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79" r:id="rId2"/>
    <p:sldId id="476" r:id="rId3"/>
    <p:sldId id="354" r:id="rId4"/>
    <p:sldId id="489" r:id="rId5"/>
    <p:sldId id="450" r:id="rId6"/>
    <p:sldId id="490" r:id="rId7"/>
    <p:sldId id="496" r:id="rId8"/>
    <p:sldId id="497" r:id="rId9"/>
    <p:sldId id="498" r:id="rId10"/>
    <p:sldId id="481" r:id="rId11"/>
    <p:sldId id="499" r:id="rId12"/>
    <p:sldId id="500" r:id="rId13"/>
    <p:sldId id="501" r:id="rId14"/>
    <p:sldId id="502" r:id="rId15"/>
    <p:sldId id="503" r:id="rId16"/>
    <p:sldId id="504" r:id="rId17"/>
    <p:sldId id="505" r:id="rId18"/>
    <p:sldId id="506" r:id="rId19"/>
    <p:sldId id="507" r:id="rId20"/>
    <p:sldId id="492" r:id="rId21"/>
    <p:sldId id="512" r:id="rId22"/>
    <p:sldId id="508" r:id="rId23"/>
    <p:sldId id="509" r:id="rId24"/>
    <p:sldId id="510" r:id="rId25"/>
    <p:sldId id="43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CCCC"/>
    <a:srgbClr val="F2E7E7"/>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1" autoAdjust="0"/>
    <p:restoredTop sz="94660"/>
  </p:normalViewPr>
  <p:slideViewPr>
    <p:cSldViewPr snapToGrid="0">
      <p:cViewPr varScale="1">
        <p:scale>
          <a:sx n="86" d="100"/>
          <a:sy n="86" d="100"/>
        </p:scale>
        <p:origin x="33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30/07/2022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641788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30/07/2022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00945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30/07/2022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3588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30/07/2022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‹Nr.›</a:t>
            </a:fld>
            <a:endParaRPr lang="en-A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19447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30/07/2022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3239886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30/07/2022</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346589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30/07/2022</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713694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30/07/2022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305621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30/07/2022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349178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E0F090D-BFA8-45E2-8ACD-2248A79581D3}" type="datetimeFigureOut">
              <a:rPr lang="en-AU" smtClean="0"/>
              <a:t>30/07/2022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58805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30/07/2022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15400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0F090D-BFA8-45E2-8ACD-2248A79581D3}" type="datetimeFigureOut">
              <a:rPr lang="en-AU" smtClean="0"/>
              <a:t>30/07/2022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48769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0F090D-BFA8-45E2-8ACD-2248A79581D3}" type="datetimeFigureOut">
              <a:rPr lang="en-AU" smtClean="0"/>
              <a:t>30/07/2022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83315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E0F090D-BFA8-45E2-8ACD-2248A79581D3}" type="datetimeFigureOut">
              <a:rPr lang="en-AU" smtClean="0"/>
              <a:t>30/07/2022</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369298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E0F090D-BFA8-45E2-8ACD-2248A79581D3}" type="datetimeFigureOut">
              <a:rPr lang="en-AU" smtClean="0"/>
              <a:t>30/07/2022</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23032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E0F090D-BFA8-45E2-8ACD-2248A79581D3}" type="datetimeFigureOut">
              <a:rPr lang="en-AU" smtClean="0"/>
              <a:t>30/07/2022</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85258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30/07/2022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‹Nr.›</a:t>
            </a:fld>
            <a:endParaRPr lang="en-AU"/>
          </a:p>
        </p:txBody>
      </p:sp>
    </p:spTree>
    <p:extLst>
      <p:ext uri="{BB962C8B-B14F-4D97-AF65-F5344CB8AC3E}">
        <p14:creationId xmlns:p14="http://schemas.microsoft.com/office/powerpoint/2010/main" val="183358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E0F090D-BFA8-45E2-8ACD-2248A79581D3}" type="datetimeFigureOut">
              <a:rPr lang="en-AU" smtClean="0"/>
              <a:t>30/07/2022</a:t>
            </a:fld>
            <a:endParaRPr lang="en-A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C670C4A-D412-45E3-8E8D-7B22C4A7267C}" type="slidenum">
              <a:rPr lang="en-AU" smtClean="0"/>
              <a:t>‹Nr.›</a:t>
            </a:fld>
            <a:endParaRPr lang="en-AU"/>
          </a:p>
        </p:txBody>
      </p:sp>
    </p:spTree>
    <p:extLst>
      <p:ext uri="{BB962C8B-B14F-4D97-AF65-F5344CB8AC3E}">
        <p14:creationId xmlns:p14="http://schemas.microsoft.com/office/powerpoint/2010/main" val="1363574651"/>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202623" y="2308485"/>
            <a:ext cx="6717827" cy="3188426"/>
          </a:xfrm>
        </p:spPr>
        <p:txBody>
          <a:bodyPr>
            <a:noAutofit/>
          </a:bodyPr>
          <a:lstStyle/>
          <a:p>
            <a:pPr algn="ctr"/>
            <a:r>
              <a:rPr lang="en-AU" sz="5400" dirty="0">
                <a:effectLst>
                  <a:outerShdw blurRad="38100" dist="38100" dir="2700000" algn="tl">
                    <a:srgbClr val="000000">
                      <a:alpha val="43137"/>
                    </a:srgbClr>
                  </a:outerShdw>
                </a:effectLst>
              </a:rPr>
              <a:t>Marias </a:t>
            </a:r>
            <a:r>
              <a:rPr lang="en-AU" sz="5400" dirty="0" err="1">
                <a:effectLst>
                  <a:outerShdw blurRad="38100" dist="38100" dir="2700000" algn="tl">
                    <a:srgbClr val="000000">
                      <a:alpha val="43137"/>
                    </a:srgbClr>
                  </a:outerShdw>
                </a:effectLst>
              </a:rPr>
              <a:t>Dankbarkeit</a:t>
            </a:r>
            <a:r>
              <a:rPr lang="en-AU" sz="5400" dirty="0">
                <a:effectLst>
                  <a:outerShdw blurRad="38100" dist="38100" dir="2700000" algn="tl">
                    <a:srgbClr val="000000">
                      <a:alpha val="43137"/>
                    </a:srgbClr>
                  </a:outerShdw>
                </a:effectLst>
              </a:rPr>
              <a:t> und der </a:t>
            </a:r>
            <a:r>
              <a:rPr lang="en-AU" sz="5400" dirty="0" err="1">
                <a:effectLst>
                  <a:outerShdw blurRad="38100" dist="38100" dir="2700000" algn="tl">
                    <a:srgbClr val="000000">
                      <a:alpha val="43137"/>
                    </a:srgbClr>
                  </a:outerShdw>
                </a:effectLst>
              </a:rPr>
              <a:t>Gräuel</a:t>
            </a:r>
            <a:r>
              <a:rPr lang="en-AU" sz="5400" dirty="0">
                <a:effectLst>
                  <a:outerShdw blurRad="38100" dist="38100" dir="2700000" algn="tl">
                    <a:srgbClr val="000000">
                      <a:alpha val="43137"/>
                    </a:srgbClr>
                  </a:outerShdw>
                </a:effectLst>
              </a:rPr>
              <a:t> der </a:t>
            </a:r>
            <a:r>
              <a:rPr lang="en-AU" sz="5400" dirty="0" err="1">
                <a:effectLst>
                  <a:outerShdw blurRad="38100" dist="38100" dir="2700000" algn="tl">
                    <a:srgbClr val="000000">
                      <a:alpha val="43137"/>
                    </a:srgbClr>
                  </a:outerShdw>
                </a:effectLst>
              </a:rPr>
              <a:t>Verwüstung</a:t>
            </a:r>
            <a:endParaRPr lang="en-AU" sz="54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74299" y="343903"/>
            <a:ext cx="10043401" cy="1049235"/>
          </a:xfrm>
        </p:spPr>
        <p:txBody>
          <a:bodyPr>
            <a:normAutofit/>
          </a:bodyPr>
          <a:lstStyle/>
          <a:p>
            <a:r>
              <a:rPr lang="en-AU" sz="4000" dirty="0"/>
              <a:t>Was </a:t>
            </a:r>
            <a:r>
              <a:rPr lang="en-AU" sz="4000" dirty="0" err="1"/>
              <a:t>ist</a:t>
            </a:r>
            <a:r>
              <a:rPr lang="en-AU" sz="4000" dirty="0"/>
              <a:t> </a:t>
            </a:r>
            <a:r>
              <a:rPr lang="en-AU" sz="4000" u="sng" dirty="0"/>
              <a:t>dieses</a:t>
            </a:r>
            <a:r>
              <a:rPr lang="en-AU" sz="4000" dirty="0"/>
              <a:t> Evangelium </a:t>
            </a:r>
            <a:r>
              <a:rPr lang="en-AU" sz="4000" dirty="0" err="1"/>
              <a:t>vom</a:t>
            </a:r>
            <a:r>
              <a:rPr lang="en-AU" sz="4000" dirty="0"/>
              <a:t> Reich?</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047135" y="1268523"/>
            <a:ext cx="9907910" cy="4557167"/>
          </a:xfrm>
        </p:spPr>
        <p:txBody>
          <a:bodyPr>
            <a:noAutofit/>
          </a:bodyPr>
          <a:lstStyle/>
          <a:p>
            <a:pPr marL="0" indent="0" algn="just">
              <a:buNone/>
            </a:pPr>
            <a:r>
              <a:rPr lang="en-AU" sz="2400" dirty="0">
                <a:latin typeface="+mn-lt"/>
              </a:rPr>
              <a:t>1</a:t>
            </a:r>
            <a:r>
              <a:rPr lang="en-AU" sz="2300" dirty="0">
                <a:latin typeface="+mn-lt"/>
              </a:rPr>
              <a:t>. </a:t>
            </a:r>
            <a:r>
              <a:rPr lang="en-AU" sz="2300" dirty="0" err="1">
                <a:latin typeface="+mn-lt"/>
              </a:rPr>
              <a:t>Unsere</a:t>
            </a:r>
            <a:r>
              <a:rPr lang="en-AU" sz="2300" dirty="0">
                <a:latin typeface="+mn-lt"/>
              </a:rPr>
              <a:t> Welt </a:t>
            </a:r>
            <a:r>
              <a:rPr lang="en-AU" sz="2300" dirty="0" err="1">
                <a:latin typeface="+mn-lt"/>
              </a:rPr>
              <a:t>ist</a:t>
            </a:r>
            <a:r>
              <a:rPr lang="en-AU" sz="2300" dirty="0">
                <a:latin typeface="+mn-lt"/>
              </a:rPr>
              <a:t> in </a:t>
            </a:r>
            <a:r>
              <a:rPr lang="en-AU" sz="2300" dirty="0" err="1">
                <a:latin typeface="+mn-lt"/>
              </a:rPr>
              <a:t>einem</a:t>
            </a:r>
            <a:r>
              <a:rPr lang="en-AU" sz="2300" dirty="0">
                <a:latin typeface="+mn-lt"/>
              </a:rPr>
              <a:t> </a:t>
            </a:r>
            <a:r>
              <a:rPr lang="en-AU" sz="2300" dirty="0" err="1">
                <a:latin typeface="+mn-lt"/>
              </a:rPr>
              <a:t>schrecklichen</a:t>
            </a:r>
            <a:r>
              <a:rPr lang="en-AU" sz="2300" dirty="0">
                <a:latin typeface="+mn-lt"/>
              </a:rPr>
              <a:t> </a:t>
            </a:r>
            <a:r>
              <a:rPr lang="en-AU" sz="2300" dirty="0" err="1">
                <a:latin typeface="+mn-lt"/>
              </a:rPr>
              <a:t>Zustand</a:t>
            </a:r>
            <a:r>
              <a:rPr lang="en-AU" sz="2300" dirty="0">
                <a:latin typeface="+mn-lt"/>
              </a:rPr>
              <a:t>, </a:t>
            </a:r>
            <a:r>
              <a:rPr lang="en-AU" sz="2300" dirty="0" err="1">
                <a:latin typeface="+mn-lt"/>
              </a:rPr>
              <a:t>voller</a:t>
            </a:r>
            <a:r>
              <a:rPr lang="en-AU" sz="2300" dirty="0">
                <a:latin typeface="+mn-lt"/>
              </a:rPr>
              <a:t> Leiden und </a:t>
            </a:r>
            <a:r>
              <a:rPr lang="en-AU" sz="2300" dirty="0" err="1">
                <a:latin typeface="+mn-lt"/>
              </a:rPr>
              <a:t>Schmerz</a:t>
            </a:r>
            <a:r>
              <a:rPr lang="en-AU" sz="2300" dirty="0">
                <a:latin typeface="+mn-lt"/>
              </a:rPr>
              <a:t>. </a:t>
            </a:r>
          </a:p>
          <a:p>
            <a:pPr marL="0" indent="0" algn="just">
              <a:buNone/>
            </a:pPr>
            <a:r>
              <a:rPr lang="en-AU" sz="2300" dirty="0">
                <a:latin typeface="+mn-lt"/>
              </a:rPr>
              <a:t>2. Gott </a:t>
            </a:r>
            <a:r>
              <a:rPr lang="en-AU" sz="2300" dirty="0" err="1">
                <a:latin typeface="+mn-lt"/>
              </a:rPr>
              <a:t>fühlt</a:t>
            </a:r>
            <a:r>
              <a:rPr lang="en-AU" sz="2300" dirty="0">
                <a:latin typeface="+mn-lt"/>
              </a:rPr>
              <a:t> das </a:t>
            </a:r>
            <a:r>
              <a:rPr lang="en-AU" sz="2300" dirty="0" err="1">
                <a:latin typeface="+mn-lt"/>
              </a:rPr>
              <a:t>alles</a:t>
            </a:r>
            <a:r>
              <a:rPr lang="en-AU" sz="2300" dirty="0">
                <a:latin typeface="+mn-lt"/>
              </a:rPr>
              <a:t>. – Alle </a:t>
            </a:r>
            <a:r>
              <a:rPr lang="en-AU" sz="2300" dirty="0" err="1">
                <a:latin typeface="+mn-lt"/>
              </a:rPr>
              <a:t>Todesopfer</a:t>
            </a:r>
            <a:r>
              <a:rPr lang="en-AU" sz="2300" dirty="0">
                <a:latin typeface="+mn-lt"/>
              </a:rPr>
              <a:t>, alle </a:t>
            </a:r>
            <a:r>
              <a:rPr lang="en-AU" sz="2300" dirty="0" err="1">
                <a:latin typeface="+mn-lt"/>
              </a:rPr>
              <a:t>Selbstmorde</a:t>
            </a:r>
            <a:r>
              <a:rPr lang="en-AU" sz="2300" dirty="0">
                <a:latin typeface="+mn-lt"/>
              </a:rPr>
              <a:t>, </a:t>
            </a:r>
            <a:r>
              <a:rPr lang="en-AU" sz="2300" dirty="0" err="1">
                <a:latin typeface="+mn-lt"/>
              </a:rPr>
              <a:t>Abtreibungen</a:t>
            </a:r>
            <a:r>
              <a:rPr lang="en-AU" sz="2300" dirty="0">
                <a:latin typeface="+mn-lt"/>
              </a:rPr>
              <a:t>, </a:t>
            </a:r>
            <a:r>
              <a:rPr lang="en-AU" sz="2300" dirty="0" err="1">
                <a:latin typeface="+mn-lt"/>
              </a:rPr>
              <a:t>Drogenüberdosierungen</a:t>
            </a:r>
            <a:r>
              <a:rPr lang="en-AU" sz="2300" dirty="0">
                <a:latin typeface="+mn-lt"/>
              </a:rPr>
              <a:t>, all die Menschen, die </a:t>
            </a:r>
            <a:r>
              <a:rPr lang="en-AU" sz="2300" dirty="0" err="1">
                <a:latin typeface="+mn-lt"/>
              </a:rPr>
              <a:t>sich</a:t>
            </a:r>
            <a:r>
              <a:rPr lang="en-AU" sz="2300" dirty="0">
                <a:latin typeface="+mn-lt"/>
              </a:rPr>
              <a:t> </a:t>
            </a:r>
            <a:r>
              <a:rPr lang="en-AU" sz="2300" dirty="0" err="1">
                <a:latin typeface="+mn-lt"/>
              </a:rPr>
              <a:t>gegenseitig</a:t>
            </a:r>
            <a:r>
              <a:rPr lang="en-AU" sz="2300" dirty="0">
                <a:latin typeface="+mn-lt"/>
              </a:rPr>
              <a:t> </a:t>
            </a:r>
            <a:r>
              <a:rPr lang="en-AU" sz="2300" dirty="0" err="1">
                <a:latin typeface="+mn-lt"/>
              </a:rPr>
              <a:t>anschreien</a:t>
            </a:r>
            <a:r>
              <a:rPr lang="en-AU" sz="2300" dirty="0">
                <a:latin typeface="+mn-lt"/>
              </a:rPr>
              <a:t> und </a:t>
            </a:r>
            <a:r>
              <a:rPr lang="en-AU" sz="2300" dirty="0" err="1">
                <a:latin typeface="+mn-lt"/>
              </a:rPr>
              <a:t>schlagen</a:t>
            </a:r>
            <a:r>
              <a:rPr lang="en-AU" sz="2300" dirty="0">
                <a:latin typeface="+mn-lt"/>
              </a:rPr>
              <a:t> … </a:t>
            </a:r>
          </a:p>
          <a:p>
            <a:pPr marL="0" indent="0" algn="just">
              <a:buNone/>
            </a:pPr>
            <a:r>
              <a:rPr lang="en-AU" sz="2300" dirty="0">
                <a:latin typeface="+mn-lt"/>
              </a:rPr>
              <a:t>3. Gott gab </a:t>
            </a:r>
            <a:r>
              <a:rPr lang="en-AU" sz="2300" dirty="0" err="1">
                <a:latin typeface="+mn-lt"/>
              </a:rPr>
              <a:t>Seinen</a:t>
            </a:r>
            <a:r>
              <a:rPr lang="en-AU" sz="2300" dirty="0">
                <a:latin typeface="+mn-lt"/>
              </a:rPr>
              <a:t> Sohn, um den </a:t>
            </a:r>
            <a:r>
              <a:rPr lang="en-AU" sz="2300" dirty="0" err="1">
                <a:latin typeface="+mn-lt"/>
              </a:rPr>
              <a:t>Schmerz</a:t>
            </a:r>
            <a:r>
              <a:rPr lang="en-AU" sz="2300" dirty="0">
                <a:latin typeface="+mn-lt"/>
              </a:rPr>
              <a:t> </a:t>
            </a:r>
            <a:r>
              <a:rPr lang="en-AU" sz="2300" dirty="0" err="1">
                <a:latin typeface="+mn-lt"/>
              </a:rPr>
              <a:t>zu</a:t>
            </a:r>
            <a:r>
              <a:rPr lang="en-AU" sz="2300" dirty="0">
                <a:latin typeface="+mn-lt"/>
              </a:rPr>
              <a:t> </a:t>
            </a:r>
            <a:r>
              <a:rPr lang="en-AU" sz="2300" dirty="0" err="1">
                <a:latin typeface="+mn-lt"/>
              </a:rPr>
              <a:t>offenbaren</a:t>
            </a:r>
            <a:r>
              <a:rPr lang="en-AU" sz="2300" dirty="0">
                <a:latin typeface="+mn-lt"/>
              </a:rPr>
              <a:t>, den  Er </a:t>
            </a:r>
            <a:r>
              <a:rPr lang="en-AU" sz="2300" dirty="0" err="1">
                <a:latin typeface="+mn-lt"/>
              </a:rPr>
              <a:t>fühlt</a:t>
            </a:r>
            <a:r>
              <a:rPr lang="en-AU" sz="2300" dirty="0">
                <a:latin typeface="+mn-lt"/>
              </a:rPr>
              <a:t>. </a:t>
            </a:r>
            <a:r>
              <a:rPr lang="de-DE" sz="2300" dirty="0">
                <a:solidFill>
                  <a:schemeClr val="tx1">
                    <a:lumMod val="95000"/>
                  </a:schemeClr>
                </a:solidFill>
              </a:rPr>
              <a:t>Das Kreuz enthüllt unseren stumpfen Sinnen die Pein, die die Sünde schon seit ihrem Aufkommen dem Herzen Gottes bereitet hat</a:t>
            </a:r>
            <a:r>
              <a:rPr lang="en-AU" sz="2300" dirty="0">
                <a:solidFill>
                  <a:schemeClr val="tx1">
                    <a:lumMod val="95000"/>
                  </a:schemeClr>
                </a:solidFill>
                <a:latin typeface="+mn-lt"/>
              </a:rPr>
              <a:t>. </a:t>
            </a:r>
          </a:p>
          <a:p>
            <a:pPr marL="0" indent="0" algn="just">
              <a:buNone/>
            </a:pPr>
            <a:r>
              <a:rPr lang="en-AU" sz="2300" dirty="0">
                <a:latin typeface="+mn-lt"/>
              </a:rPr>
              <a:t>4. </a:t>
            </a:r>
            <a:r>
              <a:rPr lang="en-AU" sz="2300" dirty="0" err="1">
                <a:latin typeface="+mn-lt"/>
              </a:rPr>
              <a:t>Indem</a:t>
            </a:r>
            <a:r>
              <a:rPr lang="en-AU" sz="2300" dirty="0">
                <a:latin typeface="+mn-lt"/>
              </a:rPr>
              <a:t> </a:t>
            </a:r>
            <a:r>
              <a:rPr lang="en-AU" sz="2300" dirty="0" err="1">
                <a:latin typeface="+mn-lt"/>
              </a:rPr>
              <a:t>wir</a:t>
            </a:r>
            <a:r>
              <a:rPr lang="en-AU" sz="2300" dirty="0">
                <a:latin typeface="+mn-lt"/>
              </a:rPr>
              <a:t> </a:t>
            </a:r>
            <a:r>
              <a:rPr lang="en-AU" sz="2300" dirty="0" err="1">
                <a:latin typeface="+mn-lt"/>
              </a:rPr>
              <a:t>diese</a:t>
            </a:r>
            <a:r>
              <a:rPr lang="en-AU" sz="2300" dirty="0">
                <a:latin typeface="+mn-lt"/>
              </a:rPr>
              <a:t> Liebe </a:t>
            </a:r>
            <a:r>
              <a:rPr lang="en-AU" sz="2300" dirty="0" err="1">
                <a:latin typeface="+mn-lt"/>
              </a:rPr>
              <a:t>Gottes</a:t>
            </a:r>
            <a:r>
              <a:rPr lang="en-AU" sz="2300" dirty="0">
                <a:latin typeface="+mn-lt"/>
              </a:rPr>
              <a:t> </a:t>
            </a:r>
            <a:r>
              <a:rPr lang="en-AU" sz="2300" dirty="0" err="1">
                <a:latin typeface="+mn-lt"/>
              </a:rPr>
              <a:t>anschauen</a:t>
            </a:r>
            <a:r>
              <a:rPr lang="en-AU" sz="2300" dirty="0">
                <a:latin typeface="+mn-lt"/>
              </a:rPr>
              <a:t>, die </a:t>
            </a:r>
            <a:r>
              <a:rPr lang="en-AU" sz="2300" dirty="0" err="1">
                <a:latin typeface="+mn-lt"/>
              </a:rPr>
              <a:t>durch</a:t>
            </a:r>
            <a:r>
              <a:rPr lang="en-AU" sz="2300" dirty="0">
                <a:latin typeface="+mn-lt"/>
              </a:rPr>
              <a:t> das </a:t>
            </a:r>
            <a:r>
              <a:rPr lang="en-AU" sz="2300" dirty="0" err="1">
                <a:latin typeface="+mn-lt"/>
              </a:rPr>
              <a:t>Kreuz</a:t>
            </a:r>
            <a:r>
              <a:rPr lang="en-AU" sz="2300" dirty="0">
                <a:latin typeface="+mn-lt"/>
              </a:rPr>
              <a:t> </a:t>
            </a:r>
            <a:r>
              <a:rPr lang="en-AU" sz="2300" dirty="0" err="1">
                <a:latin typeface="+mn-lt"/>
              </a:rPr>
              <a:t>offenbart</a:t>
            </a:r>
            <a:r>
              <a:rPr lang="en-AU" sz="2300" dirty="0">
                <a:latin typeface="+mn-lt"/>
              </a:rPr>
              <a:t> </a:t>
            </a:r>
            <a:r>
              <a:rPr lang="en-AU" sz="2300" dirty="0" err="1">
                <a:latin typeface="+mn-lt"/>
              </a:rPr>
              <a:t>ist</a:t>
            </a:r>
            <a:r>
              <a:rPr lang="en-AU" sz="2300" dirty="0">
                <a:latin typeface="+mn-lt"/>
              </a:rPr>
              <a:t>, </a:t>
            </a:r>
            <a:r>
              <a:rPr lang="en-AU" sz="2300" dirty="0" err="1">
                <a:latin typeface="+mn-lt"/>
              </a:rPr>
              <a:t>haben</a:t>
            </a:r>
            <a:r>
              <a:rPr lang="en-AU" sz="2300" dirty="0">
                <a:latin typeface="+mn-lt"/>
              </a:rPr>
              <a:t> </a:t>
            </a:r>
            <a:r>
              <a:rPr lang="en-AU" sz="2300" dirty="0" err="1">
                <a:latin typeface="+mn-lt"/>
              </a:rPr>
              <a:t>wir</a:t>
            </a:r>
            <a:r>
              <a:rPr lang="en-AU" sz="2300" dirty="0">
                <a:latin typeface="+mn-lt"/>
              </a:rPr>
              <a:t> die </a:t>
            </a:r>
            <a:r>
              <a:rPr lang="en-AU" sz="2300" dirty="0" err="1">
                <a:latin typeface="+mn-lt"/>
              </a:rPr>
              <a:t>Zuversicht</a:t>
            </a:r>
            <a:r>
              <a:rPr lang="en-AU" sz="2300" dirty="0">
                <a:latin typeface="+mn-lt"/>
              </a:rPr>
              <a:t>, </a:t>
            </a:r>
            <a:r>
              <a:rPr lang="en-AU" sz="2300" dirty="0" err="1">
                <a:latin typeface="+mn-lt"/>
              </a:rPr>
              <a:t>dass</a:t>
            </a:r>
            <a:r>
              <a:rPr lang="en-AU" sz="2300" dirty="0">
                <a:latin typeface="+mn-lt"/>
              </a:rPr>
              <a:t> </a:t>
            </a:r>
            <a:r>
              <a:rPr lang="en-AU" sz="2300" dirty="0" err="1">
                <a:latin typeface="+mn-lt"/>
              </a:rPr>
              <a:t>wir</a:t>
            </a:r>
            <a:r>
              <a:rPr lang="en-AU" sz="2300" dirty="0">
                <a:latin typeface="+mn-lt"/>
              </a:rPr>
              <a:t> </a:t>
            </a:r>
            <a:r>
              <a:rPr lang="en-AU" sz="2300" dirty="0" err="1">
                <a:latin typeface="+mn-lt"/>
              </a:rPr>
              <a:t>Seinen</a:t>
            </a:r>
            <a:r>
              <a:rPr lang="en-AU" sz="2300" dirty="0">
                <a:latin typeface="+mn-lt"/>
              </a:rPr>
              <a:t> Geist </a:t>
            </a:r>
            <a:r>
              <a:rPr lang="en-AU" sz="2300" dirty="0" err="1">
                <a:latin typeface="+mn-lt"/>
              </a:rPr>
              <a:t>empfangen</a:t>
            </a:r>
            <a:r>
              <a:rPr lang="en-AU" sz="2300" dirty="0">
                <a:latin typeface="+mn-lt"/>
              </a:rPr>
              <a:t> </a:t>
            </a:r>
            <a:r>
              <a:rPr lang="en-AU" sz="2300" dirty="0" err="1">
                <a:latin typeface="+mn-lt"/>
              </a:rPr>
              <a:t>können</a:t>
            </a:r>
            <a:r>
              <a:rPr lang="en-AU" sz="2300" dirty="0">
                <a:latin typeface="+mn-lt"/>
              </a:rPr>
              <a:t>, um dieses </a:t>
            </a:r>
            <a:r>
              <a:rPr lang="en-AU" sz="2300" dirty="0" err="1">
                <a:latin typeface="+mn-lt"/>
              </a:rPr>
              <a:t>Elend</a:t>
            </a:r>
            <a:r>
              <a:rPr lang="en-AU" sz="2300" dirty="0">
                <a:latin typeface="+mn-lt"/>
              </a:rPr>
              <a:t> </a:t>
            </a:r>
            <a:r>
              <a:rPr lang="en-AU" sz="2300" dirty="0" err="1">
                <a:latin typeface="+mn-lt"/>
              </a:rPr>
              <a:t>zu</a:t>
            </a:r>
            <a:r>
              <a:rPr lang="en-AU" sz="2300" dirty="0">
                <a:latin typeface="+mn-lt"/>
              </a:rPr>
              <a:t> </a:t>
            </a:r>
            <a:r>
              <a:rPr lang="en-AU" sz="2300" dirty="0" err="1">
                <a:latin typeface="+mn-lt"/>
              </a:rPr>
              <a:t>einem</a:t>
            </a:r>
            <a:r>
              <a:rPr lang="en-AU" sz="2300" dirty="0">
                <a:latin typeface="+mn-lt"/>
              </a:rPr>
              <a:t> Ende </a:t>
            </a:r>
            <a:r>
              <a:rPr lang="en-AU" sz="2300" dirty="0" err="1">
                <a:latin typeface="+mn-lt"/>
              </a:rPr>
              <a:t>zu</a:t>
            </a:r>
            <a:r>
              <a:rPr lang="en-AU" sz="2300" dirty="0">
                <a:latin typeface="+mn-lt"/>
              </a:rPr>
              <a:t> </a:t>
            </a:r>
            <a:r>
              <a:rPr lang="en-AU" sz="2300" dirty="0" err="1">
                <a:latin typeface="+mn-lt"/>
              </a:rPr>
              <a:t>bringen</a:t>
            </a:r>
            <a:r>
              <a:rPr lang="en-AU" sz="2300" dirty="0">
                <a:latin typeface="+mn-lt"/>
              </a:rPr>
              <a:t>. </a:t>
            </a:r>
          </a:p>
          <a:p>
            <a:pPr marL="0" indent="0" algn="just">
              <a:buNone/>
            </a:pPr>
            <a:r>
              <a:rPr lang="en-AU" sz="2300" dirty="0">
                <a:solidFill>
                  <a:srgbClr val="92D050"/>
                </a:solidFill>
                <a:latin typeface="+mn-lt"/>
              </a:rPr>
              <a:t>5. Das </a:t>
            </a:r>
            <a:r>
              <a:rPr lang="en-AU" sz="2300" dirty="0" err="1">
                <a:solidFill>
                  <a:srgbClr val="92D050"/>
                </a:solidFill>
                <a:latin typeface="+mn-lt"/>
              </a:rPr>
              <a:t>ist</a:t>
            </a:r>
            <a:r>
              <a:rPr lang="en-AU" sz="2300" dirty="0">
                <a:solidFill>
                  <a:srgbClr val="92D050"/>
                </a:solidFill>
                <a:latin typeface="+mn-lt"/>
              </a:rPr>
              <a:t> die </a:t>
            </a:r>
            <a:r>
              <a:rPr lang="en-AU" sz="2300" dirty="0" err="1">
                <a:solidFill>
                  <a:srgbClr val="92D050"/>
                </a:solidFill>
                <a:latin typeface="+mn-lt"/>
              </a:rPr>
              <a:t>Bedeutung</a:t>
            </a:r>
            <a:r>
              <a:rPr lang="en-AU" sz="2300" dirty="0">
                <a:solidFill>
                  <a:srgbClr val="92D050"/>
                </a:solidFill>
                <a:latin typeface="+mn-lt"/>
              </a:rPr>
              <a:t> des </a:t>
            </a:r>
            <a:r>
              <a:rPr lang="en-AU" sz="2300" dirty="0" err="1">
                <a:solidFill>
                  <a:srgbClr val="92D050"/>
                </a:solidFill>
                <a:latin typeface="+mn-lt"/>
              </a:rPr>
              <a:t>Evangeliums</a:t>
            </a:r>
            <a:r>
              <a:rPr lang="en-AU" sz="2300" dirty="0">
                <a:solidFill>
                  <a:srgbClr val="92D050"/>
                </a:solidFill>
                <a:latin typeface="+mn-lt"/>
              </a:rPr>
              <a:t>, </a:t>
            </a:r>
            <a:r>
              <a:rPr lang="en-AU" sz="2300" dirty="0" err="1">
                <a:solidFill>
                  <a:srgbClr val="92D050"/>
                </a:solidFill>
                <a:latin typeface="+mn-lt"/>
              </a:rPr>
              <a:t>offenbart</a:t>
            </a:r>
            <a:r>
              <a:rPr lang="en-AU" sz="2300" dirty="0">
                <a:solidFill>
                  <a:srgbClr val="92D050"/>
                </a:solidFill>
                <a:latin typeface="+mn-lt"/>
              </a:rPr>
              <a:t> in </a:t>
            </a:r>
            <a:r>
              <a:rPr lang="en-AU" sz="2300" dirty="0" err="1">
                <a:solidFill>
                  <a:srgbClr val="92D050"/>
                </a:solidFill>
                <a:latin typeface="+mn-lt"/>
              </a:rPr>
              <a:t>Matthäus</a:t>
            </a:r>
            <a:r>
              <a:rPr lang="en-AU" sz="2300" dirty="0">
                <a:solidFill>
                  <a:srgbClr val="92D050"/>
                </a:solidFill>
                <a:latin typeface="+mn-lt"/>
              </a:rPr>
              <a:t> 24,14.</a:t>
            </a:r>
            <a:endParaRPr lang="en-AU" sz="23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5330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926025" y="202309"/>
            <a:ext cx="9002387" cy="1049235"/>
          </a:xfrm>
        </p:spPr>
        <p:txBody>
          <a:bodyPr>
            <a:normAutofit/>
          </a:bodyPr>
          <a:lstStyle/>
          <a:p>
            <a:r>
              <a:rPr lang="en-AU" sz="4000" dirty="0" err="1"/>
              <a:t>Mehr</a:t>
            </a:r>
            <a:r>
              <a:rPr lang="en-AU" sz="4000" dirty="0"/>
              <a:t> </a:t>
            </a:r>
            <a:r>
              <a:rPr lang="en-AU" sz="4000" dirty="0" err="1"/>
              <a:t>über</a:t>
            </a:r>
            <a:r>
              <a:rPr lang="en-AU" sz="4000" dirty="0"/>
              <a:t> dieses Evangelium </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981996" y="976336"/>
            <a:ext cx="10228008" cy="5306197"/>
          </a:xfrm>
        </p:spPr>
        <p:txBody>
          <a:bodyPr>
            <a:noAutofit/>
          </a:bodyPr>
          <a:lstStyle/>
          <a:p>
            <a:pPr marL="0" indent="0" algn="just">
              <a:buNone/>
            </a:pPr>
            <a:r>
              <a:rPr lang="de-DE" sz="2300" dirty="0">
                <a:latin typeface="+mn-lt"/>
              </a:rPr>
              <a:t>Jesus versichert Seinen Jüngern, </a:t>
            </a:r>
            <a:r>
              <a:rPr lang="de-DE" sz="2300" dirty="0" err="1">
                <a:latin typeface="+mn-lt"/>
              </a:rPr>
              <a:t>daß</a:t>
            </a:r>
            <a:r>
              <a:rPr lang="de-DE" sz="2300" dirty="0">
                <a:latin typeface="+mn-lt"/>
              </a:rPr>
              <a:t> Gott ihre Bedürfnisse und Schwächen mitfühlt, </a:t>
            </a:r>
            <a:r>
              <a:rPr lang="de-DE" sz="2300" dirty="0" err="1">
                <a:latin typeface="+mn-lt"/>
              </a:rPr>
              <a:t>daß</a:t>
            </a:r>
            <a:r>
              <a:rPr lang="de-DE" sz="2300" dirty="0">
                <a:latin typeface="+mn-lt"/>
              </a:rPr>
              <a:t> </a:t>
            </a:r>
            <a:r>
              <a:rPr lang="de-DE" sz="2300" dirty="0">
                <a:solidFill>
                  <a:srgbClr val="92D050"/>
                </a:solidFill>
                <a:latin typeface="+mn-lt"/>
              </a:rPr>
              <a:t>kein Seufzer ausgestoßen, kein Schmerz empfunden wird, kein Kummer die Seele bedrückt, ohne </a:t>
            </a:r>
            <a:r>
              <a:rPr lang="de-DE" sz="2300" dirty="0" err="1">
                <a:solidFill>
                  <a:srgbClr val="92D050"/>
                </a:solidFill>
                <a:latin typeface="+mn-lt"/>
              </a:rPr>
              <a:t>daß</a:t>
            </a:r>
            <a:r>
              <a:rPr lang="de-DE" sz="2300" dirty="0">
                <a:solidFill>
                  <a:srgbClr val="92D050"/>
                </a:solidFill>
                <a:latin typeface="+mn-lt"/>
              </a:rPr>
              <a:t> Sein Vaterherz dadurch berührt wird</a:t>
            </a:r>
            <a:r>
              <a:rPr lang="de-DE" sz="2300" dirty="0">
                <a:latin typeface="+mn-lt"/>
              </a:rPr>
              <a:t>. {LJ 347.2}</a:t>
            </a:r>
            <a:endParaRPr lang="en-AU" sz="2300" dirty="0">
              <a:latin typeface="+mn-lt"/>
            </a:endParaRPr>
          </a:p>
          <a:p>
            <a:pPr marL="0" indent="0" algn="just">
              <a:buNone/>
            </a:pPr>
            <a:r>
              <a:rPr lang="de-DE" sz="2200" dirty="0">
                <a:latin typeface="+mn-lt"/>
              </a:rPr>
              <a:t>Die Heilige Schrift zeigt uns Gott in Seiner erhabenen Höhe nicht untätig, nicht schweigend und einsam, sondern umgeben von tausendmal tausend und zehntausendmal zehntausend heiliger Wesen, die darauf warten, Seinen Willen zu tun. </a:t>
            </a:r>
            <a:r>
              <a:rPr lang="de-DE" sz="2200" dirty="0">
                <a:solidFill>
                  <a:srgbClr val="92D050"/>
                </a:solidFill>
                <a:latin typeface="+mn-lt"/>
              </a:rPr>
              <a:t>Durch Kanäle, die wir nicht erkennen, steht Er mit Seinem ganzen Reich in lebendiger Verbindung; aber auf unserer kleinen Erde sind die Seelen, für die Er Seinen eingeborenen Sohn opferte, der Mittelpunkt Seiner und des ganzen Himmels Teilnahme. Gott beugt sich von Seinem Thron herab, um das Rufen der Unterdrückten zu hören; Er antwortet auf jedes aufrichtige Gebet: „Hier bin Ich!“ Er richtet die Bedrückten und Erniedrigten auf. Leiden wir, so leidet Er mit </a:t>
            </a:r>
            <a:r>
              <a:rPr lang="de-DE" sz="2300" dirty="0">
                <a:solidFill>
                  <a:srgbClr val="92D050"/>
                </a:solidFill>
                <a:latin typeface="+mn-lt"/>
              </a:rPr>
              <a:t>uns; werden wir versucht oder haben wir irgendwelche Schwierigkeiten, so ist ein Himmelsbote bereit, uns beizustehen.</a:t>
            </a:r>
            <a:r>
              <a:rPr lang="de-DE" sz="2300" dirty="0">
                <a:latin typeface="+mn-lt"/>
              </a:rPr>
              <a:t> {LJ 348.1}</a:t>
            </a:r>
            <a:endParaRPr lang="en-AU" sz="23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4381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618354" y="281760"/>
            <a:ext cx="10043401" cy="1049235"/>
          </a:xfrm>
        </p:spPr>
        <p:txBody>
          <a:bodyPr>
            <a:normAutofit/>
          </a:bodyPr>
          <a:lstStyle/>
          <a:p>
            <a:r>
              <a:rPr lang="en-AU" sz="4000" dirty="0" err="1"/>
              <a:t>Mehr</a:t>
            </a:r>
            <a:r>
              <a:rPr lang="en-AU" sz="4000" dirty="0"/>
              <a:t> </a:t>
            </a:r>
            <a:r>
              <a:rPr lang="en-AU" sz="4000" dirty="0" err="1"/>
              <a:t>über</a:t>
            </a:r>
            <a:r>
              <a:rPr lang="en-AU" sz="4000" dirty="0"/>
              <a:t> dieses Evangelium </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530245" y="1001526"/>
            <a:ext cx="10686564" cy="5306197"/>
          </a:xfrm>
        </p:spPr>
        <p:txBody>
          <a:bodyPr>
            <a:noAutofit/>
          </a:bodyPr>
          <a:lstStyle/>
          <a:p>
            <a:pPr marL="0" indent="0" algn="just">
              <a:buNone/>
            </a:pPr>
            <a:r>
              <a:rPr lang="en-AU" sz="2200" dirty="0">
                <a:latin typeface="+mn-lt"/>
              </a:rPr>
              <a:t> "A</a:t>
            </a:r>
            <a:r>
              <a:rPr lang="de-DE" sz="2200" dirty="0" err="1">
                <a:latin typeface="+mn-lt"/>
              </a:rPr>
              <a:t>uch</a:t>
            </a:r>
            <a:r>
              <a:rPr lang="de-DE" sz="2200" dirty="0">
                <a:latin typeface="+mn-lt"/>
              </a:rPr>
              <a:t> die, welche Ihn durchstochen haben." Diese Worte gelten nicht nur für die Menschen, die Christus durchbohrten, als Er am Kreuz von Golgatha hing, sondern </a:t>
            </a:r>
            <a:r>
              <a:rPr lang="de-DE" sz="2200" dirty="0">
                <a:solidFill>
                  <a:srgbClr val="92D050"/>
                </a:solidFill>
                <a:latin typeface="+mn-lt"/>
              </a:rPr>
              <a:t>auch für diejenigen, die Ihn heute durch böses Reden und unrechte Taten durchbohren</a:t>
            </a:r>
            <a:r>
              <a:rPr lang="de-DE" sz="2200" dirty="0">
                <a:latin typeface="+mn-lt"/>
              </a:rPr>
              <a:t>. Täglich erleidet Er die Qualen der Kreuzigung. Täglich durchbohren Ihn Männer und Frauen, weil sie Ihn entehren, indem sie sich weigern, Seinen Willen zu tun. … Der Herr möchte, dass wir Männer und Frauen in Christus Jesus sind. </a:t>
            </a:r>
            <a:r>
              <a:rPr lang="de-DE" sz="2200" dirty="0">
                <a:solidFill>
                  <a:srgbClr val="92D050"/>
                </a:solidFill>
                <a:latin typeface="+mn-lt"/>
              </a:rPr>
              <a:t>Unsere natürlichen Neigungen sollen durch Seine Gnade gemildert und unterworfen werden. Dann werden wir Ihn nicht ständig aufs Neue kreuzigen</a:t>
            </a:r>
            <a:r>
              <a:rPr lang="de-DE" sz="2200" dirty="0">
                <a:latin typeface="+mn-lt"/>
              </a:rPr>
              <a:t>. Unser Erlöser lebte auf dieser Erde ein vollkommenes Leben. Er ist unser Vorbild. Wenn wir Ihm jetzt nachfolgen und in allen Dingen Seinen Willen tun, werden wir in der kommenden Welt für immer mit Ihm leben. Lasst uns Ihn ständig im Blick behalten. Es sollte unser Lebensziel sein, Christus zu verherrlichen. Dies ist das große Ziel, das die Christen in jedem Zeitalter inspiriert hat. Indem wir dieses Ziel verfolgen, sichern wir uns die ewige Erlösung. Lasst uns lernen, Ihn zu kennen, den zu kennen Friede und Freude und ewiges Leben ist.  {ST, 28.Jan 1903 par. 8.9} </a:t>
            </a:r>
            <a:endParaRPr lang="en-AU" sz="22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7060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2423990" y="396454"/>
            <a:ext cx="6877665" cy="1049235"/>
          </a:xfrm>
        </p:spPr>
        <p:txBody>
          <a:bodyPr>
            <a:normAutofit fontScale="90000"/>
          </a:bodyPr>
          <a:lstStyle/>
          <a:p>
            <a:pPr algn="ctr"/>
            <a:r>
              <a:rPr lang="en-AU" sz="4000" dirty="0"/>
              <a:t>Der </a:t>
            </a:r>
            <a:r>
              <a:rPr lang="en-AU" sz="4000" dirty="0" err="1"/>
              <a:t>Gräuel</a:t>
            </a:r>
            <a:r>
              <a:rPr lang="en-AU" sz="4000" dirty="0"/>
              <a:t> </a:t>
            </a:r>
            <a:r>
              <a:rPr lang="en-AU" sz="4000" dirty="0" err="1"/>
              <a:t>offenbart</a:t>
            </a:r>
            <a:r>
              <a:rPr lang="en-AU" sz="4000" dirty="0"/>
              <a:t> </a:t>
            </a:r>
            <a:br>
              <a:rPr lang="en-AU" sz="4000" dirty="0"/>
            </a:br>
            <a:r>
              <a:rPr lang="en-AU" sz="4000" dirty="0" err="1"/>
              <a:t>durch</a:t>
            </a:r>
            <a:r>
              <a:rPr lang="en-AU" sz="4000" dirty="0"/>
              <a:t> “dieses Evangelium”</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752718" y="2053292"/>
            <a:ext cx="10686564" cy="4680560"/>
          </a:xfrm>
        </p:spPr>
        <p:txBody>
          <a:bodyPr>
            <a:noAutofit/>
          </a:bodyPr>
          <a:lstStyle/>
          <a:p>
            <a:pPr marL="0" indent="0" algn="just">
              <a:buNone/>
            </a:pPr>
            <a:r>
              <a:rPr lang="de-DE" sz="2400" dirty="0">
                <a:latin typeface="+mn-lt"/>
              </a:rPr>
              <a:t>Und </a:t>
            </a:r>
            <a:r>
              <a:rPr lang="de-DE" sz="2400" dirty="0">
                <a:solidFill>
                  <a:srgbClr val="92D050"/>
                </a:solidFill>
                <a:latin typeface="+mn-lt"/>
              </a:rPr>
              <a:t>dieses Evangelium </a:t>
            </a:r>
            <a:r>
              <a:rPr lang="de-DE" sz="2400" dirty="0">
                <a:latin typeface="+mn-lt"/>
              </a:rPr>
              <a:t>vom Reich wird in der ganzen Welt verkündigt werden, zum Zeugnis für alle Heidenvölker, und dann wird das Ende kommen. Wenn ihr nun </a:t>
            </a:r>
            <a:r>
              <a:rPr lang="de-DE" sz="2400" dirty="0">
                <a:solidFill>
                  <a:srgbClr val="92D050"/>
                </a:solidFill>
                <a:latin typeface="+mn-lt"/>
              </a:rPr>
              <a:t>den Gräuel der Verwüstung</a:t>
            </a:r>
            <a:r>
              <a:rPr lang="de-DE" sz="2400" dirty="0">
                <a:latin typeface="+mn-lt"/>
              </a:rPr>
              <a:t>, von dem durch den Propheten Daniel geredet wurde, an heiliger Stätte stehen seht (wer es liest, der achte darauf!), ... (Matthäus 24,14.15)</a:t>
            </a:r>
            <a:endParaRPr lang="en-AU" sz="24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3535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2423990" y="396454"/>
            <a:ext cx="6877665" cy="1049235"/>
          </a:xfrm>
        </p:spPr>
        <p:txBody>
          <a:bodyPr>
            <a:normAutofit fontScale="90000"/>
          </a:bodyPr>
          <a:lstStyle/>
          <a:p>
            <a:pPr algn="ctr"/>
            <a:r>
              <a:rPr lang="en-AU" sz="4000" dirty="0"/>
              <a:t>Der </a:t>
            </a:r>
            <a:r>
              <a:rPr lang="en-AU" sz="4000" dirty="0" err="1"/>
              <a:t>Gräuel</a:t>
            </a:r>
            <a:r>
              <a:rPr lang="en-AU" sz="4000" dirty="0"/>
              <a:t> </a:t>
            </a:r>
            <a:r>
              <a:rPr lang="en-AU" sz="4000" dirty="0" err="1"/>
              <a:t>offenbart</a:t>
            </a:r>
            <a:r>
              <a:rPr lang="en-AU" sz="4000" dirty="0"/>
              <a:t> </a:t>
            </a:r>
            <a:br>
              <a:rPr lang="en-AU" sz="4000" dirty="0"/>
            </a:br>
            <a:r>
              <a:rPr lang="en-AU" sz="4000" dirty="0" err="1"/>
              <a:t>durch</a:t>
            </a:r>
            <a:r>
              <a:rPr lang="en-AU" sz="4000" dirty="0"/>
              <a:t> “dieses Evangelium”</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725553" y="1902372"/>
            <a:ext cx="10686564" cy="4680560"/>
          </a:xfrm>
        </p:spPr>
        <p:txBody>
          <a:bodyPr>
            <a:noAutofit/>
          </a:bodyPr>
          <a:lstStyle/>
          <a:p>
            <a:pPr marL="0" indent="0" algn="just">
              <a:buNone/>
            </a:pPr>
            <a:r>
              <a:rPr lang="de-DE" sz="2400" dirty="0">
                <a:latin typeface="+mn-lt"/>
              </a:rPr>
              <a:t>Und das Heer wurde dahingegeben samt dem beständigen [Opfer] </a:t>
            </a:r>
            <a:r>
              <a:rPr lang="de-DE" sz="2400" dirty="0">
                <a:solidFill>
                  <a:srgbClr val="92D050"/>
                </a:solidFill>
                <a:latin typeface="+mn-lt"/>
              </a:rPr>
              <a:t>wegen des Frevels, und [das Horn] warf die Wahrheit zu Boden</a:t>
            </a:r>
            <a:r>
              <a:rPr lang="de-DE" sz="2400" dirty="0">
                <a:latin typeface="+mn-lt"/>
              </a:rPr>
              <a:t>, und sein Unternehmen gelang ihm. Und ich hörte einen Heiligen reden; und ein anderer Heiliger fragte den Betreffenden, der redete: </a:t>
            </a:r>
            <a:r>
              <a:rPr lang="de-DE" sz="2400" dirty="0">
                <a:solidFill>
                  <a:srgbClr val="92D050"/>
                </a:solidFill>
                <a:latin typeface="+mn-lt"/>
              </a:rPr>
              <a:t>Wie lange gilt dieses Gesicht, nämlich das von dem beständigen [Opfer] und dem verheerenden Frevel</a:t>
            </a:r>
            <a:r>
              <a:rPr lang="de-DE" sz="2400" dirty="0">
                <a:latin typeface="+mn-lt"/>
              </a:rPr>
              <a:t>, </a:t>
            </a:r>
            <a:r>
              <a:rPr lang="de-DE" sz="2400" dirty="0" err="1">
                <a:latin typeface="+mn-lt"/>
              </a:rPr>
              <a:t>daß</a:t>
            </a:r>
            <a:r>
              <a:rPr lang="de-DE" sz="2400" dirty="0">
                <a:latin typeface="+mn-lt"/>
              </a:rPr>
              <a:t> sowohl Heiligtum als auch Opferdienst der </a:t>
            </a:r>
            <a:r>
              <a:rPr lang="de-DE" sz="2400" dirty="0" err="1">
                <a:latin typeface="+mn-lt"/>
              </a:rPr>
              <a:t>Zertretung</a:t>
            </a:r>
            <a:r>
              <a:rPr lang="de-DE" sz="2400" dirty="0">
                <a:latin typeface="+mn-lt"/>
              </a:rPr>
              <a:t> preisgegeben wird? (Daniel 8,12.13)</a:t>
            </a:r>
            <a:endParaRPr lang="en-AU" sz="24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4581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169953" y="389221"/>
            <a:ext cx="9852093" cy="1049235"/>
          </a:xfrm>
        </p:spPr>
        <p:txBody>
          <a:bodyPr>
            <a:normAutofit fontScale="90000"/>
          </a:bodyPr>
          <a:lstStyle/>
          <a:p>
            <a:r>
              <a:rPr lang="en-AU" sz="3600" dirty="0" err="1"/>
              <a:t>Gräuel</a:t>
            </a:r>
            <a:r>
              <a:rPr lang="en-AU" sz="3600" dirty="0"/>
              <a:t> = </a:t>
            </a:r>
            <a:r>
              <a:rPr lang="en-AU" sz="3600" dirty="0" err="1"/>
              <a:t>Gerechtigkeit</a:t>
            </a:r>
            <a:r>
              <a:rPr lang="en-AU" sz="3600" dirty="0"/>
              <a:t> </a:t>
            </a:r>
            <a:r>
              <a:rPr lang="en-AU" sz="3600" dirty="0" err="1"/>
              <a:t>besänftigt</a:t>
            </a:r>
            <a:r>
              <a:rPr lang="en-AU" sz="3600" dirty="0"/>
              <a:t> </a:t>
            </a:r>
            <a:r>
              <a:rPr lang="en-AU" sz="3600" dirty="0" err="1"/>
              <a:t>durch</a:t>
            </a:r>
            <a:r>
              <a:rPr lang="en-AU" sz="3600" dirty="0"/>
              <a:t> Tod </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05700" y="1149738"/>
            <a:ext cx="10641429" cy="4558523"/>
          </a:xfrm>
        </p:spPr>
        <p:txBody>
          <a:bodyPr>
            <a:noAutofit/>
          </a:bodyPr>
          <a:lstStyle/>
          <a:p>
            <a:pPr marL="0" indent="0" algn="just">
              <a:buNone/>
            </a:pPr>
            <a:r>
              <a:rPr lang="de-DE" sz="2200" dirty="0"/>
              <a:t>„Aber“, wird jemand sagen, „ihr habt die Versöhnung ganz auf die Seite der Menschen gestellt; </a:t>
            </a:r>
            <a:r>
              <a:rPr lang="de-DE" sz="2200" dirty="0">
                <a:solidFill>
                  <a:srgbClr val="92D050"/>
                </a:solidFill>
              </a:rPr>
              <a:t>ich bin immer gelehrt worden, dass der Tod Christi Gott mit den Menschen versöhnt hat; dass Christus gestorben ist, um Gottes Gerechtigkeit zu befriedigen und Ihn zu besänftigen</a:t>
            </a:r>
            <a:r>
              <a:rPr lang="de-DE" sz="2200" dirty="0"/>
              <a:t>.“ Nun, wir haben die Frage der Versöhnung genau dort gelassen, wo die Heilige Schrift sie hingestellt hat; und obwohl sie viel über die Notwendigkeit zu sagen hat, dass der Mensch mit Gott versöhnt werden muss, </a:t>
            </a:r>
            <a:r>
              <a:rPr lang="de-DE" sz="2200" dirty="0">
                <a:solidFill>
                  <a:srgbClr val="92D050"/>
                </a:solidFill>
              </a:rPr>
              <a:t>deutet sie nicht ein einziges Mal auf so etwas hin wie die Notwendigkeit, dass Gott mit dem Menschen versöhnt werden muss. Die Notwendigkeit einer solchen Sache anzudeuten, ist eine schwere Anklage gegen den Charakter Gottes. Die Idee ist vom Papsttum </a:t>
            </a:r>
            <a:r>
              <a:rPr lang="en-AU" dirty="0"/>
              <a:t>[</a:t>
            </a:r>
            <a:r>
              <a:rPr lang="de-DE" sz="2200" dirty="0"/>
              <a:t>Gräuel der Verwüstung</a:t>
            </a:r>
            <a:r>
              <a:rPr lang="en-AU" dirty="0"/>
              <a:t>]</a:t>
            </a:r>
            <a:r>
              <a:rPr lang="de-DE" sz="2200" dirty="0"/>
              <a:t> </a:t>
            </a:r>
            <a:r>
              <a:rPr lang="de-DE" sz="2200" dirty="0">
                <a:solidFill>
                  <a:srgbClr val="92D050"/>
                </a:solidFill>
              </a:rPr>
              <a:t>in die christliche Kirche gekommen, welches sie seinerseits aus dem Heidentum </a:t>
            </a:r>
            <a:r>
              <a:rPr lang="en-AU" dirty="0"/>
              <a:t>[</a:t>
            </a:r>
            <a:r>
              <a:rPr lang="de-DE" sz="2200" dirty="0"/>
              <a:t>das Beständige bzw. Tägliche</a:t>
            </a:r>
            <a:r>
              <a:rPr lang="en-AU" dirty="0"/>
              <a:t>]</a:t>
            </a:r>
            <a:r>
              <a:rPr lang="de-DE" sz="2200" dirty="0"/>
              <a:t> </a:t>
            </a:r>
            <a:r>
              <a:rPr lang="de-DE" sz="2200" dirty="0">
                <a:solidFill>
                  <a:srgbClr val="92D050"/>
                </a:solidFill>
              </a:rPr>
              <a:t>mitbrachte, in dem </a:t>
            </a:r>
            <a:r>
              <a:rPr lang="de-DE" sz="2400" dirty="0">
                <a:solidFill>
                  <a:srgbClr val="92D050"/>
                </a:solidFill>
              </a:rPr>
              <a:t>die einzige </a:t>
            </a:r>
            <a:r>
              <a:rPr lang="de-DE" sz="2200" dirty="0">
                <a:solidFill>
                  <a:srgbClr val="92D050"/>
                </a:solidFill>
              </a:rPr>
              <a:t>Vorstellung von Gott die eines Wesens war, dessen Zorn durch ein Opfer besänftigt werden musste</a:t>
            </a:r>
            <a:r>
              <a:rPr lang="de-DE" sz="2200" dirty="0"/>
              <a:t>.</a:t>
            </a:r>
            <a:r>
              <a:rPr lang="en-AU" sz="2200" dirty="0">
                <a:solidFill>
                  <a:srgbClr val="92D050"/>
                </a:solidFill>
              </a:rPr>
              <a:t> </a:t>
            </a:r>
            <a:r>
              <a:rPr lang="en-AU" sz="2200" dirty="0"/>
              <a:t>(E.J. Waggoner, </a:t>
            </a:r>
            <a:r>
              <a:rPr lang="en-AU" sz="2200" i="1" dirty="0"/>
              <a:t>Present Truth UK,</a:t>
            </a:r>
            <a:r>
              <a:rPr lang="en-AU" sz="2200" dirty="0"/>
              <a:t> September 21, 1893, page 386.7)</a:t>
            </a:r>
          </a:p>
        </p:txBody>
      </p:sp>
    </p:spTree>
    <p:extLst>
      <p:ext uri="{BB962C8B-B14F-4D97-AF65-F5344CB8AC3E}">
        <p14:creationId xmlns:p14="http://schemas.microsoft.com/office/powerpoint/2010/main" val="261403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47999" y="351103"/>
            <a:ext cx="9068865" cy="1049235"/>
          </a:xfrm>
        </p:spPr>
        <p:txBody>
          <a:bodyPr>
            <a:normAutofit/>
          </a:bodyPr>
          <a:lstStyle/>
          <a:p>
            <a:r>
              <a:rPr lang="en-AU" sz="4000" dirty="0"/>
              <a:t>   </a:t>
            </a:r>
            <a:r>
              <a:rPr lang="en-AU" sz="4000" dirty="0" err="1"/>
              <a:t>Satans</a:t>
            </a:r>
            <a:r>
              <a:rPr lang="en-AU" sz="4000" dirty="0"/>
              <a:t> </a:t>
            </a:r>
            <a:r>
              <a:rPr lang="en-AU" sz="4000" dirty="0" err="1"/>
              <a:t>gefälschte</a:t>
            </a:r>
            <a:r>
              <a:rPr lang="en-AU" sz="4000" dirty="0"/>
              <a:t> </a:t>
            </a:r>
            <a:r>
              <a:rPr lang="en-AU" sz="4000" dirty="0" err="1"/>
              <a:t>Gerechtigkeit</a:t>
            </a:r>
            <a:endParaRPr lang="en-AU" sz="40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48000" y="1233870"/>
            <a:ext cx="10318395" cy="2740530"/>
          </a:xfrm>
        </p:spPr>
        <p:txBody>
          <a:bodyPr>
            <a:normAutofit lnSpcReduction="10000"/>
          </a:bodyPr>
          <a:lstStyle/>
          <a:p>
            <a:pPr marL="0" indent="0" algn="just">
              <a:buNone/>
            </a:pPr>
            <a:r>
              <a:rPr lang="de-DE" sz="2300" dirty="0">
                <a:latin typeface="+mn-lt"/>
              </a:rPr>
              <a:t>Satans verurteilende Haltung führte ihn zur</a:t>
            </a:r>
            <a:r>
              <a:rPr lang="de-DE" sz="2300" dirty="0">
                <a:solidFill>
                  <a:srgbClr val="92D050"/>
                </a:solidFill>
                <a:latin typeface="+mn-lt"/>
              </a:rPr>
              <a:t> Erstellung einer Theorie über die Gerechtigkeit, die mit Gnade unvereinbar ist</a:t>
            </a:r>
            <a:r>
              <a:rPr lang="de-DE" sz="2300" dirty="0">
                <a:latin typeface="+mn-lt"/>
              </a:rPr>
              <a:t>. Er behauptete, Gottes Sprecher und Bevollmächtigter zu sein und erklärte seine Entscheidungen deshalb für gerecht, rein und irrtumsfrei. So setzte er sich auf den Richterstuhl und erklärte seine Urteile für unfehlbar. Hier wirkte </a:t>
            </a:r>
            <a:r>
              <a:rPr lang="de-DE" sz="2300" b="1" dirty="0">
                <a:solidFill>
                  <a:srgbClr val="92D050"/>
                </a:solidFill>
                <a:latin typeface="+mn-lt"/>
              </a:rPr>
              <a:t>seine unbarmherzige Gerechtigkeit</a:t>
            </a:r>
            <a:r>
              <a:rPr lang="de-DE" sz="2300" dirty="0">
                <a:latin typeface="+mn-lt"/>
              </a:rPr>
              <a:t>, die Gott verabscheut (ein Gräuel), weil sie </a:t>
            </a:r>
            <a:r>
              <a:rPr lang="de-DE" sz="2300" b="1" dirty="0">
                <a:solidFill>
                  <a:srgbClr val="92D050"/>
                </a:solidFill>
                <a:latin typeface="+mn-lt"/>
              </a:rPr>
              <a:t>ein Zerrbild (eine Fälschung) der wahren Gerechtigkeit</a:t>
            </a:r>
            <a:r>
              <a:rPr lang="de-DE" sz="2300" b="1" dirty="0">
                <a:latin typeface="+mn-lt"/>
              </a:rPr>
              <a:t> </a:t>
            </a:r>
            <a:r>
              <a:rPr lang="de-DE" sz="2300" dirty="0">
                <a:latin typeface="+mn-lt"/>
              </a:rPr>
              <a:t>ist. {CS 5.4}</a:t>
            </a:r>
            <a:endParaRPr lang="en-AU" sz="2300" dirty="0">
              <a:effectLst/>
              <a:latin typeface="+mn-lt"/>
              <a:ea typeface="Calibri" panose="020F050202020403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E2191E83-0561-4C2F-BCB3-F1BFFA9E72E4}"/>
              </a:ext>
            </a:extLst>
          </p:cNvPr>
          <p:cNvSpPr txBox="1">
            <a:spLocks/>
          </p:cNvSpPr>
          <p:nvPr/>
        </p:nvSpPr>
        <p:spPr>
          <a:xfrm>
            <a:off x="647999" y="4117470"/>
            <a:ext cx="10318395" cy="274053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Font typeface="Wingdings 3" charset="2"/>
              <a:buNone/>
            </a:pPr>
            <a:r>
              <a:rPr lang="de-DE" sz="2300" dirty="0">
                <a:latin typeface="+mn-lt"/>
              </a:rPr>
              <a:t>Zu Beginn des großen Kampfes hatte Satan erklärt, </a:t>
            </a:r>
            <a:r>
              <a:rPr lang="de-DE" sz="2300" dirty="0" err="1">
                <a:latin typeface="+mn-lt"/>
              </a:rPr>
              <a:t>daß</a:t>
            </a:r>
            <a:r>
              <a:rPr lang="de-DE" sz="2300" dirty="0">
                <a:latin typeface="+mn-lt"/>
              </a:rPr>
              <a:t> Gottes Gesetz nicht gehalten werden könne, </a:t>
            </a:r>
            <a:r>
              <a:rPr lang="de-DE" sz="2300" dirty="0" err="1">
                <a:solidFill>
                  <a:srgbClr val="92D050"/>
                </a:solidFill>
                <a:latin typeface="+mn-lt"/>
              </a:rPr>
              <a:t>daß</a:t>
            </a:r>
            <a:r>
              <a:rPr lang="de-DE" sz="2300" dirty="0">
                <a:solidFill>
                  <a:srgbClr val="92D050"/>
                </a:solidFill>
                <a:latin typeface="+mn-lt"/>
              </a:rPr>
              <a:t> Gerechtigkeit und Barmherzigkeit unvereinbar seien </a:t>
            </a:r>
            <a:r>
              <a:rPr lang="de-DE" sz="2300" dirty="0">
                <a:latin typeface="+mn-lt"/>
              </a:rPr>
              <a:t>und </a:t>
            </a:r>
            <a:r>
              <a:rPr lang="de-DE" sz="2300" dirty="0" err="1">
                <a:latin typeface="+mn-lt"/>
              </a:rPr>
              <a:t>daß</a:t>
            </a:r>
            <a:r>
              <a:rPr lang="de-DE" sz="2300" dirty="0">
                <a:latin typeface="+mn-lt"/>
              </a:rPr>
              <a:t> es, sollte das Gesetz übertreten werden, für den Sünder unmöglich sei, Vergebung zu erlangen. </a:t>
            </a:r>
            <a:r>
              <a:rPr lang="de-DE" sz="2300" b="1" dirty="0">
                <a:solidFill>
                  <a:srgbClr val="92D050"/>
                </a:solidFill>
                <a:latin typeface="+mn-lt"/>
              </a:rPr>
              <a:t>Jede Sünde müsse bestraft werden</a:t>
            </a:r>
            <a:r>
              <a:rPr lang="de-DE" sz="2300" dirty="0">
                <a:latin typeface="+mn-lt"/>
              </a:rPr>
              <a:t>, sagte Satan, und </a:t>
            </a:r>
            <a:r>
              <a:rPr lang="de-DE" sz="2300" dirty="0">
                <a:solidFill>
                  <a:srgbClr val="92D050"/>
                </a:solidFill>
                <a:latin typeface="+mn-lt"/>
              </a:rPr>
              <a:t>wenn Gott die Strafe erlassen würde, wäre Er </a:t>
            </a:r>
            <a:r>
              <a:rPr lang="de-DE" sz="2300" b="1" dirty="0">
                <a:solidFill>
                  <a:srgbClr val="92D050"/>
                </a:solidFill>
                <a:latin typeface="+mn-lt"/>
              </a:rPr>
              <a:t>kein Gott der Wahrheit und Gerechtigkeit</a:t>
            </a:r>
            <a:r>
              <a:rPr lang="de-DE" sz="2300" dirty="0">
                <a:solidFill>
                  <a:srgbClr val="92D050"/>
                </a:solidFill>
                <a:latin typeface="+mn-lt"/>
              </a:rPr>
              <a:t>.  </a:t>
            </a:r>
            <a:r>
              <a:rPr lang="de-DE" sz="2300" dirty="0">
                <a:latin typeface="+mn-lt"/>
              </a:rPr>
              <a:t>{LJ 763.1}</a:t>
            </a:r>
            <a:endParaRPr lang="en-AU" sz="2300" dirty="0">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11394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47999" y="351103"/>
            <a:ext cx="9511201" cy="1049235"/>
          </a:xfrm>
        </p:spPr>
        <p:txBody>
          <a:bodyPr>
            <a:normAutofit/>
          </a:bodyPr>
          <a:lstStyle/>
          <a:p>
            <a:r>
              <a:rPr lang="en-AU" sz="4000" dirty="0"/>
              <a:t>   Der </a:t>
            </a:r>
            <a:r>
              <a:rPr lang="en-AU" sz="4000" dirty="0" err="1"/>
              <a:t>Vorgang</a:t>
            </a:r>
            <a:r>
              <a:rPr lang="en-AU" sz="4000" dirty="0"/>
              <a:t> der </a:t>
            </a:r>
            <a:r>
              <a:rPr lang="en-AU" sz="4000" dirty="0" err="1"/>
              <a:t>Versöhnung</a:t>
            </a:r>
            <a:endParaRPr lang="en-AU" sz="40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741600" y="1668814"/>
            <a:ext cx="10318395" cy="3520371"/>
          </a:xfrm>
        </p:spPr>
        <p:txBody>
          <a:bodyPr>
            <a:normAutofit/>
          </a:bodyPr>
          <a:lstStyle/>
          <a:p>
            <a:pPr marL="0" indent="0" algn="just">
              <a:buNone/>
            </a:pPr>
            <a:r>
              <a:rPr lang="de-DE" sz="2400" dirty="0">
                <a:latin typeface="+mn-lt"/>
              </a:rPr>
              <a:t>Eine Versöhnung kann nur dadurch erreicht werden, </a:t>
            </a:r>
            <a:r>
              <a:rPr lang="de-DE" sz="2400" dirty="0">
                <a:solidFill>
                  <a:srgbClr val="92D050"/>
                </a:solidFill>
                <a:latin typeface="+mn-lt"/>
              </a:rPr>
              <a:t>dass Gott Seine Liebe so offenbart, trotz Sünde und Kummer, dass die Herzen der Menschen berührt werden und sie wieder zarte Gefühle für Ihn empfinden können</a:t>
            </a:r>
            <a:r>
              <a:rPr lang="de-DE" sz="2400" dirty="0">
                <a:latin typeface="+mn-lt"/>
              </a:rPr>
              <a:t>. </a:t>
            </a:r>
            <a:r>
              <a:rPr lang="de-DE" sz="2400" dirty="0">
                <a:solidFill>
                  <a:srgbClr val="92D050"/>
                </a:solidFill>
                <a:latin typeface="+mn-lt"/>
              </a:rPr>
              <a:t>Frei von Satans Täuschungen </a:t>
            </a:r>
            <a:r>
              <a:rPr lang="de-DE" sz="2400" u="sng" dirty="0">
                <a:latin typeface="+mn-lt"/>
              </a:rPr>
              <a:t>erkennen sie dann, wie sie den göttlichen Einen vollkommen und furchtbar missverstanden haben, trotz des Geistes Seiner Gnade</a:t>
            </a:r>
            <a:r>
              <a:rPr lang="de-DE" sz="2400" dirty="0">
                <a:latin typeface="+mn-lt"/>
              </a:rPr>
              <a:t>. So können sie dann als heimkehrende Brüder und Schwestern wieder in seliger Eintracht zum Haus des Vaters zurückgeführt werden.</a:t>
            </a:r>
            <a:r>
              <a:rPr lang="en-AU" sz="2400" dirty="0">
                <a:latin typeface="+mn-lt"/>
              </a:rPr>
              <a:t> (George Fifield – Gott </a:t>
            </a:r>
            <a:r>
              <a:rPr lang="en-AU" sz="2400" dirty="0" err="1">
                <a:latin typeface="+mn-lt"/>
              </a:rPr>
              <a:t>ist</a:t>
            </a:r>
            <a:r>
              <a:rPr lang="en-AU" sz="2400" dirty="0">
                <a:latin typeface="+mn-lt"/>
              </a:rPr>
              <a:t> Liebe, S. 64)</a:t>
            </a:r>
            <a:endParaRPr lang="en-AU" sz="2400" dirty="0">
              <a:solidFill>
                <a:srgbClr val="92D050"/>
              </a:solidFill>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97876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2423990" y="396454"/>
            <a:ext cx="6877665" cy="1049235"/>
          </a:xfrm>
        </p:spPr>
        <p:txBody>
          <a:bodyPr>
            <a:normAutofit/>
          </a:bodyPr>
          <a:lstStyle/>
          <a:p>
            <a:pPr algn="ctr"/>
            <a:r>
              <a:rPr lang="en-AU" sz="4000" dirty="0"/>
              <a:t>Der </a:t>
            </a:r>
            <a:r>
              <a:rPr lang="en-AU" sz="4000" dirty="0" err="1"/>
              <a:t>zweistufige</a:t>
            </a:r>
            <a:r>
              <a:rPr lang="en-AU" sz="4000" dirty="0"/>
              <a:t> </a:t>
            </a:r>
            <a:r>
              <a:rPr lang="en-AU" sz="4000" dirty="0" err="1"/>
              <a:t>Vorgang</a:t>
            </a:r>
            <a:endParaRPr lang="en-AU" sz="40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752718" y="1250817"/>
            <a:ext cx="10686564" cy="4680560"/>
          </a:xfrm>
        </p:spPr>
        <p:txBody>
          <a:bodyPr>
            <a:noAutofit/>
          </a:bodyPr>
          <a:lstStyle/>
          <a:p>
            <a:pPr marL="0" indent="0" algn="just">
              <a:buNone/>
            </a:pPr>
            <a:r>
              <a:rPr lang="en-AU" sz="2400" dirty="0">
                <a:latin typeface="+mn-lt"/>
              </a:rPr>
              <a:t>[1] </a:t>
            </a:r>
            <a:r>
              <a:rPr lang="de-DE" sz="2400" dirty="0">
                <a:latin typeface="+mn-lt"/>
              </a:rPr>
              <a:t>Und </a:t>
            </a:r>
            <a:r>
              <a:rPr lang="de-DE" sz="2400" dirty="0">
                <a:solidFill>
                  <a:srgbClr val="92D050"/>
                </a:solidFill>
                <a:latin typeface="+mn-lt"/>
              </a:rPr>
              <a:t>dieses Evangelium </a:t>
            </a:r>
            <a:r>
              <a:rPr lang="en-AU" sz="2400" dirty="0"/>
              <a:t>[</a:t>
            </a:r>
            <a:r>
              <a:rPr lang="de-DE" sz="2400" dirty="0">
                <a:latin typeface="+mn-lt"/>
              </a:rPr>
              <a:t>von Gottes Leiden, wie sie am Kreuz offenbart wurden</a:t>
            </a:r>
            <a:r>
              <a:rPr lang="en-AU" sz="2400" dirty="0"/>
              <a:t>]</a:t>
            </a:r>
            <a:r>
              <a:rPr lang="de-DE" sz="2400" dirty="0">
                <a:latin typeface="+mn-lt"/>
              </a:rPr>
              <a:t> vom Reich wird in der ganzen Welt verkündigt werden, zum Zeugnis für alle Heidenvölker, und dann wird das Ende kommen. </a:t>
            </a:r>
            <a:r>
              <a:rPr lang="en-AU" sz="2400" dirty="0"/>
              <a:t>[2] </a:t>
            </a:r>
            <a:r>
              <a:rPr lang="de-DE" sz="2400" dirty="0">
                <a:latin typeface="+mn-lt"/>
              </a:rPr>
              <a:t>Wenn ihr nun den </a:t>
            </a:r>
            <a:r>
              <a:rPr lang="de-DE" sz="2400" dirty="0">
                <a:solidFill>
                  <a:srgbClr val="92D050"/>
                </a:solidFill>
                <a:latin typeface="+mn-lt"/>
              </a:rPr>
              <a:t>Gräuel der Verwüstung </a:t>
            </a:r>
            <a:r>
              <a:rPr lang="en-AU" sz="2400" dirty="0"/>
              <a:t>[</a:t>
            </a:r>
            <a:r>
              <a:rPr lang="en-AU" sz="2400" dirty="0" err="1"/>
              <a:t>Gerechtigkeit</a:t>
            </a:r>
            <a:r>
              <a:rPr lang="en-AU" sz="2400" dirty="0"/>
              <a:t>, die </a:t>
            </a:r>
            <a:r>
              <a:rPr lang="en-AU" sz="2400" dirty="0" err="1"/>
              <a:t>Besänftigung</a:t>
            </a:r>
            <a:r>
              <a:rPr lang="en-AU" sz="2400" dirty="0"/>
              <a:t> </a:t>
            </a:r>
            <a:r>
              <a:rPr lang="en-AU" sz="2400" dirty="0" err="1"/>
              <a:t>durch</a:t>
            </a:r>
            <a:r>
              <a:rPr lang="en-AU" sz="2400" dirty="0"/>
              <a:t> den Tod </a:t>
            </a:r>
            <a:r>
              <a:rPr lang="en-AU" sz="2400" dirty="0" err="1"/>
              <a:t>verlangt</a:t>
            </a:r>
            <a:r>
              <a:rPr lang="en-AU" sz="2400" dirty="0"/>
              <a:t>]</a:t>
            </a:r>
            <a:r>
              <a:rPr lang="de-DE" sz="2400" dirty="0">
                <a:latin typeface="+mn-lt"/>
              </a:rPr>
              <a:t>, von dem durch den Propheten Daniel geredet wurde, an heiliger Stätte stehen seht (wer es liest, der achte darauf!), ... (Matthäus 24,14.15)</a:t>
            </a:r>
            <a:endParaRPr lang="en-AU" sz="1200" dirty="0">
              <a:effectLst/>
              <a:latin typeface="+mn-lt"/>
              <a:ea typeface="Calibri" panose="020F0502020204030204" pitchFamily="34" charset="0"/>
              <a:cs typeface="Arial" panose="020B0604020202020204" pitchFamily="34" charset="0"/>
            </a:endParaRPr>
          </a:p>
          <a:p>
            <a:pPr marL="0" indent="0" algn="just">
              <a:buNone/>
            </a:pPr>
            <a:r>
              <a:rPr lang="en-AU" sz="2400" dirty="0">
                <a:latin typeface="+mn-lt"/>
                <a:ea typeface="Calibri" panose="020F0502020204030204" pitchFamily="34" charset="0"/>
                <a:cs typeface="Arial" panose="020B0604020202020204" pitchFamily="34" charset="0"/>
              </a:rPr>
              <a:t>[1]</a:t>
            </a:r>
            <a:r>
              <a:rPr lang="de-DE" sz="2400" dirty="0">
                <a:latin typeface="+mn-lt"/>
                <a:ea typeface="Calibri" panose="020F0502020204030204" pitchFamily="34" charset="0"/>
                <a:cs typeface="Arial" panose="020B0604020202020204" pitchFamily="34" charset="0"/>
              </a:rPr>
              <a:t> ... da trat eine Frau zu Ihm mit einer alabasternen Flasche voll kostbaren Salböls und </a:t>
            </a:r>
            <a:r>
              <a:rPr lang="de-DE" sz="2400" dirty="0" err="1">
                <a:latin typeface="+mn-lt"/>
                <a:ea typeface="Calibri" panose="020F0502020204030204" pitchFamily="34" charset="0"/>
                <a:cs typeface="Arial" panose="020B0604020202020204" pitchFamily="34" charset="0"/>
              </a:rPr>
              <a:t>goß</a:t>
            </a:r>
            <a:r>
              <a:rPr lang="de-DE" sz="2400" dirty="0">
                <a:latin typeface="+mn-lt"/>
                <a:ea typeface="Calibri" panose="020F0502020204030204" pitchFamily="34" charset="0"/>
                <a:cs typeface="Arial" panose="020B0604020202020204" pitchFamily="34" charset="0"/>
              </a:rPr>
              <a:t> es auf Sein Haupt </a:t>
            </a:r>
            <a:r>
              <a:rPr lang="en-AU" sz="2400" dirty="0"/>
              <a:t>[</a:t>
            </a:r>
            <a:r>
              <a:rPr lang="de-DE" sz="2400" dirty="0">
                <a:latin typeface="+mn-lt"/>
                <a:ea typeface="Calibri" panose="020F0502020204030204" pitchFamily="34" charset="0"/>
                <a:cs typeface="Arial" panose="020B0604020202020204" pitchFamily="34" charset="0"/>
              </a:rPr>
              <a:t>Dankbarkeit für die Liebe Gottes</a:t>
            </a:r>
            <a:r>
              <a:rPr lang="en-AU" sz="2400" dirty="0"/>
              <a:t>]</a:t>
            </a:r>
            <a:r>
              <a:rPr lang="de-DE" sz="2400" dirty="0">
                <a:latin typeface="+mn-lt"/>
                <a:ea typeface="Calibri" panose="020F0502020204030204" pitchFamily="34" charset="0"/>
                <a:cs typeface="Arial" panose="020B0604020202020204" pitchFamily="34" charset="0"/>
              </a:rPr>
              <a:t>, während Er zu Tisch saß. </a:t>
            </a:r>
            <a:r>
              <a:rPr lang="en-AU" sz="2400" dirty="0">
                <a:ea typeface="Calibri" panose="020F0502020204030204" pitchFamily="34" charset="0"/>
                <a:cs typeface="Arial" panose="020B0604020202020204" pitchFamily="34" charset="0"/>
              </a:rPr>
              <a:t>[2] </a:t>
            </a:r>
            <a:r>
              <a:rPr lang="de-DE" sz="2400" dirty="0">
                <a:latin typeface="+mn-lt"/>
                <a:ea typeface="Calibri" panose="020F0502020204030204" pitchFamily="34" charset="0"/>
                <a:cs typeface="Arial" panose="020B0604020202020204" pitchFamily="34" charset="0"/>
              </a:rPr>
              <a:t>Als das Seine Jünger sahen, </a:t>
            </a:r>
            <a:r>
              <a:rPr lang="de-DE" sz="2400" dirty="0">
                <a:solidFill>
                  <a:srgbClr val="92D050"/>
                </a:solidFill>
                <a:latin typeface="+mn-lt"/>
                <a:ea typeface="Calibri" panose="020F0502020204030204" pitchFamily="34" charset="0"/>
                <a:cs typeface="Arial" panose="020B0604020202020204" pitchFamily="34" charset="0"/>
              </a:rPr>
              <a:t>wurden sie unwillig (entrüstet, empört) </a:t>
            </a:r>
            <a:r>
              <a:rPr lang="de-DE" sz="2400" dirty="0">
                <a:latin typeface="+mn-lt"/>
                <a:ea typeface="Calibri" panose="020F0502020204030204" pitchFamily="34" charset="0"/>
                <a:cs typeface="Arial" panose="020B0604020202020204" pitchFamily="34" charset="0"/>
              </a:rPr>
              <a:t>und sprachen: Wozu diese Verschwendung? </a:t>
            </a:r>
            <a:r>
              <a:rPr lang="en-AU" sz="2400" dirty="0"/>
              <a:t>[</a:t>
            </a:r>
            <a:r>
              <a:rPr lang="de-DE" sz="2400" dirty="0">
                <a:latin typeface="+mn-lt"/>
                <a:ea typeface="Calibri" panose="020F0502020204030204" pitchFamily="34" charset="0"/>
                <a:cs typeface="Arial" panose="020B0604020202020204" pitchFamily="34" charset="0"/>
              </a:rPr>
              <a:t>Der Gräuel offenbart sich</a:t>
            </a:r>
            <a:r>
              <a:rPr lang="en-AU" sz="2400" dirty="0"/>
              <a:t>]</a:t>
            </a:r>
            <a:r>
              <a:rPr lang="de-DE" sz="2400" dirty="0">
                <a:latin typeface="+mn-lt"/>
                <a:ea typeface="Calibri" panose="020F0502020204030204" pitchFamily="34" charset="0"/>
                <a:cs typeface="Arial" panose="020B0604020202020204" pitchFamily="34" charset="0"/>
              </a:rPr>
              <a:t> Man hätte dieses Salböl doch teuer verkaufen und den Armen geben können! (Matthäus 26,7-9)</a:t>
            </a:r>
            <a:endParaRPr lang="en-AU" sz="2400" dirty="0">
              <a:latin typeface="+mn-lt"/>
              <a:ea typeface="Calibri" panose="020F0502020204030204" pitchFamily="34" charset="0"/>
              <a:cs typeface="Arial" panose="020B0604020202020204" pitchFamily="34" charset="0"/>
            </a:endParaRPr>
          </a:p>
          <a:p>
            <a:pPr marL="0" indent="0" algn="just">
              <a:buNone/>
            </a:pPr>
            <a:endParaRPr lang="en-AU" sz="24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4280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2423990" y="396454"/>
            <a:ext cx="6877665" cy="1049235"/>
          </a:xfrm>
        </p:spPr>
        <p:txBody>
          <a:bodyPr>
            <a:normAutofit/>
          </a:bodyPr>
          <a:lstStyle/>
          <a:p>
            <a:pPr algn="ctr"/>
            <a:r>
              <a:rPr lang="en-AU" sz="4000" dirty="0"/>
              <a:t>Der </a:t>
            </a:r>
            <a:r>
              <a:rPr lang="en-AU" sz="4000" dirty="0" err="1"/>
              <a:t>zweistufige</a:t>
            </a:r>
            <a:r>
              <a:rPr lang="en-AU" sz="4000" dirty="0"/>
              <a:t> </a:t>
            </a:r>
            <a:r>
              <a:rPr lang="en-AU" sz="4000" dirty="0" err="1"/>
              <a:t>Vorgang</a:t>
            </a:r>
            <a:endParaRPr lang="en-AU" sz="40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752718" y="1357349"/>
            <a:ext cx="10686564" cy="4680560"/>
          </a:xfrm>
        </p:spPr>
        <p:txBody>
          <a:bodyPr>
            <a:noAutofit/>
          </a:bodyPr>
          <a:lstStyle/>
          <a:p>
            <a:pPr marL="0" indent="0" algn="just">
              <a:buNone/>
            </a:pPr>
            <a:r>
              <a:rPr lang="en-AU" sz="2400" dirty="0">
                <a:latin typeface="+mn-lt"/>
              </a:rPr>
              <a:t>[1]</a:t>
            </a:r>
            <a:r>
              <a:rPr lang="de-DE" sz="2400" dirty="0">
                <a:latin typeface="+mn-lt"/>
              </a:rPr>
              <a:t> Und nach diesem sah ich einen Engel aus dem Himmel herabsteigen, der hatte große Vollmacht, und </a:t>
            </a:r>
            <a:r>
              <a:rPr lang="de-DE" sz="2400" dirty="0">
                <a:solidFill>
                  <a:srgbClr val="92D050"/>
                </a:solidFill>
                <a:latin typeface="+mn-lt"/>
              </a:rPr>
              <a:t>die Erde wurde erleuchtet von seiner Herrlichkeit. </a:t>
            </a:r>
            <a:r>
              <a:rPr lang="en-AU" sz="2400" dirty="0"/>
              <a:t>[2] </a:t>
            </a:r>
            <a:r>
              <a:rPr lang="de-DE" sz="2400" dirty="0">
                <a:latin typeface="+mn-lt"/>
              </a:rPr>
              <a:t>Und er rief kraftvoll mit lauter Stimme und sprach: </a:t>
            </a:r>
            <a:r>
              <a:rPr lang="de-DE" sz="2400" dirty="0">
                <a:solidFill>
                  <a:srgbClr val="92D050"/>
                </a:solidFill>
                <a:latin typeface="+mn-lt"/>
              </a:rPr>
              <a:t>Gefallen, gefallen ist Babylon, die Große</a:t>
            </a:r>
            <a:r>
              <a:rPr lang="de-DE" sz="2400" dirty="0">
                <a:latin typeface="+mn-lt"/>
              </a:rPr>
              <a:t>, und ist eine Behausung der Dämonen geworden und ein Gefängnis aller unreinen Geister und ein Gefängnis aller unreinen und </a:t>
            </a:r>
            <a:r>
              <a:rPr lang="de-DE" sz="2400" dirty="0" err="1">
                <a:latin typeface="+mn-lt"/>
              </a:rPr>
              <a:t>verhaßten</a:t>
            </a:r>
            <a:r>
              <a:rPr lang="de-DE" sz="2400" dirty="0">
                <a:latin typeface="+mn-lt"/>
              </a:rPr>
              <a:t> Vögel. (Offenbarung 18,1.2)</a:t>
            </a:r>
            <a:endParaRPr lang="en-AU" sz="24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1669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Das </a:t>
            </a:r>
            <a:r>
              <a:rPr lang="en-AU" sz="4000" dirty="0" err="1"/>
              <a:t>Zeugnis</a:t>
            </a:r>
            <a:r>
              <a:rPr lang="en-AU" sz="4000" dirty="0"/>
              <a:t> von Maria</a:t>
            </a:r>
          </a:p>
        </p:txBody>
      </p:sp>
      <p:sp>
        <p:nvSpPr>
          <p:cNvPr id="5" name="TextBox 4">
            <a:extLst>
              <a:ext uri="{FF2B5EF4-FFF2-40B4-BE49-F238E27FC236}">
                <a16:creationId xmlns:a16="http://schemas.microsoft.com/office/drawing/2014/main" id="{CBF9D5C0-5507-4197-8695-408AB08BC9B2}"/>
              </a:ext>
            </a:extLst>
          </p:cNvPr>
          <p:cNvSpPr txBox="1"/>
          <p:nvPr/>
        </p:nvSpPr>
        <p:spPr>
          <a:xfrm>
            <a:off x="931725" y="1173154"/>
            <a:ext cx="9910675" cy="5262979"/>
          </a:xfrm>
          <a:prstGeom prst="rect">
            <a:avLst/>
          </a:prstGeom>
          <a:noFill/>
        </p:spPr>
        <p:txBody>
          <a:bodyPr wrap="square">
            <a:spAutoFit/>
          </a:bodyPr>
          <a:lstStyle/>
          <a:p>
            <a:pPr algn="just"/>
            <a:r>
              <a:rPr lang="de-DE" sz="2400" dirty="0">
                <a:latin typeface="+mj-lt"/>
              </a:rPr>
              <a:t>Als nun Jesus in Bethanien im Haus Simons des Aussätzigen war, da trat eine Frau zu Ihm mit einer alabasternen Flasche voll kostbaren Salböls und </a:t>
            </a:r>
            <a:r>
              <a:rPr lang="de-DE" sz="2400" dirty="0" err="1">
                <a:latin typeface="+mj-lt"/>
              </a:rPr>
              <a:t>goß</a:t>
            </a:r>
            <a:r>
              <a:rPr lang="de-DE" sz="2400" dirty="0">
                <a:latin typeface="+mj-lt"/>
              </a:rPr>
              <a:t> es auf Sein Haupt, während Er zu Tisch saß. Als das Seine Jünger sahen, wurden sie unwillig und sprachen: Wozu diese Verschwendung? Man hätte dieses Salböl doch teuer verkaufen und den Armen geben können!</a:t>
            </a:r>
          </a:p>
          <a:p>
            <a:pPr algn="just"/>
            <a:r>
              <a:rPr lang="de-DE" sz="2400" dirty="0">
                <a:latin typeface="+mj-lt"/>
              </a:rPr>
              <a:t>Als es aber Jesus bemerkte, sprach Er zu ihnen: Warum bekümmert ihr diese Frau? Sie hat doch ein gutes Werk an mir getan! die Armen habt ihr allezeit bei euch, mich aber habt ihr nicht allezeit. Damit, </a:t>
            </a:r>
            <a:r>
              <a:rPr lang="de-DE" sz="2400" dirty="0" err="1">
                <a:latin typeface="+mj-lt"/>
              </a:rPr>
              <a:t>daß</a:t>
            </a:r>
            <a:r>
              <a:rPr lang="de-DE" sz="2400" dirty="0">
                <a:latin typeface="+mj-lt"/>
              </a:rPr>
              <a:t> sie dieses Salböl auf meinen Leib </a:t>
            </a:r>
            <a:r>
              <a:rPr lang="de-DE" sz="2400" dirty="0" err="1">
                <a:latin typeface="+mj-lt"/>
              </a:rPr>
              <a:t>goß</a:t>
            </a:r>
            <a:r>
              <a:rPr lang="de-DE" sz="2400" dirty="0">
                <a:latin typeface="+mj-lt"/>
              </a:rPr>
              <a:t>, hat sie mich zum Begräbnis bereitet. </a:t>
            </a:r>
            <a:r>
              <a:rPr lang="de-DE" sz="2400" dirty="0">
                <a:solidFill>
                  <a:srgbClr val="92D050"/>
                </a:solidFill>
                <a:latin typeface="+mj-lt"/>
              </a:rPr>
              <a:t>Wahrlich, Ich sage euch: Wo immer dieses Evangelium verkündigt wird in der ganzen Welt, da wird man auch von dem sprechen, was diese getan hat, zu ihrem Gedenken!</a:t>
            </a:r>
            <a:r>
              <a:rPr lang="en-AU" sz="2400" dirty="0">
                <a:solidFill>
                  <a:srgbClr val="92D050"/>
                </a:solidFill>
                <a:latin typeface="+mj-lt"/>
              </a:rPr>
              <a:t> </a:t>
            </a:r>
            <a:r>
              <a:rPr lang="en-AU" sz="2400" dirty="0">
                <a:latin typeface="+mj-lt"/>
              </a:rPr>
              <a:t>(</a:t>
            </a:r>
            <a:r>
              <a:rPr lang="en-AU" sz="2400" dirty="0" err="1">
                <a:latin typeface="+mj-lt"/>
              </a:rPr>
              <a:t>Matthäus</a:t>
            </a:r>
            <a:r>
              <a:rPr lang="en-AU" sz="2400" dirty="0">
                <a:latin typeface="+mj-lt"/>
              </a:rPr>
              <a:t> 26,6-13)</a:t>
            </a:r>
            <a:endParaRPr lang="en-AU" sz="2400" i="0" u="none" strike="noStrike" baseline="0" dirty="0">
              <a:solidFill>
                <a:srgbClr val="92D050"/>
              </a:solidFill>
              <a:latin typeface="Verdana" panose="020B0604030504040204" pitchFamily="34" charset="0"/>
            </a:endParaRPr>
          </a:p>
        </p:txBody>
      </p:sp>
    </p:spTree>
    <p:extLst>
      <p:ext uri="{BB962C8B-B14F-4D97-AF65-F5344CB8AC3E}">
        <p14:creationId xmlns:p14="http://schemas.microsoft.com/office/powerpoint/2010/main" val="4291860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251321" y="352781"/>
            <a:ext cx="10043401" cy="1049235"/>
          </a:xfrm>
        </p:spPr>
        <p:txBody>
          <a:bodyPr>
            <a:normAutofit/>
          </a:bodyPr>
          <a:lstStyle/>
          <a:p>
            <a:r>
              <a:rPr lang="en-AU" sz="4000" dirty="0"/>
              <a:t> Der Zorn (</a:t>
            </a:r>
            <a:r>
              <a:rPr lang="en-AU" sz="4000" dirty="0" err="1"/>
              <a:t>Empörung</a:t>
            </a:r>
            <a:r>
              <a:rPr lang="en-AU" sz="4000" dirty="0"/>
              <a:t>, </a:t>
            </a:r>
            <a:r>
              <a:rPr lang="en-AU" sz="4000" dirty="0" err="1"/>
              <a:t>Entrüstung</a:t>
            </a:r>
            <a:r>
              <a:rPr lang="en-AU" sz="4000" dirty="0"/>
              <a:t>)</a:t>
            </a:r>
          </a:p>
        </p:txBody>
      </p:sp>
      <p:sp>
        <p:nvSpPr>
          <p:cNvPr id="5" name="TextBox 4">
            <a:extLst>
              <a:ext uri="{FF2B5EF4-FFF2-40B4-BE49-F238E27FC236}">
                <a16:creationId xmlns:a16="http://schemas.microsoft.com/office/drawing/2014/main" id="{CBF9D5C0-5507-4197-8695-408AB08BC9B2}"/>
              </a:ext>
            </a:extLst>
          </p:cNvPr>
          <p:cNvSpPr txBox="1"/>
          <p:nvPr/>
        </p:nvSpPr>
        <p:spPr>
          <a:xfrm>
            <a:off x="707041" y="1402016"/>
            <a:ext cx="10587681" cy="4524315"/>
          </a:xfrm>
          <a:prstGeom prst="rect">
            <a:avLst/>
          </a:prstGeom>
          <a:noFill/>
        </p:spPr>
        <p:txBody>
          <a:bodyPr wrap="square">
            <a:spAutoFit/>
          </a:bodyPr>
          <a:lstStyle/>
          <a:p>
            <a:pPr algn="just"/>
            <a:r>
              <a:rPr lang="de-DE" sz="2400" dirty="0">
                <a:latin typeface="+mj-lt"/>
              </a:rPr>
              <a:t>So geh nun, mein Volk, in deine Kammern und schließe die Tür hinter dir zu! Verbirg dich einen kleinen Augenblick, </a:t>
            </a:r>
            <a:r>
              <a:rPr lang="de-DE" sz="2400" dirty="0">
                <a:solidFill>
                  <a:srgbClr val="92D050"/>
                </a:solidFill>
                <a:latin typeface="+mj-lt"/>
              </a:rPr>
              <a:t>bis der Zorn vorübergegangen ist!</a:t>
            </a:r>
            <a:r>
              <a:rPr lang="de-DE" sz="2400" dirty="0">
                <a:latin typeface="+mj-lt"/>
              </a:rPr>
              <a:t> (Jesaja 26,20)</a:t>
            </a:r>
          </a:p>
          <a:p>
            <a:pPr algn="just"/>
            <a:endParaRPr lang="de-DE" sz="2400" dirty="0">
              <a:latin typeface="+mj-lt"/>
            </a:endParaRPr>
          </a:p>
          <a:p>
            <a:pPr algn="just"/>
            <a:r>
              <a:rPr lang="de-DE" sz="2400" dirty="0">
                <a:latin typeface="+mj-lt"/>
              </a:rPr>
              <a:t>Und er sprach: Siehe, ich verkünde dir, was in </a:t>
            </a:r>
            <a:r>
              <a:rPr lang="de-DE" sz="2400" dirty="0">
                <a:solidFill>
                  <a:srgbClr val="92D050"/>
                </a:solidFill>
                <a:latin typeface="+mj-lt"/>
              </a:rPr>
              <a:t>der letzten Zeit des Zornes </a:t>
            </a:r>
            <a:r>
              <a:rPr lang="de-DE" sz="2400" dirty="0">
                <a:latin typeface="+mj-lt"/>
              </a:rPr>
              <a:t>geschehen wird; denn es bezieht sich auf die bestimmte Zeit des Endes. (Daniel 8,19)</a:t>
            </a:r>
          </a:p>
          <a:p>
            <a:pPr algn="just"/>
            <a:endParaRPr lang="de-DE" sz="2400" dirty="0">
              <a:latin typeface="+mj-lt"/>
            </a:endParaRPr>
          </a:p>
          <a:p>
            <a:pPr algn="just"/>
            <a:r>
              <a:rPr lang="de-DE" sz="2400" dirty="0">
                <a:latin typeface="+mj-lt"/>
              </a:rPr>
              <a:t>... sondern es werden ihn </a:t>
            </a:r>
            <a:r>
              <a:rPr lang="de-DE" sz="2400" dirty="0" err="1">
                <a:latin typeface="+mj-lt"/>
              </a:rPr>
              <a:t>Kittäerschiffe</a:t>
            </a:r>
            <a:r>
              <a:rPr lang="de-DE" sz="2400" dirty="0">
                <a:latin typeface="+mj-lt"/>
              </a:rPr>
              <a:t> angreifen, so </a:t>
            </a:r>
            <a:r>
              <a:rPr lang="de-DE" sz="2400" dirty="0" err="1">
                <a:latin typeface="+mj-lt"/>
              </a:rPr>
              <a:t>daß</a:t>
            </a:r>
            <a:r>
              <a:rPr lang="de-DE" sz="2400" dirty="0">
                <a:latin typeface="+mj-lt"/>
              </a:rPr>
              <a:t> er entmutigt umkehrt, um </a:t>
            </a:r>
            <a:r>
              <a:rPr lang="de-DE" sz="2400" dirty="0">
                <a:solidFill>
                  <a:srgbClr val="92D050"/>
                </a:solidFill>
                <a:latin typeface="+mj-lt"/>
              </a:rPr>
              <a:t>seinen Zorn an dem heiligen Bund auszulassen</a:t>
            </a:r>
            <a:r>
              <a:rPr lang="de-DE" sz="2400" dirty="0">
                <a:latin typeface="+mj-lt"/>
              </a:rPr>
              <a:t>. Das wird er auch tun und bei seiner Rückkehr sich diejenigen merken, welche den heiligen Bund verlassen. (Daniel 11,30)</a:t>
            </a:r>
            <a:endParaRPr lang="en-AU" sz="2400" i="0" u="none" strike="noStrike" baseline="0" dirty="0">
              <a:latin typeface="+mj-lt"/>
            </a:endParaRPr>
          </a:p>
        </p:txBody>
      </p:sp>
    </p:spTree>
    <p:extLst>
      <p:ext uri="{BB962C8B-B14F-4D97-AF65-F5344CB8AC3E}">
        <p14:creationId xmlns:p14="http://schemas.microsoft.com/office/powerpoint/2010/main" val="4224523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206933" y="343903"/>
            <a:ext cx="10043401" cy="1049235"/>
          </a:xfrm>
        </p:spPr>
        <p:txBody>
          <a:bodyPr>
            <a:normAutofit/>
          </a:bodyPr>
          <a:lstStyle/>
          <a:p>
            <a:r>
              <a:rPr lang="en-AU" sz="4000" dirty="0"/>
              <a:t> Der Zorn (</a:t>
            </a:r>
            <a:r>
              <a:rPr lang="en-AU" sz="4000" dirty="0" err="1"/>
              <a:t>Empörung</a:t>
            </a:r>
            <a:r>
              <a:rPr lang="en-AU" sz="4000" dirty="0"/>
              <a:t>, </a:t>
            </a:r>
            <a:r>
              <a:rPr lang="en-AU" sz="4000" dirty="0" err="1"/>
              <a:t>Entrüstung</a:t>
            </a:r>
            <a:r>
              <a:rPr lang="en-AU" sz="4000" dirty="0"/>
              <a:t>)</a:t>
            </a:r>
          </a:p>
        </p:txBody>
      </p:sp>
      <p:sp>
        <p:nvSpPr>
          <p:cNvPr id="5" name="TextBox 4">
            <a:extLst>
              <a:ext uri="{FF2B5EF4-FFF2-40B4-BE49-F238E27FC236}">
                <a16:creationId xmlns:a16="http://schemas.microsoft.com/office/drawing/2014/main" id="{CBF9D5C0-5507-4197-8695-408AB08BC9B2}"/>
              </a:ext>
            </a:extLst>
          </p:cNvPr>
          <p:cNvSpPr txBox="1"/>
          <p:nvPr/>
        </p:nvSpPr>
        <p:spPr>
          <a:xfrm>
            <a:off x="707040" y="1251118"/>
            <a:ext cx="10777919" cy="5262979"/>
          </a:xfrm>
          <a:prstGeom prst="rect">
            <a:avLst/>
          </a:prstGeom>
          <a:noFill/>
        </p:spPr>
        <p:txBody>
          <a:bodyPr wrap="square">
            <a:spAutoFit/>
          </a:bodyPr>
          <a:lstStyle/>
          <a:p>
            <a:pPr algn="just"/>
            <a:r>
              <a:rPr lang="de-DE" sz="2400" dirty="0">
                <a:latin typeface="+mj-lt"/>
              </a:rPr>
              <a:t>Und der König wird tun, was ihm beliebt, </a:t>
            </a:r>
            <a:r>
              <a:rPr lang="de-DE" sz="2400" dirty="0">
                <a:solidFill>
                  <a:srgbClr val="92D050"/>
                </a:solidFill>
                <a:latin typeface="+mj-lt"/>
              </a:rPr>
              <a:t>und wird sich erheben und großtun gegen jeglichen Gott, und er wird gegen den Gott der Götter unerhörte Worte ausstoßen, und es wird ihm gelingen, bis der Zorn vorüber ist; </a:t>
            </a:r>
            <a:r>
              <a:rPr lang="de-DE" sz="2400" dirty="0">
                <a:latin typeface="+mj-lt"/>
              </a:rPr>
              <a:t>denn was beschlossen ist, wird ausgeführt werden. (Daniel 11,36)</a:t>
            </a:r>
          </a:p>
          <a:p>
            <a:pPr algn="just"/>
            <a:endParaRPr lang="de-DE" sz="2400" dirty="0">
              <a:latin typeface="+mj-lt"/>
            </a:endParaRPr>
          </a:p>
          <a:p>
            <a:pPr algn="just"/>
            <a:r>
              <a:rPr lang="de-DE" sz="2400" dirty="0">
                <a:latin typeface="+mj-lt"/>
              </a:rPr>
              <a:t>Und auch Abel brachte [ein Opfer] dar von den Erstlingen seiner Schafe und von ihrem Fett. Und der Herr sah Abel und sein Opfer an;[ aber </a:t>
            </a:r>
            <a:r>
              <a:rPr lang="de-DE" sz="2400" dirty="0" err="1">
                <a:latin typeface="+mj-lt"/>
              </a:rPr>
              <a:t>Kain</a:t>
            </a:r>
            <a:r>
              <a:rPr lang="de-DE" sz="2400" dirty="0">
                <a:latin typeface="+mj-lt"/>
              </a:rPr>
              <a:t> und sein Opfer sah Er nicht an. </a:t>
            </a:r>
            <a:r>
              <a:rPr lang="de-DE" sz="2400" dirty="0">
                <a:solidFill>
                  <a:srgbClr val="92D050"/>
                </a:solidFill>
                <a:latin typeface="+mj-lt"/>
              </a:rPr>
              <a:t>Da wurde </a:t>
            </a:r>
            <a:r>
              <a:rPr lang="de-DE" sz="2400" dirty="0" err="1">
                <a:solidFill>
                  <a:srgbClr val="92D050"/>
                </a:solidFill>
                <a:latin typeface="+mj-lt"/>
              </a:rPr>
              <a:t>Kain</a:t>
            </a:r>
            <a:r>
              <a:rPr lang="de-DE" sz="2400" dirty="0">
                <a:solidFill>
                  <a:srgbClr val="92D050"/>
                </a:solidFill>
                <a:latin typeface="+mj-lt"/>
              </a:rPr>
              <a:t> sehr wütend, und sein Angesicht senkte sich</a:t>
            </a:r>
            <a:r>
              <a:rPr lang="de-DE" sz="2400" dirty="0">
                <a:latin typeface="+mj-lt"/>
              </a:rPr>
              <a:t>. (1.Mose 4,4.5)</a:t>
            </a:r>
          </a:p>
          <a:p>
            <a:pPr algn="just"/>
            <a:endParaRPr lang="de-DE" sz="2400" dirty="0">
              <a:latin typeface="+mj-lt"/>
            </a:endParaRPr>
          </a:p>
          <a:p>
            <a:pPr algn="just"/>
            <a:r>
              <a:rPr lang="de-DE" sz="2400" dirty="0">
                <a:latin typeface="+mj-lt"/>
              </a:rPr>
              <a:t>Und </a:t>
            </a:r>
            <a:r>
              <a:rPr lang="de-DE" sz="2400" dirty="0" err="1">
                <a:latin typeface="+mj-lt"/>
              </a:rPr>
              <a:t>Kain</a:t>
            </a:r>
            <a:r>
              <a:rPr lang="de-DE" sz="2400" dirty="0">
                <a:latin typeface="+mj-lt"/>
              </a:rPr>
              <a:t> redete mit seinem Bruder Abel; und es geschah, als sie auf dem Feld waren, da erhob sich </a:t>
            </a:r>
            <a:r>
              <a:rPr lang="de-DE" sz="2400" dirty="0" err="1">
                <a:latin typeface="+mj-lt"/>
              </a:rPr>
              <a:t>Kain</a:t>
            </a:r>
            <a:r>
              <a:rPr lang="de-DE" sz="2400" dirty="0">
                <a:latin typeface="+mj-lt"/>
              </a:rPr>
              <a:t> gegen seinen Bruder Abel und schlug ihn tot. (1.Mose 4,8)</a:t>
            </a:r>
            <a:endParaRPr lang="en-AU" sz="2400" i="0" u="none" strike="noStrike" baseline="0" dirty="0">
              <a:latin typeface="+mj-lt"/>
            </a:endParaRPr>
          </a:p>
        </p:txBody>
      </p:sp>
    </p:spTree>
    <p:extLst>
      <p:ext uri="{BB962C8B-B14F-4D97-AF65-F5344CB8AC3E}">
        <p14:creationId xmlns:p14="http://schemas.microsoft.com/office/powerpoint/2010/main" val="1580816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260199" y="410833"/>
            <a:ext cx="10043401" cy="1049235"/>
          </a:xfrm>
        </p:spPr>
        <p:txBody>
          <a:bodyPr>
            <a:normAutofit/>
          </a:bodyPr>
          <a:lstStyle/>
          <a:p>
            <a:r>
              <a:rPr lang="en-AU" sz="4000" dirty="0"/>
              <a:t>   Der Sohn des </a:t>
            </a:r>
            <a:r>
              <a:rPr lang="en-AU" sz="4000" dirty="0" err="1"/>
              <a:t>Verderbens</a:t>
            </a:r>
            <a:endParaRPr lang="en-AU" sz="4000" dirty="0"/>
          </a:p>
        </p:txBody>
      </p:sp>
      <p:sp>
        <p:nvSpPr>
          <p:cNvPr id="5" name="TextBox 4">
            <a:extLst>
              <a:ext uri="{FF2B5EF4-FFF2-40B4-BE49-F238E27FC236}">
                <a16:creationId xmlns:a16="http://schemas.microsoft.com/office/drawing/2014/main" id="{CBF9D5C0-5507-4197-8695-408AB08BC9B2}"/>
              </a:ext>
            </a:extLst>
          </p:cNvPr>
          <p:cNvSpPr txBox="1"/>
          <p:nvPr/>
        </p:nvSpPr>
        <p:spPr>
          <a:xfrm>
            <a:off x="707040" y="1251118"/>
            <a:ext cx="10777919" cy="5170646"/>
          </a:xfrm>
          <a:prstGeom prst="rect">
            <a:avLst/>
          </a:prstGeom>
          <a:noFill/>
        </p:spPr>
        <p:txBody>
          <a:bodyPr wrap="square">
            <a:spAutoFit/>
          </a:bodyPr>
          <a:lstStyle/>
          <a:p>
            <a:pPr algn="just"/>
            <a:r>
              <a:rPr lang="de-DE" sz="2200" dirty="0">
                <a:latin typeface="+mj-lt"/>
              </a:rPr>
              <a:t>Als Ich bei ihnen in der Welt war, bewahrte Ich sie in Deinem Namen; die Du mir gegeben hast, habe Ich behütet, und keiner von ihnen ist verlorengegangen als nur der </a:t>
            </a:r>
            <a:r>
              <a:rPr lang="de-DE" sz="2200" dirty="0">
                <a:solidFill>
                  <a:srgbClr val="92D050"/>
                </a:solidFill>
                <a:latin typeface="+mj-lt"/>
              </a:rPr>
              <a:t>Sohn des Verderbens</a:t>
            </a:r>
            <a:r>
              <a:rPr lang="de-DE" sz="2200" dirty="0">
                <a:latin typeface="+mj-lt"/>
              </a:rPr>
              <a:t>, damit die Schrift erfüllt würde. (Johannes 17,12)</a:t>
            </a:r>
          </a:p>
          <a:p>
            <a:pPr algn="just"/>
            <a:endParaRPr lang="de-DE" sz="2200" dirty="0">
              <a:latin typeface="+mj-lt"/>
            </a:endParaRPr>
          </a:p>
          <a:p>
            <a:pPr algn="just"/>
            <a:r>
              <a:rPr lang="de-DE" sz="2200" dirty="0">
                <a:latin typeface="+mj-lt"/>
              </a:rPr>
              <a:t>"Die Du mir gegeben hast, habe Ich behütet, </a:t>
            </a:r>
            <a:r>
              <a:rPr lang="de-DE" sz="2200" dirty="0">
                <a:solidFill>
                  <a:srgbClr val="92D050"/>
                </a:solidFill>
                <a:latin typeface="+mj-lt"/>
              </a:rPr>
              <a:t>und keiner von ihnen ist verlorengegangen als nur der Sohn des Verderbens</a:t>
            </a:r>
            <a:r>
              <a:rPr lang="de-DE" sz="2200" dirty="0">
                <a:latin typeface="+mj-lt"/>
              </a:rPr>
              <a:t>." Der Verräter Christi hätte das ewige Leben haben können, wenn er ein Täter der Worte Christi und nicht nur ein Hörer gewesen wäre</a:t>
            </a:r>
            <a:r>
              <a:rPr lang="de-DE" sz="2200" dirty="0">
                <a:solidFill>
                  <a:srgbClr val="92D050"/>
                </a:solidFill>
                <a:latin typeface="+mj-lt"/>
              </a:rPr>
              <a:t>. Judas hatte dieselben Gelegenheiten, dieselben Vorrechte wie die anderen Jünger</a:t>
            </a:r>
            <a:r>
              <a:rPr lang="de-DE" sz="2200" dirty="0">
                <a:latin typeface="+mj-lt"/>
              </a:rPr>
              <a:t>. Er hörte dieselben kostbaren Lektionen, aber er versäumte es, die von unserem Herrn aufgestellten Grundsätze zu befolgen, und wollte seine Meinungen und Vorstellungen nicht aufgeben, um die Unterweisungen des Himmels zu empfangen. Das Ausleben der Wahrheit, welches Christus forderte, stand im Widerspruch zu den Absichten und Wünschen des Judas.  {RH, 17. März 1891 par. 1}</a:t>
            </a:r>
            <a:endParaRPr lang="en-AU" sz="2200" i="0" u="none" strike="noStrike" baseline="0" dirty="0">
              <a:latin typeface="+mj-lt"/>
            </a:endParaRPr>
          </a:p>
        </p:txBody>
      </p:sp>
    </p:spTree>
    <p:extLst>
      <p:ext uri="{BB962C8B-B14F-4D97-AF65-F5344CB8AC3E}">
        <p14:creationId xmlns:p14="http://schemas.microsoft.com/office/powerpoint/2010/main" val="137144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570917" y="423802"/>
            <a:ext cx="10043401" cy="1049235"/>
          </a:xfrm>
        </p:spPr>
        <p:txBody>
          <a:bodyPr>
            <a:normAutofit/>
          </a:bodyPr>
          <a:lstStyle/>
          <a:p>
            <a:r>
              <a:rPr lang="en-AU" sz="4000" dirty="0"/>
              <a:t> Der Sohn des </a:t>
            </a:r>
            <a:r>
              <a:rPr lang="en-AU" sz="4000" dirty="0" err="1"/>
              <a:t>Verderbens</a:t>
            </a:r>
            <a:endParaRPr lang="en-AU" sz="4000" dirty="0"/>
          </a:p>
        </p:txBody>
      </p:sp>
      <p:sp>
        <p:nvSpPr>
          <p:cNvPr id="5" name="TextBox 4">
            <a:extLst>
              <a:ext uri="{FF2B5EF4-FFF2-40B4-BE49-F238E27FC236}">
                <a16:creationId xmlns:a16="http://schemas.microsoft.com/office/drawing/2014/main" id="{CBF9D5C0-5507-4197-8695-408AB08BC9B2}"/>
              </a:ext>
            </a:extLst>
          </p:cNvPr>
          <p:cNvSpPr txBox="1"/>
          <p:nvPr/>
        </p:nvSpPr>
        <p:spPr>
          <a:xfrm>
            <a:off x="707040" y="1251118"/>
            <a:ext cx="10777919" cy="5262979"/>
          </a:xfrm>
          <a:prstGeom prst="rect">
            <a:avLst/>
          </a:prstGeom>
          <a:noFill/>
        </p:spPr>
        <p:txBody>
          <a:bodyPr wrap="square">
            <a:spAutoFit/>
          </a:bodyPr>
          <a:lstStyle/>
          <a:p>
            <a:pPr algn="just"/>
            <a:r>
              <a:rPr lang="de-DE" sz="2400" dirty="0" err="1">
                <a:latin typeface="+mj-lt"/>
              </a:rPr>
              <a:t>Laßt</a:t>
            </a:r>
            <a:r>
              <a:rPr lang="de-DE" sz="2400" dirty="0">
                <a:latin typeface="+mj-lt"/>
              </a:rPr>
              <a:t> euch von niemand in irgendeiner Weise verführen! Denn es </a:t>
            </a:r>
            <a:r>
              <a:rPr lang="de-DE" sz="2400" dirty="0" err="1">
                <a:latin typeface="+mj-lt"/>
              </a:rPr>
              <a:t>muß</a:t>
            </a:r>
            <a:r>
              <a:rPr lang="de-DE" sz="2400" dirty="0">
                <a:latin typeface="+mj-lt"/>
              </a:rPr>
              <a:t> unbedingt zuerst der Abfall kommen und </a:t>
            </a:r>
            <a:r>
              <a:rPr lang="de-DE" sz="2400" dirty="0">
                <a:solidFill>
                  <a:srgbClr val="92D050"/>
                </a:solidFill>
                <a:latin typeface="+mj-lt"/>
              </a:rPr>
              <a:t>der Mensch der Sünde geoffenbart werden, der Sohn des Verderbens</a:t>
            </a:r>
            <a:r>
              <a:rPr lang="de-DE" sz="2400" dirty="0">
                <a:latin typeface="+mj-lt"/>
              </a:rPr>
              <a:t>. (2.Thessalonicher 2,3)</a:t>
            </a:r>
          </a:p>
          <a:p>
            <a:pPr algn="just"/>
            <a:endParaRPr lang="de-DE" sz="2400" dirty="0">
              <a:latin typeface="+mj-lt"/>
            </a:endParaRPr>
          </a:p>
          <a:p>
            <a:pPr algn="just"/>
            <a:r>
              <a:rPr lang="de-DE" sz="2400" dirty="0">
                <a:latin typeface="+mj-lt"/>
              </a:rPr>
              <a:t>Die Worte des Apostels sollten nicht </a:t>
            </a:r>
            <a:r>
              <a:rPr lang="de-DE" sz="2400" dirty="0" err="1">
                <a:latin typeface="+mj-lt"/>
              </a:rPr>
              <a:t>mißgedeutet</a:t>
            </a:r>
            <a:r>
              <a:rPr lang="de-DE" sz="2400" dirty="0">
                <a:latin typeface="+mj-lt"/>
              </a:rPr>
              <a:t> werden. Es sollte nicht gelehrt werden, er habe durch besondere Offenbarung die Thessalonicher vor der unmittelbar bevorstehenden Wiederkunft Christi gewarnt. Solch eine Stellungnahme würde nur den Glauben verwirren, denn Enttäuschung führt oft zum Unglauben. Deshalb ermahnte Paulus die Brüder, eine solche Botschaft nicht als von ihm kommend aufzunehmen. </a:t>
            </a:r>
            <a:r>
              <a:rPr lang="de-DE" sz="2400" dirty="0">
                <a:solidFill>
                  <a:srgbClr val="92D050"/>
                </a:solidFill>
                <a:latin typeface="+mj-lt"/>
              </a:rPr>
              <a:t>Mit allem Nachdruck wies er darauf hin, </a:t>
            </a:r>
            <a:r>
              <a:rPr lang="de-DE" sz="2400" dirty="0" err="1">
                <a:solidFill>
                  <a:srgbClr val="92D050"/>
                </a:solidFill>
                <a:latin typeface="+mj-lt"/>
              </a:rPr>
              <a:t>daß</a:t>
            </a:r>
            <a:r>
              <a:rPr lang="de-DE" sz="2400" dirty="0">
                <a:solidFill>
                  <a:srgbClr val="92D050"/>
                </a:solidFill>
                <a:latin typeface="+mj-lt"/>
              </a:rPr>
              <a:t> zuvor die päpstliche Macht aufkommen und Gottes Volk bekämpfen werde. Sie war vom Propheten Daniel </a:t>
            </a:r>
            <a:r>
              <a:rPr lang="de-DE" sz="2400" dirty="0" err="1">
                <a:solidFill>
                  <a:srgbClr val="92D050"/>
                </a:solidFill>
                <a:latin typeface="+mj-lt"/>
              </a:rPr>
              <a:t>unmißverständlich</a:t>
            </a:r>
            <a:r>
              <a:rPr lang="de-DE" sz="2400" dirty="0">
                <a:solidFill>
                  <a:srgbClr val="92D050"/>
                </a:solidFill>
                <a:latin typeface="+mj-lt"/>
              </a:rPr>
              <a:t> beschrieben worden</a:t>
            </a:r>
            <a:r>
              <a:rPr lang="de-DE" sz="2400" dirty="0">
                <a:latin typeface="+mj-lt"/>
              </a:rPr>
              <a:t>.  {WA 265.1}</a:t>
            </a:r>
            <a:endParaRPr lang="en-AU" sz="2400" i="0" u="none" strike="noStrike" baseline="0" dirty="0">
              <a:latin typeface="+mj-lt"/>
            </a:endParaRPr>
          </a:p>
        </p:txBody>
      </p:sp>
    </p:spTree>
    <p:extLst>
      <p:ext uri="{BB962C8B-B14F-4D97-AF65-F5344CB8AC3E}">
        <p14:creationId xmlns:p14="http://schemas.microsoft.com/office/powerpoint/2010/main" val="3114065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118587" y="334643"/>
            <a:ext cx="9809825" cy="1049235"/>
          </a:xfrm>
        </p:spPr>
        <p:txBody>
          <a:bodyPr>
            <a:normAutofit fontScale="90000"/>
          </a:bodyPr>
          <a:lstStyle/>
          <a:p>
            <a:r>
              <a:rPr lang="en-AU" sz="3600" dirty="0"/>
              <a:t>     Das Ende </a:t>
            </a:r>
            <a:r>
              <a:rPr lang="en-AU" sz="3600" dirty="0" err="1"/>
              <a:t>kann</a:t>
            </a:r>
            <a:r>
              <a:rPr lang="en-AU" sz="3600" dirty="0"/>
              <a:t> </a:t>
            </a:r>
            <a:r>
              <a:rPr lang="en-AU" sz="3600" dirty="0" err="1"/>
              <a:t>nicht</a:t>
            </a:r>
            <a:r>
              <a:rPr lang="en-AU" sz="3600" dirty="0"/>
              <a:t> </a:t>
            </a:r>
            <a:r>
              <a:rPr lang="en-AU" sz="3600" dirty="0" err="1"/>
              <a:t>kommen</a:t>
            </a:r>
            <a:r>
              <a:rPr lang="en-AU" sz="3600" dirty="0"/>
              <a:t>, bis dieses Evangelium der </a:t>
            </a:r>
            <a:r>
              <a:rPr lang="en-AU" sz="3600" dirty="0" err="1"/>
              <a:t>ganzen</a:t>
            </a:r>
            <a:r>
              <a:rPr lang="en-AU" sz="3600" dirty="0"/>
              <a:t> Welt </a:t>
            </a:r>
            <a:r>
              <a:rPr lang="en-AU" sz="3600" dirty="0" err="1"/>
              <a:t>verkündigt</a:t>
            </a:r>
            <a:r>
              <a:rPr lang="en-AU" sz="3600" dirty="0"/>
              <a:t>  </a:t>
            </a:r>
            <a:r>
              <a:rPr lang="en-AU" sz="3600" dirty="0" err="1"/>
              <a:t>wurde</a:t>
            </a:r>
            <a:endParaRPr lang="en-AU" sz="3600" dirty="0"/>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549639" y="1499001"/>
            <a:ext cx="11092721" cy="5145935"/>
          </a:xfrm>
        </p:spPr>
        <p:txBody>
          <a:bodyPr>
            <a:normAutofit/>
          </a:bodyPr>
          <a:lstStyle/>
          <a:p>
            <a:pPr marL="0" indent="0" algn="just">
              <a:buNone/>
            </a:pPr>
            <a:r>
              <a:rPr lang="de-DE" sz="2400" dirty="0">
                <a:latin typeface="+mn-lt"/>
                <a:cs typeface="Calibri" panose="020F0502020204030204" pitchFamily="34" charset="0"/>
              </a:rPr>
              <a:t>Als es aber Jesus bemerkte, sprach Er zu ihnen: Warum bekümmert ihr diese Frau? Sie hat doch ein gutes Werk an mir getan! Denn die Armen habt ihr allezeit bei euch, mich aber habt ihr nicht allezeit. Damit, </a:t>
            </a:r>
            <a:r>
              <a:rPr lang="de-DE" sz="2400" dirty="0" err="1">
                <a:latin typeface="+mn-lt"/>
                <a:cs typeface="Calibri" panose="020F0502020204030204" pitchFamily="34" charset="0"/>
              </a:rPr>
              <a:t>daß</a:t>
            </a:r>
            <a:r>
              <a:rPr lang="de-DE" sz="2400" dirty="0">
                <a:latin typeface="+mn-lt"/>
                <a:cs typeface="Calibri" panose="020F0502020204030204" pitchFamily="34" charset="0"/>
              </a:rPr>
              <a:t> sie dieses Salböl auf meinen Leib </a:t>
            </a:r>
            <a:r>
              <a:rPr lang="de-DE" sz="2400" dirty="0" err="1">
                <a:latin typeface="+mn-lt"/>
                <a:cs typeface="Calibri" panose="020F0502020204030204" pitchFamily="34" charset="0"/>
              </a:rPr>
              <a:t>goß</a:t>
            </a:r>
            <a:r>
              <a:rPr lang="de-DE" sz="2400" dirty="0">
                <a:latin typeface="+mn-lt"/>
                <a:cs typeface="Calibri" panose="020F0502020204030204" pitchFamily="34" charset="0"/>
              </a:rPr>
              <a:t>, hat sie mich zum Begräbnis bereitet. Wahrlich</a:t>
            </a:r>
            <a:r>
              <a:rPr lang="de-DE" sz="2400">
                <a:latin typeface="+mn-lt"/>
                <a:cs typeface="Calibri" panose="020F0502020204030204" pitchFamily="34" charset="0"/>
              </a:rPr>
              <a:t>, Ich </a:t>
            </a:r>
            <a:r>
              <a:rPr lang="de-DE" sz="2400" dirty="0">
                <a:latin typeface="+mn-lt"/>
                <a:cs typeface="Calibri" panose="020F0502020204030204" pitchFamily="34" charset="0"/>
              </a:rPr>
              <a:t>sage euch: Wo immer dieses Evangelium verkündigt wird in der ganzen Welt, da wird man auch von dem sprechen, was diese getan hat, zu ihrem Gedenken! (Matthäus 26,10-13)</a:t>
            </a:r>
          </a:p>
          <a:p>
            <a:pPr marL="0" indent="0" algn="just">
              <a:buNone/>
            </a:pPr>
            <a:r>
              <a:rPr lang="de-DE" sz="2400" dirty="0">
                <a:latin typeface="+mn-lt"/>
                <a:cs typeface="Calibri" panose="020F0502020204030204" pitchFamily="34" charset="0"/>
              </a:rPr>
              <a:t>Zu jener Zeit wird sich der große Fürst Michael erheben, der für die Kinder deines Volkes einsteht; denn es wird eine Zeit der Drangsal sein, wie es noch keine gab, seitdem es Völker gibt, bis zu dieser Zeit. Aber zu jener Zeit wird dein Volk gerettet werden, jeder, der sich in dem Buch eingeschrieben findet. (Daniel 12,1)</a:t>
            </a:r>
            <a:endParaRPr lang="en-AU" sz="2400" dirty="0">
              <a:latin typeface="+mn-lt"/>
              <a:cs typeface="Calibri" panose="020F0502020204030204" pitchFamily="34" charset="0"/>
            </a:endParaRPr>
          </a:p>
        </p:txBody>
      </p:sp>
    </p:spTree>
    <p:extLst>
      <p:ext uri="{BB962C8B-B14F-4D97-AF65-F5344CB8AC3E}">
        <p14:creationId xmlns:p14="http://schemas.microsoft.com/office/powerpoint/2010/main" val="3277166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689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291505" y="507830"/>
            <a:ext cx="9291215" cy="1049235"/>
          </a:xfrm>
        </p:spPr>
        <p:txBody>
          <a:bodyPr>
            <a:normAutofit/>
          </a:bodyPr>
          <a:lstStyle/>
          <a:p>
            <a:r>
              <a:rPr lang="en-AU" sz="4000" dirty="0"/>
              <a:t>Maria </a:t>
            </a:r>
            <a:r>
              <a:rPr lang="en-AU" sz="4000" dirty="0" err="1"/>
              <a:t>würdigte</a:t>
            </a:r>
            <a:r>
              <a:rPr lang="en-AU" sz="4000" dirty="0"/>
              <a:t> die Leiden Christi</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895520" y="1663596"/>
            <a:ext cx="10608657" cy="4384050"/>
          </a:xfrm>
        </p:spPr>
        <p:txBody>
          <a:bodyPr>
            <a:normAutofit lnSpcReduction="10000"/>
          </a:bodyPr>
          <a:lstStyle/>
          <a:p>
            <a:pPr marL="0" indent="0" algn="just">
              <a:buNone/>
            </a:pPr>
            <a:r>
              <a:rPr lang="de-DE" sz="2400" dirty="0">
                <a:solidFill>
                  <a:srgbClr val="92D050"/>
                </a:solidFill>
                <a:latin typeface="+mn-lt"/>
                <a:cs typeface="Calibri" panose="020F0502020204030204" pitchFamily="34" charset="0"/>
              </a:rPr>
              <a:t>Die Tat Marias enthielt gerade die Lehre, die die Jünger benötigten, um ihnen zu zeigen, </a:t>
            </a:r>
            <a:r>
              <a:rPr lang="de-DE" sz="2400" dirty="0" err="1">
                <a:solidFill>
                  <a:srgbClr val="92D050"/>
                </a:solidFill>
                <a:latin typeface="+mn-lt"/>
                <a:cs typeface="Calibri" panose="020F0502020204030204" pitchFamily="34" charset="0"/>
              </a:rPr>
              <a:t>daß</a:t>
            </a:r>
            <a:r>
              <a:rPr lang="de-DE" sz="2400" dirty="0">
                <a:solidFill>
                  <a:srgbClr val="92D050"/>
                </a:solidFill>
                <a:latin typeface="+mn-lt"/>
                <a:cs typeface="Calibri" panose="020F0502020204030204" pitchFamily="34" charset="0"/>
              </a:rPr>
              <a:t> die Bekundung ihrer Liebe zu Ihm Jesus angenehm sein würde. </a:t>
            </a:r>
            <a:r>
              <a:rPr lang="de-DE" sz="2400" dirty="0">
                <a:latin typeface="+mn-lt"/>
                <a:cs typeface="Calibri" panose="020F0502020204030204" pitchFamily="34" charset="0"/>
              </a:rPr>
              <a:t>Er war ihnen alles gewesen, und sie erkannten nicht, </a:t>
            </a:r>
            <a:r>
              <a:rPr lang="de-DE" sz="2400" dirty="0" err="1">
                <a:latin typeface="+mn-lt"/>
                <a:cs typeface="Calibri" panose="020F0502020204030204" pitchFamily="34" charset="0"/>
              </a:rPr>
              <a:t>daß</a:t>
            </a:r>
            <a:r>
              <a:rPr lang="de-DE" sz="2400" dirty="0">
                <a:latin typeface="+mn-lt"/>
                <a:cs typeface="Calibri" panose="020F0502020204030204" pitchFamily="34" charset="0"/>
              </a:rPr>
              <a:t> sie bald Seiner Gegenwart beraubt sein würden und </a:t>
            </a:r>
            <a:r>
              <a:rPr lang="de-DE" sz="2400" dirty="0" err="1">
                <a:latin typeface="+mn-lt"/>
                <a:cs typeface="Calibri" panose="020F0502020204030204" pitchFamily="34" charset="0"/>
              </a:rPr>
              <a:t>daß</a:t>
            </a:r>
            <a:r>
              <a:rPr lang="de-DE" sz="2400" dirty="0">
                <a:latin typeface="+mn-lt"/>
                <a:cs typeface="Calibri" panose="020F0502020204030204" pitchFamily="34" charset="0"/>
              </a:rPr>
              <a:t> sie Ihm dann kein Zeichen ihrer Dankbarkeit für Seine unnennbare Liebe mehr geben konnten.</a:t>
            </a:r>
            <a:r>
              <a:rPr lang="de-DE" sz="2400" dirty="0">
                <a:solidFill>
                  <a:srgbClr val="92D050"/>
                </a:solidFill>
                <a:latin typeface="+mn-lt"/>
                <a:cs typeface="Calibri" panose="020F0502020204030204" pitchFamily="34" charset="0"/>
              </a:rPr>
              <a:t> Die Einsamkeit Christi, der, getrennt von den himmlischen Höfen, das Leben nach menschlicher Natur lebte, wurde von den Jüngern nie verstanden oder gewürdigt, wie man es hätte erwarten sollen. </a:t>
            </a:r>
            <a:r>
              <a:rPr lang="de-DE" sz="2400" dirty="0">
                <a:latin typeface="+mn-lt"/>
                <a:cs typeface="Calibri" panose="020F0502020204030204" pitchFamily="34" charset="0"/>
              </a:rPr>
              <a:t>Jesus war oft betrübt, weil Seine Jünger Ihm nicht das gaben, was Er von ihnen zu empfangen hoffte. Er </a:t>
            </a:r>
            <a:r>
              <a:rPr lang="de-DE" sz="2400" dirty="0" err="1">
                <a:latin typeface="+mn-lt"/>
                <a:cs typeface="Calibri" panose="020F0502020204030204" pitchFamily="34" charset="0"/>
              </a:rPr>
              <a:t>wußte</a:t>
            </a:r>
            <a:r>
              <a:rPr lang="de-DE" sz="2400" dirty="0">
                <a:latin typeface="+mn-lt"/>
                <a:cs typeface="Calibri" panose="020F0502020204030204" pitchFamily="34" charset="0"/>
              </a:rPr>
              <a:t> aber, </a:t>
            </a:r>
            <a:r>
              <a:rPr lang="de-DE" sz="2400" dirty="0" err="1">
                <a:latin typeface="+mn-lt"/>
                <a:cs typeface="Calibri" panose="020F0502020204030204" pitchFamily="34" charset="0"/>
              </a:rPr>
              <a:t>daß</a:t>
            </a:r>
            <a:r>
              <a:rPr lang="de-DE" sz="2400" dirty="0">
                <a:latin typeface="+mn-lt"/>
                <a:cs typeface="Calibri" panose="020F0502020204030204" pitchFamily="34" charset="0"/>
              </a:rPr>
              <a:t> sie unter dem </a:t>
            </a:r>
            <a:r>
              <a:rPr lang="de-DE" sz="2400" dirty="0" err="1">
                <a:latin typeface="+mn-lt"/>
                <a:cs typeface="Calibri" panose="020F0502020204030204" pitchFamily="34" charset="0"/>
              </a:rPr>
              <a:t>Einfluß</a:t>
            </a:r>
            <a:r>
              <a:rPr lang="de-DE" sz="2400" dirty="0">
                <a:latin typeface="+mn-lt"/>
                <a:cs typeface="Calibri" panose="020F0502020204030204" pitchFamily="34" charset="0"/>
              </a:rPr>
              <a:t> himmlischer Engel, die Ihn begleiteten, keine Gabe als zu wertvoll erachten würden, um ihre innere Verbundenheit mit Ihm zu bekunden. (LJ 556.1) </a:t>
            </a:r>
            <a:endParaRPr lang="en-AU" sz="2400" dirty="0">
              <a:latin typeface="+mn-lt"/>
              <a:cs typeface="Calibri" panose="020F0502020204030204" pitchFamily="34" charset="0"/>
            </a:endParaRPr>
          </a:p>
        </p:txBody>
      </p:sp>
    </p:spTree>
    <p:extLst>
      <p:ext uri="{BB962C8B-B14F-4D97-AF65-F5344CB8AC3E}">
        <p14:creationId xmlns:p14="http://schemas.microsoft.com/office/powerpoint/2010/main" val="1527202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936397" y="595006"/>
            <a:ext cx="9291215" cy="1049235"/>
          </a:xfrm>
        </p:spPr>
        <p:txBody>
          <a:bodyPr>
            <a:normAutofit/>
          </a:bodyPr>
          <a:lstStyle/>
          <a:p>
            <a:r>
              <a:rPr lang="en-AU" sz="4000" dirty="0"/>
              <a:t>Maria </a:t>
            </a:r>
            <a:r>
              <a:rPr lang="en-AU" sz="4000" dirty="0" err="1"/>
              <a:t>würdigte</a:t>
            </a:r>
            <a:r>
              <a:rPr lang="en-AU" sz="4000" dirty="0"/>
              <a:t> die Leiden Christi</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87823" y="1888761"/>
            <a:ext cx="10608657" cy="4032998"/>
          </a:xfrm>
        </p:spPr>
        <p:txBody>
          <a:bodyPr>
            <a:normAutofit/>
          </a:bodyPr>
          <a:lstStyle/>
          <a:p>
            <a:pPr marL="0" indent="0" algn="just">
              <a:buNone/>
            </a:pPr>
            <a:r>
              <a:rPr lang="de-DE" sz="2400" dirty="0">
                <a:latin typeface="+mn-lt"/>
                <a:cs typeface="Calibri" panose="020F0502020204030204" pitchFamily="34" charset="0"/>
              </a:rPr>
              <a:t>Jesus hatte in Seiner Barmherzigkeit die vielen und schweren Sünden Marias vergeben, und ihr Herz war voller Liebe zu ihrem Erlöser. </a:t>
            </a:r>
            <a:r>
              <a:rPr lang="de-DE" sz="2400" dirty="0">
                <a:solidFill>
                  <a:srgbClr val="92D050"/>
                </a:solidFill>
                <a:latin typeface="+mn-lt"/>
                <a:cs typeface="Calibri" panose="020F0502020204030204" pitchFamily="34" charset="0"/>
              </a:rPr>
              <a:t>Sie hatte Ihn oft von Seinem nahenden Tod sprechen hören und </a:t>
            </a:r>
            <a:r>
              <a:rPr lang="de-DE" sz="2400" u="sng" dirty="0">
                <a:solidFill>
                  <a:srgbClr val="92D050"/>
                </a:solidFill>
                <a:latin typeface="+mn-lt"/>
                <a:cs typeface="Calibri" panose="020F0502020204030204" pitchFamily="34" charset="0"/>
              </a:rPr>
              <a:t>sie war betrübt, dass Er ein so grausames Schicksal erleiden sollte</a:t>
            </a:r>
            <a:r>
              <a:rPr lang="de-DE" sz="2400" dirty="0">
                <a:solidFill>
                  <a:srgbClr val="92D050"/>
                </a:solidFill>
                <a:latin typeface="+mn-lt"/>
                <a:cs typeface="Calibri" panose="020F0502020204030204" pitchFamily="34" charset="0"/>
              </a:rPr>
              <a:t>. (</a:t>
            </a:r>
            <a:r>
              <a:rPr lang="en-AU" sz="2400" dirty="0">
                <a:solidFill>
                  <a:srgbClr val="92D050"/>
                </a:solidFill>
                <a:latin typeface="+mn-lt"/>
                <a:cs typeface="Calibri" panose="020F0502020204030204" pitchFamily="34" charset="0"/>
              </a:rPr>
              <a:t>2SP 375)</a:t>
            </a:r>
            <a:endParaRPr lang="en-AU" sz="2400" dirty="0">
              <a:latin typeface="+mn-lt"/>
              <a:cs typeface="Calibri" panose="020F0502020204030204" pitchFamily="34" charset="0"/>
            </a:endParaRPr>
          </a:p>
        </p:txBody>
      </p:sp>
    </p:spTree>
    <p:extLst>
      <p:ext uri="{BB962C8B-B14F-4D97-AF65-F5344CB8AC3E}">
        <p14:creationId xmlns:p14="http://schemas.microsoft.com/office/powerpoint/2010/main" val="3175846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78460" y="228493"/>
            <a:ext cx="10043401" cy="1049235"/>
          </a:xfrm>
        </p:spPr>
        <p:txBody>
          <a:bodyPr>
            <a:normAutofit/>
          </a:bodyPr>
          <a:lstStyle/>
          <a:p>
            <a:r>
              <a:rPr lang="en-AU" sz="4000" dirty="0"/>
              <a:t>Die Leiden von Gott und </a:t>
            </a:r>
            <a:r>
              <a:rPr lang="en-AU" sz="4000" dirty="0" err="1"/>
              <a:t>Seinem</a:t>
            </a:r>
            <a:r>
              <a:rPr lang="en-AU" sz="4000" dirty="0"/>
              <a:t> Sohn	</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74703" y="1118420"/>
            <a:ext cx="10247158" cy="2185219"/>
          </a:xfrm>
        </p:spPr>
        <p:txBody>
          <a:bodyPr>
            <a:noAutofit/>
          </a:bodyPr>
          <a:lstStyle/>
          <a:p>
            <a:pPr marL="0" indent="0" algn="just">
              <a:buNone/>
            </a:pPr>
            <a:r>
              <a:rPr lang="de-DE" sz="2300" dirty="0">
                <a:latin typeface="+mn-lt"/>
              </a:rPr>
              <a:t>Der ganze Himmel durchlitt Christi Todeskampf, aber Sein Leiden begann und endete nicht mit Seiner Offenbarung in Menschengestalt. </a:t>
            </a:r>
            <a:r>
              <a:rPr lang="de-DE" sz="2300" dirty="0">
                <a:solidFill>
                  <a:srgbClr val="92D050"/>
                </a:solidFill>
                <a:latin typeface="+mn-lt"/>
              </a:rPr>
              <a:t>Das Kreuz enthüllt unseren stumpfen Sinnen die Pein, die die Sünde schon seit ihrem Aufkommen dem Herzen Gottes bereitet hat</a:t>
            </a:r>
            <a:r>
              <a:rPr lang="de-DE" sz="2300" dirty="0">
                <a:latin typeface="+mn-lt"/>
              </a:rPr>
              <a:t>. Jedes Abweichen vom Recht, jede grausame Tat, jedes Versagen der Menschheit beim Erstreben des von Gott gesetzten Zieles bereitet Ihm Kummer. ... </a:t>
            </a:r>
            <a:r>
              <a:rPr lang="de-DE" sz="2300" dirty="0">
                <a:solidFill>
                  <a:srgbClr val="92D050"/>
                </a:solidFill>
                <a:latin typeface="+mn-lt"/>
              </a:rPr>
              <a:t>Unsere Welt ist ein großes Krankenlager, sie bietet ein Bild des Elends, das wir nicht in unsere Gedankenwelt aufzunehmen wagen. Sähen wir sie so, wie sie wirklich ist, dann wäre die Belastung zu schrecklich. </a:t>
            </a:r>
            <a:r>
              <a:rPr lang="de-DE" sz="2300" dirty="0">
                <a:latin typeface="+mn-lt"/>
              </a:rPr>
              <a:t>Doch Gott fühlt bei allem mit. Um die Sünde und ihre Auswirkungen zu vernichten, gab Er Sein Liebstes dahin. Er hat uns die Macht gegeben, in Zusammenarbeit mit Ihm dieses Trauerspiel zum </a:t>
            </a:r>
            <a:r>
              <a:rPr lang="de-DE" sz="2300" dirty="0" err="1">
                <a:latin typeface="+mn-lt"/>
              </a:rPr>
              <a:t>Abschluß</a:t>
            </a:r>
            <a:r>
              <a:rPr lang="de-DE" sz="2300" dirty="0">
                <a:latin typeface="+mn-lt"/>
              </a:rPr>
              <a:t> zu bringen. </a:t>
            </a:r>
            <a:r>
              <a:rPr lang="de-DE" sz="2300" dirty="0">
                <a:solidFill>
                  <a:srgbClr val="92D050"/>
                </a:solidFill>
                <a:latin typeface="+mn-lt"/>
              </a:rPr>
              <a:t>„Es wird gepredigt werden dieses Evangelium vom Reich in der ganzen Welt zu einem Zeugnis über alle Völker, und dann wird das Ende kommen.“ </a:t>
            </a:r>
            <a:r>
              <a:rPr lang="de-DE" sz="2300" dirty="0">
                <a:latin typeface="+mn-lt"/>
              </a:rPr>
              <a:t>(EZ 242)</a:t>
            </a:r>
            <a:endParaRPr lang="en-AU" sz="23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8057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25175" y="488474"/>
            <a:ext cx="9291215" cy="1049235"/>
          </a:xfrm>
        </p:spPr>
        <p:txBody>
          <a:bodyPr>
            <a:normAutofit/>
          </a:bodyPr>
          <a:lstStyle/>
          <a:p>
            <a:r>
              <a:rPr lang="en-AU" sz="4000" dirty="0"/>
              <a:t>Maria </a:t>
            </a:r>
            <a:r>
              <a:rPr lang="en-AU" sz="4000" dirty="0" err="1"/>
              <a:t>würdigte</a:t>
            </a:r>
            <a:r>
              <a:rPr lang="en-AU" sz="4000" dirty="0"/>
              <a:t> die Leiden Christi</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87823" y="1537709"/>
            <a:ext cx="10608657" cy="4578278"/>
          </a:xfrm>
        </p:spPr>
        <p:txBody>
          <a:bodyPr>
            <a:normAutofit/>
          </a:bodyPr>
          <a:lstStyle/>
          <a:p>
            <a:pPr marL="0" indent="0" algn="just">
              <a:buNone/>
            </a:pPr>
            <a:r>
              <a:rPr lang="de-DE" sz="2400" dirty="0">
                <a:latin typeface="+mn-lt"/>
                <a:cs typeface="Calibri" panose="020F0502020204030204" pitchFamily="34" charset="0"/>
              </a:rPr>
              <a:t>Der Heiland freute sich über das ernste Bestreben Marias, dem göttlichen Willen nachzukommen, </a:t>
            </a:r>
            <a:r>
              <a:rPr lang="de-DE" sz="2400" dirty="0">
                <a:solidFill>
                  <a:srgbClr val="92D050"/>
                </a:solidFill>
                <a:latin typeface="+mn-lt"/>
                <a:cs typeface="Calibri" panose="020F0502020204030204" pitchFamily="34" charset="0"/>
              </a:rPr>
              <a:t>und nahm die Fülle uneigennütziger Zuneigung, die Seine Jünger </a:t>
            </a:r>
            <a:r>
              <a:rPr lang="de-DE" sz="2400" u="sng" dirty="0">
                <a:solidFill>
                  <a:srgbClr val="92D050"/>
                </a:solidFill>
                <a:latin typeface="+mn-lt"/>
                <a:cs typeface="Calibri" panose="020F0502020204030204" pitchFamily="34" charset="0"/>
              </a:rPr>
              <a:t>nicht verstanden und nicht verstehen wollten</a:t>
            </a:r>
            <a:r>
              <a:rPr lang="de-DE" sz="2400" dirty="0">
                <a:solidFill>
                  <a:srgbClr val="92D050"/>
                </a:solidFill>
                <a:latin typeface="+mn-lt"/>
                <a:cs typeface="Calibri" panose="020F0502020204030204" pitchFamily="34" charset="0"/>
              </a:rPr>
              <a:t>, gern entgegen. Marias Wunsch, ihrem Herrn diesen Dienst zu erweisen, galt Ihm mehr als alle köstlichen Salben der Welt, weil er bekundete, wie sehr sie den Erlöser der Welt schätzte</a:t>
            </a:r>
            <a:r>
              <a:rPr lang="de-DE" sz="2400" dirty="0">
                <a:latin typeface="+mn-lt"/>
                <a:cs typeface="Calibri" panose="020F0502020204030204" pitchFamily="34" charset="0"/>
              </a:rPr>
              <a:t>. Es war die Liebe Christi, die sie trieb. Die Vollkommenheit des Wesens Jesu erfüllte ihre Seele. Jene Salbe war ein Symbol für das, was in ihrem Herzen vor sich gegangen war; sie war das äußerliche Zeichen einer Liebe, die von himmlischen Quellen gespeist wurde, bis sie </a:t>
            </a:r>
            <a:r>
              <a:rPr lang="de-DE" sz="2400" dirty="0" err="1">
                <a:latin typeface="+mn-lt"/>
                <a:cs typeface="Calibri" panose="020F0502020204030204" pitchFamily="34" charset="0"/>
              </a:rPr>
              <a:t>überfloß</a:t>
            </a:r>
            <a:r>
              <a:rPr lang="de-DE" sz="2400" dirty="0">
                <a:latin typeface="+mn-lt"/>
                <a:cs typeface="Calibri" panose="020F0502020204030204" pitchFamily="34" charset="0"/>
              </a:rPr>
              <a:t>. {LJ 555.4}</a:t>
            </a:r>
            <a:endParaRPr lang="en-AU" sz="2400" dirty="0">
              <a:latin typeface="+mn-lt"/>
              <a:cs typeface="Calibri" panose="020F0502020204030204" pitchFamily="34" charset="0"/>
            </a:endParaRPr>
          </a:p>
        </p:txBody>
      </p:sp>
    </p:spTree>
    <p:extLst>
      <p:ext uri="{BB962C8B-B14F-4D97-AF65-F5344CB8AC3E}">
        <p14:creationId xmlns:p14="http://schemas.microsoft.com/office/powerpoint/2010/main" val="3057747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883132" y="270316"/>
            <a:ext cx="9291215" cy="1049235"/>
          </a:xfrm>
        </p:spPr>
        <p:txBody>
          <a:bodyPr>
            <a:normAutofit/>
          </a:bodyPr>
          <a:lstStyle/>
          <a:p>
            <a:r>
              <a:rPr lang="en-AU" sz="4000" dirty="0"/>
              <a:t>Maria </a:t>
            </a:r>
            <a:r>
              <a:rPr lang="en-AU" sz="4000" dirty="0" err="1"/>
              <a:t>würdigte</a:t>
            </a:r>
            <a:r>
              <a:rPr lang="en-AU" sz="4000" dirty="0"/>
              <a:t> die Leiden Christi</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494675" y="1199215"/>
            <a:ext cx="11167673" cy="5523874"/>
          </a:xfrm>
        </p:spPr>
        <p:txBody>
          <a:bodyPr>
            <a:normAutofit fontScale="92500" lnSpcReduction="10000"/>
          </a:bodyPr>
          <a:lstStyle/>
          <a:p>
            <a:pPr marL="0" indent="0" algn="just">
              <a:buNone/>
            </a:pPr>
            <a:r>
              <a:rPr lang="de-DE" sz="2400" dirty="0">
                <a:latin typeface="+mn-lt"/>
                <a:cs typeface="Calibri" panose="020F0502020204030204" pitchFamily="34" charset="0"/>
              </a:rPr>
              <a:t>Die anderen Jünger waren nicht wie Judas. Sie liebten ihren Heiland, </a:t>
            </a:r>
            <a:r>
              <a:rPr lang="de-DE" sz="2400" dirty="0">
                <a:solidFill>
                  <a:srgbClr val="92D050"/>
                </a:solidFill>
                <a:latin typeface="+mn-lt"/>
                <a:cs typeface="Calibri" panose="020F0502020204030204" pitchFamily="34" charset="0"/>
              </a:rPr>
              <a:t>wenn sie auch Sein wahres Wesen nicht richtig zu würdigen verstanden. </a:t>
            </a:r>
            <a:r>
              <a:rPr lang="de-DE" sz="2400" dirty="0">
                <a:latin typeface="+mn-lt"/>
                <a:cs typeface="Calibri" panose="020F0502020204030204" pitchFamily="34" charset="0"/>
              </a:rPr>
              <a:t>Wären sie sich </a:t>
            </a:r>
            <a:r>
              <a:rPr lang="de-DE" sz="2400" dirty="0" err="1">
                <a:latin typeface="+mn-lt"/>
                <a:cs typeface="Calibri" panose="020F0502020204030204" pitchFamily="34" charset="0"/>
              </a:rPr>
              <a:t>bewußt</a:t>
            </a:r>
            <a:r>
              <a:rPr lang="de-DE" sz="2400" dirty="0">
                <a:latin typeface="+mn-lt"/>
                <a:cs typeface="Calibri" panose="020F0502020204030204" pitchFamily="34" charset="0"/>
              </a:rPr>
              <a:t> gewesen, was Er für sie getan hatte, dann hätten sie erkannt, </a:t>
            </a:r>
            <a:r>
              <a:rPr lang="de-DE" sz="2400" dirty="0" err="1">
                <a:latin typeface="+mn-lt"/>
                <a:cs typeface="Calibri" panose="020F0502020204030204" pitchFamily="34" charset="0"/>
              </a:rPr>
              <a:t>daß</a:t>
            </a:r>
            <a:r>
              <a:rPr lang="de-DE" sz="2400" dirty="0">
                <a:latin typeface="+mn-lt"/>
                <a:cs typeface="Calibri" panose="020F0502020204030204" pitchFamily="34" charset="0"/>
              </a:rPr>
              <a:t> nichts vergeudet war von dem, was Ihm zuteil wurde. </a:t>
            </a:r>
            <a:r>
              <a:rPr lang="de-DE" sz="2400" dirty="0">
                <a:solidFill>
                  <a:srgbClr val="92D050"/>
                </a:solidFill>
                <a:latin typeface="+mn-lt"/>
                <a:cs typeface="Calibri" panose="020F0502020204030204" pitchFamily="34" charset="0"/>
              </a:rPr>
              <a:t>Die Weisen aus dem Morgenlande, die so wenig von Christus </a:t>
            </a:r>
            <a:r>
              <a:rPr lang="de-DE" sz="2400" dirty="0" err="1">
                <a:solidFill>
                  <a:srgbClr val="92D050"/>
                </a:solidFill>
                <a:latin typeface="+mn-lt"/>
                <a:cs typeface="Calibri" panose="020F0502020204030204" pitchFamily="34" charset="0"/>
              </a:rPr>
              <a:t>wußten</a:t>
            </a:r>
            <a:r>
              <a:rPr lang="de-DE" sz="2400" dirty="0">
                <a:solidFill>
                  <a:srgbClr val="92D050"/>
                </a:solidFill>
                <a:latin typeface="+mn-lt"/>
                <a:cs typeface="Calibri" panose="020F0502020204030204" pitchFamily="34" charset="0"/>
              </a:rPr>
              <a:t>, hatten für die Ihm schuldige Ehrerbietung ein besseres Verständnis.</a:t>
            </a:r>
            <a:r>
              <a:rPr lang="de-DE" sz="2400" dirty="0">
                <a:latin typeface="+mn-lt"/>
                <a:cs typeface="Calibri" panose="020F0502020204030204" pitchFamily="34" charset="0"/>
              </a:rPr>
              <a:t> Sie brachten dem Heiland der Welt Geschenke und beugten sich in Ehrfurcht vor Ihm, als Er noch ein kleines Kind war und in einer Krippe gewiegt wurde. {LJ 555.2}</a:t>
            </a:r>
          </a:p>
          <a:p>
            <a:pPr marL="0" indent="0" algn="just">
              <a:buNone/>
            </a:pPr>
            <a:r>
              <a:rPr lang="de-DE" sz="2400" dirty="0">
                <a:solidFill>
                  <a:srgbClr val="92D050"/>
                </a:solidFill>
                <a:latin typeface="+mn-lt"/>
                <a:cs typeface="Calibri" panose="020F0502020204030204" pitchFamily="34" charset="0"/>
              </a:rPr>
              <a:t>Christus schätzt die Taten herzlich empfundener Höflichkeit. Erwies Ihm jemand eine Gunst, dann segnete Er ihn mit vorbildlicher Zuvorkommenheit. Er verweigerte nicht die schlichteste Blumengabe, die von Kindeshand gepflückt und Ihm liebevoll dargebracht wurde.</a:t>
            </a:r>
            <a:r>
              <a:rPr lang="de-DE" sz="2400" dirty="0">
                <a:latin typeface="+mn-lt"/>
                <a:cs typeface="Calibri" panose="020F0502020204030204" pitchFamily="34" charset="0"/>
              </a:rPr>
              <a:t> </a:t>
            </a:r>
            <a:r>
              <a:rPr lang="de-DE" sz="2400" u="sng" dirty="0">
                <a:latin typeface="+mn-lt"/>
                <a:cs typeface="Calibri" panose="020F0502020204030204" pitchFamily="34" charset="0"/>
              </a:rPr>
              <a:t>Er nahm die Gaben der Kinder an und segnete die Geber, indem Er ihre Namen in das Buch des Lebens schrieb</a:t>
            </a:r>
            <a:r>
              <a:rPr lang="de-DE" sz="2400" dirty="0">
                <a:latin typeface="+mn-lt"/>
                <a:cs typeface="Calibri" panose="020F0502020204030204" pitchFamily="34" charset="0"/>
              </a:rPr>
              <a:t>. Die Heilige Schrift berichtet über die Salbung Jesu durch Maria, um sie vor den anderen Frauen ihres Namens auszuzeichnen. </a:t>
            </a:r>
            <a:r>
              <a:rPr lang="de-DE" sz="2400" dirty="0">
                <a:solidFill>
                  <a:srgbClr val="92D050"/>
                </a:solidFill>
                <a:latin typeface="+mn-lt"/>
                <a:cs typeface="Calibri" panose="020F0502020204030204" pitchFamily="34" charset="0"/>
              </a:rPr>
              <a:t>Taten, die der Liebe zu Jesus und der Ehrerbietung Ihm gegenüber entspringen, beweisen unseren Glauben an Ihn als den Sohn Gottes. </a:t>
            </a:r>
            <a:r>
              <a:rPr lang="de-DE" sz="2400" dirty="0">
                <a:latin typeface="+mn-lt"/>
                <a:cs typeface="Calibri" panose="020F0502020204030204" pitchFamily="34" charset="0"/>
              </a:rPr>
              <a:t>{LJ 555.3}</a:t>
            </a:r>
            <a:endParaRPr lang="en-AU" sz="2400" dirty="0">
              <a:latin typeface="+mn-lt"/>
              <a:cs typeface="Calibri" panose="020F0502020204030204" pitchFamily="34" charset="0"/>
            </a:endParaRPr>
          </a:p>
        </p:txBody>
      </p:sp>
    </p:spTree>
    <p:extLst>
      <p:ext uri="{BB962C8B-B14F-4D97-AF65-F5344CB8AC3E}">
        <p14:creationId xmlns:p14="http://schemas.microsoft.com/office/powerpoint/2010/main" val="2969560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  Das Evangelium </a:t>
            </a:r>
            <a:r>
              <a:rPr lang="en-AU" sz="4000" dirty="0" err="1"/>
              <a:t>vom</a:t>
            </a:r>
            <a:r>
              <a:rPr lang="en-AU" sz="4000" dirty="0"/>
              <a:t> Reich</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173260" y="1664958"/>
            <a:ext cx="9462190" cy="2185219"/>
          </a:xfrm>
        </p:spPr>
        <p:txBody>
          <a:bodyPr>
            <a:noAutofit/>
          </a:bodyPr>
          <a:lstStyle/>
          <a:p>
            <a:pPr marL="0" indent="0" algn="just">
              <a:buNone/>
            </a:pPr>
            <a:r>
              <a:rPr lang="de-DE" sz="2800" dirty="0">
                <a:latin typeface="+mn-lt"/>
              </a:rPr>
              <a:t>Und </a:t>
            </a:r>
            <a:r>
              <a:rPr lang="de-DE" sz="2800" u="sng" dirty="0">
                <a:solidFill>
                  <a:srgbClr val="92D050"/>
                </a:solidFill>
                <a:latin typeface="+mn-lt"/>
              </a:rPr>
              <a:t>dieses</a:t>
            </a:r>
            <a:r>
              <a:rPr lang="de-DE" sz="2800" dirty="0">
                <a:solidFill>
                  <a:srgbClr val="92D050"/>
                </a:solidFill>
                <a:latin typeface="+mn-lt"/>
              </a:rPr>
              <a:t> Evangelium vom Reich wird in der ganzen Welt verkündigt werden, zum Zeugnis für alle Heidenvölker, und dann wird das Ende kommen.</a:t>
            </a:r>
          </a:p>
          <a:p>
            <a:pPr marL="0" indent="0" algn="just">
              <a:buNone/>
            </a:pPr>
            <a:r>
              <a:rPr lang="de-DE" sz="2800" dirty="0">
                <a:latin typeface="+mn-lt"/>
              </a:rPr>
              <a:t>Wenn ihr nun den </a:t>
            </a:r>
            <a:r>
              <a:rPr lang="de-DE" sz="2800" dirty="0" err="1">
                <a:latin typeface="+mn-lt"/>
              </a:rPr>
              <a:t>Greuel</a:t>
            </a:r>
            <a:r>
              <a:rPr lang="de-DE" sz="2800" dirty="0">
                <a:latin typeface="+mn-lt"/>
              </a:rPr>
              <a:t> der Verwüstung, von dem durch den Propheten Daniel geredet wurde, an heiliger Stätte stehen seht (wer es liest, der achte darauf!), ... (</a:t>
            </a:r>
            <a:r>
              <a:rPr lang="en-AU" sz="2800" dirty="0" err="1">
                <a:latin typeface="+mn-lt"/>
              </a:rPr>
              <a:t>Matthäus</a:t>
            </a:r>
            <a:r>
              <a:rPr lang="en-AU" sz="2800" dirty="0">
                <a:latin typeface="+mn-lt"/>
              </a:rPr>
              <a:t> 24,14.15)</a:t>
            </a:r>
            <a:endParaRPr lang="en-AU" sz="28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1185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Was </a:t>
            </a:r>
            <a:r>
              <a:rPr lang="en-AU" sz="4000" dirty="0" err="1"/>
              <a:t>ist</a:t>
            </a:r>
            <a:r>
              <a:rPr lang="en-AU" sz="4000" dirty="0"/>
              <a:t> </a:t>
            </a:r>
            <a:r>
              <a:rPr lang="en-AU" sz="4000" u="sng" dirty="0"/>
              <a:t>dieses</a:t>
            </a:r>
            <a:r>
              <a:rPr lang="en-AU" sz="4000" dirty="0"/>
              <a:t> Evangelium </a:t>
            </a:r>
            <a:r>
              <a:rPr lang="en-AU" sz="4000" dirty="0" err="1"/>
              <a:t>vom</a:t>
            </a:r>
            <a:r>
              <a:rPr lang="en-AU" sz="4000" dirty="0"/>
              <a:t> Reich?</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047135" y="1118420"/>
            <a:ext cx="9620613" cy="2185219"/>
          </a:xfrm>
        </p:spPr>
        <p:txBody>
          <a:bodyPr>
            <a:noAutofit/>
          </a:bodyPr>
          <a:lstStyle/>
          <a:p>
            <a:pPr marL="0" indent="0" algn="just">
              <a:buNone/>
            </a:pPr>
            <a:r>
              <a:rPr lang="en-AU" sz="2400" dirty="0">
                <a:latin typeface="+mn-lt"/>
              </a:rPr>
              <a:t>1.</a:t>
            </a:r>
            <a:r>
              <a:rPr lang="de-DE" sz="2400" dirty="0">
                <a:solidFill>
                  <a:srgbClr val="92D050"/>
                </a:solidFill>
              </a:rPr>
              <a:t> </a:t>
            </a:r>
            <a:r>
              <a:rPr lang="de-DE" sz="2400" dirty="0">
                <a:solidFill>
                  <a:schemeClr val="tx1">
                    <a:lumMod val="95000"/>
                  </a:schemeClr>
                </a:solidFill>
              </a:rPr>
              <a:t>Unsere Welt ist ein großes Krankenlager, sie bietet ein Bild des Elends, das wir nicht in unsere Gedankenwelt aufzunehmen wagen. Sähen wir sie so, wie sie wirklich ist, dann wäre die Belastung zu schrecklich. </a:t>
            </a:r>
            <a:endParaRPr lang="en-AU" sz="2400" dirty="0">
              <a:solidFill>
                <a:schemeClr val="tx1">
                  <a:lumMod val="95000"/>
                </a:schemeClr>
              </a:solidFill>
              <a:latin typeface="+mn-lt"/>
            </a:endParaRPr>
          </a:p>
          <a:p>
            <a:pPr marL="0" indent="0" algn="just">
              <a:buNone/>
            </a:pPr>
            <a:r>
              <a:rPr lang="en-AU" sz="2400" dirty="0">
                <a:latin typeface="+mn-lt"/>
              </a:rPr>
              <a:t>2. </a:t>
            </a:r>
            <a:r>
              <a:rPr lang="de-DE" sz="2400" dirty="0"/>
              <a:t>Doch Gott fühlt bei allem mit. </a:t>
            </a:r>
          </a:p>
          <a:p>
            <a:pPr marL="0" indent="0" algn="just">
              <a:buNone/>
            </a:pPr>
            <a:r>
              <a:rPr lang="en-AU" sz="2400" dirty="0">
                <a:latin typeface="+mn-lt"/>
              </a:rPr>
              <a:t>3. </a:t>
            </a:r>
            <a:r>
              <a:rPr lang="de-DE" sz="2400" dirty="0"/>
              <a:t>Um die Sünde und ihre Auswirkungen zu vernichten, gab Er Sein Liebstes dahin. </a:t>
            </a:r>
          </a:p>
          <a:p>
            <a:pPr marL="0" indent="0" algn="just">
              <a:buNone/>
            </a:pPr>
            <a:r>
              <a:rPr lang="en-AU" sz="2400" dirty="0">
                <a:latin typeface="+mn-lt"/>
              </a:rPr>
              <a:t>4. </a:t>
            </a:r>
            <a:r>
              <a:rPr lang="de-DE" sz="2400" dirty="0"/>
              <a:t>Er hat uns die Macht gegeben, in Zusammenarbeit mit Ihm dieses Trauerspiel zum </a:t>
            </a:r>
            <a:r>
              <a:rPr lang="de-DE" sz="2400" dirty="0" err="1"/>
              <a:t>Abschluß</a:t>
            </a:r>
            <a:r>
              <a:rPr lang="de-DE" sz="2400" dirty="0"/>
              <a:t> zu bringen. </a:t>
            </a:r>
          </a:p>
          <a:p>
            <a:pPr marL="0" indent="0" algn="just">
              <a:buNone/>
            </a:pPr>
            <a:r>
              <a:rPr lang="en-AU" sz="2400" dirty="0">
                <a:latin typeface="+mn-lt"/>
              </a:rPr>
              <a:t>5. </a:t>
            </a:r>
            <a:r>
              <a:rPr lang="de-DE" sz="2400" dirty="0">
                <a:solidFill>
                  <a:srgbClr val="92D050"/>
                </a:solidFill>
              </a:rPr>
              <a:t>„Es wird gepredigt werden dieses Evangelium vom Reich in der ganzen Welt zu einem Zeugnis über alle Völker, und dann wird das Ende kommen.“ </a:t>
            </a:r>
            <a:r>
              <a:rPr lang="en-AU" sz="2400" dirty="0" err="1">
                <a:latin typeface="+mn-lt"/>
              </a:rPr>
              <a:t>Matthäus</a:t>
            </a:r>
            <a:r>
              <a:rPr lang="en-AU" sz="2400" dirty="0">
                <a:latin typeface="+mn-lt"/>
              </a:rPr>
              <a:t> 24,14.  {EZ 241} </a:t>
            </a:r>
            <a:endParaRPr lang="en-AU" sz="24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2477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3382</Words>
  <Application>Microsoft Office PowerPoint</Application>
  <PresentationFormat>Breitbild</PresentationFormat>
  <Paragraphs>74</Paragraphs>
  <Slides>25</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25</vt:i4>
      </vt:variant>
    </vt:vector>
  </HeadingPairs>
  <TitlesOfParts>
    <vt:vector size="30" baseType="lpstr">
      <vt:lpstr>Arial</vt:lpstr>
      <vt:lpstr>Century Gothic</vt:lpstr>
      <vt:lpstr>Verdana</vt:lpstr>
      <vt:lpstr>Wingdings 3</vt:lpstr>
      <vt:lpstr>Ion</vt:lpstr>
      <vt:lpstr>Marias Dankbarkeit und der Gräuel der Verwüstung</vt:lpstr>
      <vt:lpstr>Das Zeugnis von Maria</vt:lpstr>
      <vt:lpstr>Maria würdigte die Leiden Christi</vt:lpstr>
      <vt:lpstr>Maria würdigte die Leiden Christi</vt:lpstr>
      <vt:lpstr>Die Leiden von Gott und Seinem Sohn </vt:lpstr>
      <vt:lpstr>Maria würdigte die Leiden Christi</vt:lpstr>
      <vt:lpstr>Maria würdigte die Leiden Christi</vt:lpstr>
      <vt:lpstr>  Das Evangelium vom Reich</vt:lpstr>
      <vt:lpstr>Was ist dieses Evangelium vom Reich?</vt:lpstr>
      <vt:lpstr>Was ist dieses Evangelium vom Reich?</vt:lpstr>
      <vt:lpstr>Mehr über dieses Evangelium </vt:lpstr>
      <vt:lpstr>Mehr über dieses Evangelium </vt:lpstr>
      <vt:lpstr>Der Gräuel offenbart  durch “dieses Evangelium”</vt:lpstr>
      <vt:lpstr>Der Gräuel offenbart  durch “dieses Evangelium”</vt:lpstr>
      <vt:lpstr>Gräuel = Gerechtigkeit besänftigt durch Tod </vt:lpstr>
      <vt:lpstr>   Satans gefälschte Gerechtigkeit</vt:lpstr>
      <vt:lpstr>   Der Vorgang der Versöhnung</vt:lpstr>
      <vt:lpstr>Der zweistufige Vorgang</vt:lpstr>
      <vt:lpstr>Der zweistufige Vorgang</vt:lpstr>
      <vt:lpstr> Der Zorn (Empörung, Entrüstung)</vt:lpstr>
      <vt:lpstr> Der Zorn (Empörung, Entrüstung)</vt:lpstr>
      <vt:lpstr>   Der Sohn des Verderbens</vt:lpstr>
      <vt:lpstr> Der Sohn des Verderbens</vt:lpstr>
      <vt:lpstr>     Das Ende kann nicht kommen, bis dieses Evangelium der ganzen Welt verkündigt  wurde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Ebens</dc:creator>
  <cp:lastModifiedBy>Jutta Deichsel</cp:lastModifiedBy>
  <cp:revision>420</cp:revision>
  <dcterms:created xsi:type="dcterms:W3CDTF">2020-11-26T04:46:46Z</dcterms:created>
  <dcterms:modified xsi:type="dcterms:W3CDTF">2022-07-30T10:25:48Z</dcterms:modified>
</cp:coreProperties>
</file>