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79" r:id="rId2"/>
    <p:sldId id="257" r:id="rId3"/>
    <p:sldId id="258" r:id="rId4"/>
    <p:sldId id="259" r:id="rId5"/>
    <p:sldId id="260" r:id="rId6"/>
    <p:sldId id="261" r:id="rId7"/>
    <p:sldId id="262" r:id="rId8"/>
    <p:sldId id="263" r:id="rId9"/>
    <p:sldId id="264" r:id="rId10"/>
    <p:sldId id="265" r:id="rId11"/>
    <p:sldId id="266" r:id="rId12"/>
    <p:sldId id="256" r:id="rId13"/>
    <p:sldId id="267" r:id="rId14"/>
    <p:sldId id="268" r:id="rId15"/>
    <p:sldId id="269" r:id="rId16"/>
    <p:sldId id="270" r:id="rId17"/>
    <p:sldId id="271" r:id="rId18"/>
    <p:sldId id="274" r:id="rId19"/>
    <p:sldId id="285" r:id="rId20"/>
    <p:sldId id="286" r:id="rId21"/>
    <p:sldId id="287" r:id="rId22"/>
    <p:sldId id="273" r:id="rId23"/>
    <p:sldId id="275" r:id="rId24"/>
    <p:sldId id="276" r:id="rId25"/>
    <p:sldId id="277" r:id="rId26"/>
    <p:sldId id="280" r:id="rId27"/>
    <p:sldId id="278" r:id="rId28"/>
    <p:sldId id="282" r:id="rId29"/>
    <p:sldId id="283" r:id="rId30"/>
    <p:sldId id="284" r:id="rId31"/>
    <p:sldId id="28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6/09/2022</a:t>
            </a:fld>
            <a:endParaRPr lang="en-AU"/>
          </a:p>
        </p:txBody>
      </p:sp>
      <p:sp>
        <p:nvSpPr>
          <p:cNvPr id="5" name="Footer Placeholder 4"/>
          <p:cNvSpPr>
            <a:spLocks noGrp="1"/>
          </p:cNvSpPr>
          <p:nvPr>
            <p:ph type="ftr" sz="quarter" idx="11"/>
          </p:nvPr>
        </p:nvSpPr>
        <p:spPr>
          <a:xfrm>
            <a:off x="1451579" y="329307"/>
            <a:ext cx="5626774" cy="309201"/>
          </a:xfrm>
        </p:spPr>
        <p:txBody>
          <a:bodyPr/>
          <a:lstStyle/>
          <a:p>
            <a:endParaRPr lang="en-AU"/>
          </a:p>
        </p:txBody>
      </p:sp>
      <p:sp>
        <p:nvSpPr>
          <p:cNvPr id="6" name="Slide Number Placeholder 5"/>
          <p:cNvSpPr>
            <a:spLocks noGrp="1"/>
          </p:cNvSpPr>
          <p:nvPr>
            <p:ph type="sldNum" sz="quarter" idx="12"/>
          </p:nvPr>
        </p:nvSpPr>
        <p:spPr>
          <a:xfrm>
            <a:off x="476834" y="798973"/>
            <a:ext cx="811019" cy="503578"/>
          </a:xfrm>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43879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6/09/2022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30930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6/09/2022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79524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6/09/2022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337410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6/09/2022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39619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6/09/2022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17998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6/09/2022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300982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0F090D-BFA8-45E2-8ACD-2248A79581D3}" type="datetimeFigureOut">
              <a:rPr lang="en-AU" smtClean="0"/>
              <a:t>6/09/2022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260629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F090D-BFA8-45E2-8ACD-2248A79581D3}" type="datetimeFigureOut">
              <a:rPr lang="en-AU" smtClean="0"/>
              <a:t>6/09/2022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86916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6/09/2022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285062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E0F090D-BFA8-45E2-8ACD-2248A79581D3}" type="datetimeFigureOut">
              <a:rPr lang="en-AU" smtClean="0"/>
              <a:t>6/09/2022</a:t>
            </a:fld>
            <a:endParaRPr lang="en-AU"/>
          </a:p>
        </p:txBody>
      </p:sp>
      <p:sp>
        <p:nvSpPr>
          <p:cNvPr id="6" name="Footer Placeholder 5"/>
          <p:cNvSpPr>
            <a:spLocks noGrp="1"/>
          </p:cNvSpPr>
          <p:nvPr>
            <p:ph type="ftr" sz="quarter" idx="11"/>
          </p:nvPr>
        </p:nvSpPr>
        <p:spPr>
          <a:xfrm>
            <a:off x="1447382" y="318640"/>
            <a:ext cx="5541004" cy="320931"/>
          </a:xfrm>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92161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E0F090D-BFA8-45E2-8ACD-2248A79581D3}" type="datetimeFigureOut">
              <a:rPr lang="en-AU" smtClean="0"/>
              <a:t>6/09/2022</a:t>
            </a:fld>
            <a:endParaRPr lang="en-AU"/>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C670C4A-D412-45E3-8E8D-7B22C4A7267C}" type="slidenum">
              <a:rPr lang="en-AU" smtClean="0"/>
              <a:t>‹Nr.›</a:t>
            </a:fld>
            <a:endParaRPr lang="en-AU"/>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31861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325273" y="1000481"/>
            <a:ext cx="5284206" cy="3963155"/>
          </a:xfrm>
        </p:spPr>
        <p:txBody>
          <a:bodyPr>
            <a:noAutofit/>
          </a:bodyPr>
          <a:lstStyle/>
          <a:p>
            <a:r>
              <a:rPr lang="en-AU" sz="4400" dirty="0">
                <a:latin typeface="Calisto MT" panose="02040603050505030304" pitchFamily="18" charset="0"/>
              </a:rPr>
              <a:t>das </a:t>
            </a:r>
            <a:r>
              <a:rPr lang="en-AU" sz="4400" dirty="0" err="1">
                <a:latin typeface="Calisto MT" panose="02040603050505030304" pitchFamily="18" charset="0"/>
              </a:rPr>
              <a:t>innere</a:t>
            </a:r>
            <a:r>
              <a:rPr lang="en-AU" sz="4400" dirty="0">
                <a:latin typeface="Calisto MT" panose="02040603050505030304" pitchFamily="18" charset="0"/>
              </a:rPr>
              <a:t> </a:t>
            </a:r>
            <a:r>
              <a:rPr lang="en-AU" sz="4400" dirty="0" err="1">
                <a:latin typeface="Calisto MT" panose="02040603050505030304" pitchFamily="18" charset="0"/>
              </a:rPr>
              <a:t>feuer</a:t>
            </a:r>
            <a:r>
              <a:rPr lang="en-AU" sz="4400" dirty="0">
                <a:latin typeface="Calisto MT" panose="02040603050505030304" pitchFamily="18" charset="0"/>
              </a:rPr>
              <a:t> </a:t>
            </a:r>
            <a:r>
              <a:rPr lang="en-AU" sz="4400" dirty="0" err="1">
                <a:latin typeface="Calisto MT" panose="02040603050505030304" pitchFamily="18" charset="0"/>
              </a:rPr>
              <a:t>hervorbringen</a:t>
            </a:r>
            <a:endParaRPr lang="en-AU" sz="4400" dirty="0">
              <a:latin typeface="Calisto MT" panose="02040603050505030304" pitchFamily="18" charset="0"/>
            </a:endParaRPr>
          </a:p>
        </p:txBody>
      </p:sp>
      <p:pic>
        <p:nvPicPr>
          <p:cNvPr id="5" name="Picture 4">
            <a:extLst>
              <a:ext uri="{FF2B5EF4-FFF2-40B4-BE49-F238E27FC236}">
                <a16:creationId xmlns:a16="http://schemas.microsoft.com/office/drawing/2014/main" id="{027543FE-AD45-43CD-B8A9-F48B2C0A7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0198" y="957402"/>
            <a:ext cx="5284206" cy="3963155"/>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315817" y="506417"/>
            <a:ext cx="7560366" cy="1044088"/>
          </a:xfrm>
        </p:spPr>
        <p:txBody>
          <a:bodyPr>
            <a:normAutofit/>
          </a:bodyPr>
          <a:lstStyle/>
          <a:p>
            <a:r>
              <a:rPr lang="de-DE" sz="3300" dirty="0">
                <a:latin typeface="Calisto MT" panose="02040603050505030304" pitchFamily="18" charset="0"/>
              </a:rPr>
              <a:t>Wie verführt uns die Sünde durch das Gesetz?</a:t>
            </a:r>
            <a:endParaRPr lang="en-AU" sz="3300" dirty="0">
              <a:latin typeface="Calisto MT" panose="02040603050505030304" pitchFamily="18" charset="0"/>
            </a:endParaRP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72584" y="2097740"/>
            <a:ext cx="9821731" cy="3593055"/>
          </a:xfrm>
        </p:spPr>
        <p:txBody>
          <a:bodyPr>
            <a:normAutofit/>
          </a:bodyPr>
          <a:lstStyle/>
          <a:p>
            <a:pPr marL="0" indent="0" algn="just">
              <a:lnSpc>
                <a:spcPct val="115000"/>
              </a:lnSpc>
              <a:spcAft>
                <a:spcPts val="1000"/>
              </a:spcAft>
              <a:buNone/>
            </a:pPr>
            <a:r>
              <a:rPr lang="de-DE" sz="2400" dirty="0">
                <a:latin typeface="Calibri" panose="020F0502020204030204" pitchFamily="34" charset="0"/>
                <a:cs typeface="Calibri" panose="020F0502020204030204" pitchFamily="34" charset="0"/>
              </a:rPr>
              <a:t>Zu Beginn des großen Kampfes hatte Satan erklärt, dass Gottes Gesetz nicht gehalten werden könne, dass </a:t>
            </a:r>
            <a:r>
              <a:rPr lang="de-DE" sz="2400" b="1" dirty="0">
                <a:solidFill>
                  <a:schemeClr val="accent1"/>
                </a:solidFill>
                <a:latin typeface="Calibri" panose="020F0502020204030204" pitchFamily="34" charset="0"/>
                <a:cs typeface="Calibri" panose="020F0502020204030204" pitchFamily="34" charset="0"/>
              </a:rPr>
              <a:t>Gerechtigkeit und Barmherzigkeit unvereinbar seien </a:t>
            </a:r>
            <a:r>
              <a:rPr lang="de-DE" sz="2400" dirty="0">
                <a:latin typeface="Calibri" panose="020F0502020204030204" pitchFamily="34" charset="0"/>
                <a:cs typeface="Calibri" panose="020F0502020204030204" pitchFamily="34" charset="0"/>
              </a:rPr>
              <a:t>und dass es, </a:t>
            </a:r>
            <a:r>
              <a:rPr lang="de-DE" sz="2400" b="1" dirty="0">
                <a:solidFill>
                  <a:schemeClr val="accent1"/>
                </a:solidFill>
                <a:latin typeface="Calibri" panose="020F0502020204030204" pitchFamily="34" charset="0"/>
                <a:cs typeface="Calibri" panose="020F0502020204030204" pitchFamily="34" charset="0"/>
              </a:rPr>
              <a:t>sollte das Gesetz übertreten werden, für den Sünder unmöglich sei, Vergebung zu erlangen. Jede Sünde müsse bestraft werden, forderte Satan</a:t>
            </a:r>
            <a:r>
              <a:rPr lang="de-DE" sz="2400" dirty="0">
                <a:latin typeface="Calibri" panose="020F0502020204030204" pitchFamily="34" charset="0"/>
                <a:cs typeface="Calibri" panose="020F0502020204030204" pitchFamily="34" charset="0"/>
              </a:rPr>
              <a:t>, und wenn Gott die Strafe erlassen würde, wäre er kein Gott der Wahrheit und Gerechtigkeit. LJ 763.1</a:t>
            </a:r>
            <a:endParaRPr lang="en-AU"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41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980490" y="642587"/>
            <a:ext cx="8554988" cy="1049235"/>
          </a:xfrm>
        </p:spPr>
        <p:txBody>
          <a:bodyPr>
            <a:normAutofit fontScale="90000"/>
          </a:bodyPr>
          <a:lstStyle/>
          <a:p>
            <a:r>
              <a:rPr lang="de-DE" sz="4000" dirty="0">
                <a:latin typeface="Calisto MT" panose="02040603050505030304" pitchFamily="18" charset="0"/>
              </a:rPr>
              <a:t>Wie wurden wir durch das Gesetz verführt?</a:t>
            </a:r>
            <a:endParaRPr lang="en-AU" sz="4000" dirty="0">
              <a:latin typeface="Calisto MT" panose="02040603050505030304" pitchFamily="18" charset="0"/>
            </a:endParaRP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72584" y="2216075"/>
            <a:ext cx="9821731" cy="3474720"/>
          </a:xfrm>
        </p:spPr>
        <p:txBody>
          <a:bodyPr>
            <a:normAutofit/>
          </a:bodyPr>
          <a:lstStyle/>
          <a:p>
            <a:pPr marL="0" indent="0" algn="just">
              <a:buNone/>
            </a:pPr>
            <a:r>
              <a:rPr lang="de-DE" sz="3600" dirty="0">
                <a:effectLst/>
                <a:latin typeface="Calibri" panose="020F0502020204030204" pitchFamily="34" charset="0"/>
                <a:ea typeface="Times New Roman" panose="02020603050405020304" pitchFamily="18" charset="0"/>
                <a:cs typeface="Times New Roman" panose="02020603050405020304" pitchFamily="18" charset="0"/>
              </a:rPr>
              <a:t>Der Mensch betet sein eigenes Spiegelbild an. </a:t>
            </a:r>
            <a:r>
              <a:rPr lang="de-DE" sz="3600" b="1" dirty="0">
                <a:solidFill>
                  <a:schemeClr val="accent1"/>
                </a:solidFill>
                <a:effectLst/>
                <a:latin typeface="Calibri" panose="020F0502020204030204" pitchFamily="34" charset="0"/>
                <a:ea typeface="Times New Roman" panose="02020603050405020304" pitchFamily="18" charset="0"/>
                <a:cs typeface="Times New Roman" panose="02020603050405020304" pitchFamily="18" charset="0"/>
              </a:rPr>
              <a:t>Er setzt seine eigenen Vorgehensweisen und die eigenartigen Neigungen seiner Natur an die Stelle von Gottes Gesetz</a:t>
            </a:r>
            <a:r>
              <a:rPr lang="de-DE" sz="3600" dirty="0">
                <a:effectLst/>
                <a:latin typeface="Calibri" panose="020F0502020204030204" pitchFamily="34" charset="0"/>
                <a:ea typeface="Times New Roman" panose="02020603050405020304" pitchFamily="18" charset="0"/>
                <a:cs typeface="Times New Roman" panose="02020603050405020304" pitchFamily="18" charset="0"/>
              </a:rPr>
              <a:t>. </a:t>
            </a:r>
            <a:r>
              <a:rPr lang="en-AU" sz="3600" dirty="0">
                <a:latin typeface="Calibri" panose="020F0502020204030204" pitchFamily="34" charset="0"/>
                <a:ea typeface="Times New Roman" panose="02020603050405020304" pitchFamily="18" charset="0"/>
                <a:cs typeface="Times New Roman" panose="02020603050405020304" pitchFamily="18" charset="0"/>
              </a:rPr>
              <a:t>(</a:t>
            </a:r>
            <a:r>
              <a:rPr lang="en-AU" sz="3600" dirty="0">
                <a:effectLst/>
                <a:latin typeface="Calibri" panose="020F0502020204030204" pitchFamily="34" charset="0"/>
                <a:ea typeface="Times New Roman" panose="02020603050405020304" pitchFamily="18" charset="0"/>
                <a:cs typeface="Times New Roman" panose="02020603050405020304" pitchFamily="18" charset="0"/>
              </a:rPr>
              <a:t>14MR 147.2)</a:t>
            </a:r>
            <a:endParaRPr lang="en-AU" sz="36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87507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Man">
            <a:extLst>
              <a:ext uri="{FF2B5EF4-FFF2-40B4-BE49-F238E27FC236}">
                <a16:creationId xmlns:a16="http://schemas.microsoft.com/office/drawing/2014/main" id="{3DBD8ED8-36ED-4EDB-9330-4ED7B42E46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882314"/>
            <a:ext cx="1900516" cy="1900516"/>
          </a:xfrm>
          <a:prstGeom prst="rect">
            <a:avLst/>
          </a:prstGeom>
        </p:spPr>
      </p:pic>
      <p:sp>
        <p:nvSpPr>
          <p:cNvPr id="15" name="Freeform: Shape 14">
            <a:extLst>
              <a:ext uri="{FF2B5EF4-FFF2-40B4-BE49-F238E27FC236}">
                <a16:creationId xmlns:a16="http://schemas.microsoft.com/office/drawing/2014/main" id="{050B3B20-CBC3-4ACB-88FA-B7DDF92F8DB9}"/>
              </a:ext>
            </a:extLst>
          </p:cNvPr>
          <p:cNvSpPr/>
          <p:nvPr/>
        </p:nvSpPr>
        <p:spPr>
          <a:xfrm>
            <a:off x="1427750" y="882314"/>
            <a:ext cx="8422103" cy="1860933"/>
          </a:xfrm>
          <a:custGeom>
            <a:avLst/>
            <a:gdLst>
              <a:gd name="connsiteX0" fmla="*/ 0 w 8614610"/>
              <a:gd name="connsiteY0" fmla="*/ 1796718 h 1860933"/>
              <a:gd name="connsiteX1" fmla="*/ 673768 w 8614610"/>
              <a:gd name="connsiteY1" fmla="*/ 16044 h 1860933"/>
              <a:gd name="connsiteX2" fmla="*/ 1395663 w 8614610"/>
              <a:gd name="connsiteY2" fmla="*/ 1796718 h 1860933"/>
              <a:gd name="connsiteX3" fmla="*/ 2133600 w 8614610"/>
              <a:gd name="connsiteY3" fmla="*/ 48128 h 1860933"/>
              <a:gd name="connsiteX4" fmla="*/ 2871537 w 8614610"/>
              <a:gd name="connsiteY4" fmla="*/ 1812760 h 1860933"/>
              <a:gd name="connsiteX5" fmla="*/ 3577389 w 8614610"/>
              <a:gd name="connsiteY5" fmla="*/ 64170 h 1860933"/>
              <a:gd name="connsiteX6" fmla="*/ 4283242 w 8614610"/>
              <a:gd name="connsiteY6" fmla="*/ 1860886 h 1860933"/>
              <a:gd name="connsiteX7" fmla="*/ 5053263 w 8614610"/>
              <a:gd name="connsiteY7" fmla="*/ 2 h 1860933"/>
              <a:gd name="connsiteX8" fmla="*/ 5775158 w 8614610"/>
              <a:gd name="connsiteY8" fmla="*/ 1844844 h 1860933"/>
              <a:gd name="connsiteX9" fmla="*/ 6481010 w 8614610"/>
              <a:gd name="connsiteY9" fmla="*/ 32086 h 1860933"/>
              <a:gd name="connsiteX10" fmla="*/ 7202905 w 8614610"/>
              <a:gd name="connsiteY10" fmla="*/ 1780675 h 1860933"/>
              <a:gd name="connsiteX11" fmla="*/ 7892716 w 8614610"/>
              <a:gd name="connsiteY11" fmla="*/ 48128 h 1860933"/>
              <a:gd name="connsiteX12" fmla="*/ 8614610 w 8614610"/>
              <a:gd name="connsiteY12" fmla="*/ 1828802 h 186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14610" h="1860933">
                <a:moveTo>
                  <a:pt x="0" y="1796718"/>
                </a:moveTo>
                <a:cubicBezTo>
                  <a:pt x="220579" y="906381"/>
                  <a:pt x="441158" y="16044"/>
                  <a:pt x="673768" y="16044"/>
                </a:cubicBezTo>
                <a:cubicBezTo>
                  <a:pt x="906378" y="16044"/>
                  <a:pt x="1152358" y="1791371"/>
                  <a:pt x="1395663" y="1796718"/>
                </a:cubicBezTo>
                <a:cubicBezTo>
                  <a:pt x="1638968" y="1802065"/>
                  <a:pt x="1887621" y="45454"/>
                  <a:pt x="2133600" y="48128"/>
                </a:cubicBezTo>
                <a:cubicBezTo>
                  <a:pt x="2379579" y="50802"/>
                  <a:pt x="2630906" y="1810086"/>
                  <a:pt x="2871537" y="1812760"/>
                </a:cubicBezTo>
                <a:cubicBezTo>
                  <a:pt x="3112168" y="1815434"/>
                  <a:pt x="3342105" y="56149"/>
                  <a:pt x="3577389" y="64170"/>
                </a:cubicBezTo>
                <a:cubicBezTo>
                  <a:pt x="3812673" y="72191"/>
                  <a:pt x="4037263" y="1871581"/>
                  <a:pt x="4283242" y="1860886"/>
                </a:cubicBezTo>
                <a:cubicBezTo>
                  <a:pt x="4529221" y="1850191"/>
                  <a:pt x="4804610" y="2676"/>
                  <a:pt x="5053263" y="2"/>
                </a:cubicBezTo>
                <a:cubicBezTo>
                  <a:pt x="5301916" y="-2672"/>
                  <a:pt x="5537200" y="1839497"/>
                  <a:pt x="5775158" y="1844844"/>
                </a:cubicBezTo>
                <a:cubicBezTo>
                  <a:pt x="6013116" y="1850191"/>
                  <a:pt x="6243052" y="42781"/>
                  <a:pt x="6481010" y="32086"/>
                </a:cubicBezTo>
                <a:cubicBezTo>
                  <a:pt x="6718968" y="21391"/>
                  <a:pt x="6967621" y="1778001"/>
                  <a:pt x="7202905" y="1780675"/>
                </a:cubicBezTo>
                <a:cubicBezTo>
                  <a:pt x="7438189" y="1783349"/>
                  <a:pt x="7657432" y="40107"/>
                  <a:pt x="7892716" y="48128"/>
                </a:cubicBezTo>
                <a:cubicBezTo>
                  <a:pt x="8128000" y="56149"/>
                  <a:pt x="8507663" y="1542718"/>
                  <a:pt x="8614610" y="1828802"/>
                </a:cubicBezTo>
              </a:path>
            </a:pathLst>
          </a:custGeom>
          <a:noFill/>
          <a:ln w="63500">
            <a:solidFill>
              <a:schemeClr val="accent1">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Cloud 15">
            <a:extLst>
              <a:ext uri="{FF2B5EF4-FFF2-40B4-BE49-F238E27FC236}">
                <a16:creationId xmlns:a16="http://schemas.microsoft.com/office/drawing/2014/main" id="{00744252-6A15-4446-BAA3-0B2FABB91CD9}"/>
              </a:ext>
            </a:extLst>
          </p:cNvPr>
          <p:cNvSpPr/>
          <p:nvPr/>
        </p:nvSpPr>
        <p:spPr>
          <a:xfrm>
            <a:off x="10299032" y="930440"/>
            <a:ext cx="1459832" cy="1748591"/>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Gott</a:t>
            </a:r>
          </a:p>
        </p:txBody>
      </p:sp>
      <p:pic>
        <p:nvPicPr>
          <p:cNvPr id="18" name="Graphic 17" descr="Man">
            <a:extLst>
              <a:ext uri="{FF2B5EF4-FFF2-40B4-BE49-F238E27FC236}">
                <a16:creationId xmlns:a16="http://schemas.microsoft.com/office/drawing/2014/main" id="{42F67F5B-7523-405E-80F2-A3CD42C010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754373"/>
            <a:ext cx="1900516" cy="1900516"/>
          </a:xfrm>
          <a:prstGeom prst="rect">
            <a:avLst/>
          </a:prstGeom>
        </p:spPr>
      </p:pic>
      <p:sp>
        <p:nvSpPr>
          <p:cNvPr id="20" name="Rectangle 19">
            <a:extLst>
              <a:ext uri="{FF2B5EF4-FFF2-40B4-BE49-F238E27FC236}">
                <a16:creationId xmlns:a16="http://schemas.microsoft.com/office/drawing/2014/main" id="{33F4967B-E9AE-48C8-8538-97C30AF28691}"/>
              </a:ext>
            </a:extLst>
          </p:cNvPr>
          <p:cNvSpPr/>
          <p:nvPr/>
        </p:nvSpPr>
        <p:spPr>
          <a:xfrm>
            <a:off x="9881937" y="721895"/>
            <a:ext cx="385011" cy="24223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GESETZ</a:t>
            </a:r>
          </a:p>
        </p:txBody>
      </p:sp>
      <p:sp>
        <p:nvSpPr>
          <p:cNvPr id="21" name="Freeform: Shape 20">
            <a:extLst>
              <a:ext uri="{FF2B5EF4-FFF2-40B4-BE49-F238E27FC236}">
                <a16:creationId xmlns:a16="http://schemas.microsoft.com/office/drawing/2014/main" id="{F9F241EE-E83E-41EF-ACE8-59A5C4755EE2}"/>
              </a:ext>
            </a:extLst>
          </p:cNvPr>
          <p:cNvSpPr/>
          <p:nvPr/>
        </p:nvSpPr>
        <p:spPr>
          <a:xfrm rot="10800000">
            <a:off x="1427749" y="961480"/>
            <a:ext cx="8422103" cy="1860933"/>
          </a:xfrm>
          <a:custGeom>
            <a:avLst/>
            <a:gdLst>
              <a:gd name="connsiteX0" fmla="*/ 0 w 8614610"/>
              <a:gd name="connsiteY0" fmla="*/ 1796718 h 1860933"/>
              <a:gd name="connsiteX1" fmla="*/ 673768 w 8614610"/>
              <a:gd name="connsiteY1" fmla="*/ 16044 h 1860933"/>
              <a:gd name="connsiteX2" fmla="*/ 1395663 w 8614610"/>
              <a:gd name="connsiteY2" fmla="*/ 1796718 h 1860933"/>
              <a:gd name="connsiteX3" fmla="*/ 2133600 w 8614610"/>
              <a:gd name="connsiteY3" fmla="*/ 48128 h 1860933"/>
              <a:gd name="connsiteX4" fmla="*/ 2871537 w 8614610"/>
              <a:gd name="connsiteY4" fmla="*/ 1812760 h 1860933"/>
              <a:gd name="connsiteX5" fmla="*/ 3577389 w 8614610"/>
              <a:gd name="connsiteY5" fmla="*/ 64170 h 1860933"/>
              <a:gd name="connsiteX6" fmla="*/ 4283242 w 8614610"/>
              <a:gd name="connsiteY6" fmla="*/ 1860886 h 1860933"/>
              <a:gd name="connsiteX7" fmla="*/ 5053263 w 8614610"/>
              <a:gd name="connsiteY7" fmla="*/ 2 h 1860933"/>
              <a:gd name="connsiteX8" fmla="*/ 5775158 w 8614610"/>
              <a:gd name="connsiteY8" fmla="*/ 1844844 h 1860933"/>
              <a:gd name="connsiteX9" fmla="*/ 6481010 w 8614610"/>
              <a:gd name="connsiteY9" fmla="*/ 32086 h 1860933"/>
              <a:gd name="connsiteX10" fmla="*/ 7202905 w 8614610"/>
              <a:gd name="connsiteY10" fmla="*/ 1780675 h 1860933"/>
              <a:gd name="connsiteX11" fmla="*/ 7892716 w 8614610"/>
              <a:gd name="connsiteY11" fmla="*/ 48128 h 1860933"/>
              <a:gd name="connsiteX12" fmla="*/ 8614610 w 8614610"/>
              <a:gd name="connsiteY12" fmla="*/ 1828802 h 186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14610" h="1860933">
                <a:moveTo>
                  <a:pt x="0" y="1796718"/>
                </a:moveTo>
                <a:cubicBezTo>
                  <a:pt x="220579" y="906381"/>
                  <a:pt x="441158" y="16044"/>
                  <a:pt x="673768" y="16044"/>
                </a:cubicBezTo>
                <a:cubicBezTo>
                  <a:pt x="906378" y="16044"/>
                  <a:pt x="1152358" y="1791371"/>
                  <a:pt x="1395663" y="1796718"/>
                </a:cubicBezTo>
                <a:cubicBezTo>
                  <a:pt x="1638968" y="1802065"/>
                  <a:pt x="1887621" y="45454"/>
                  <a:pt x="2133600" y="48128"/>
                </a:cubicBezTo>
                <a:cubicBezTo>
                  <a:pt x="2379579" y="50802"/>
                  <a:pt x="2630906" y="1810086"/>
                  <a:pt x="2871537" y="1812760"/>
                </a:cubicBezTo>
                <a:cubicBezTo>
                  <a:pt x="3112168" y="1815434"/>
                  <a:pt x="3342105" y="56149"/>
                  <a:pt x="3577389" y="64170"/>
                </a:cubicBezTo>
                <a:cubicBezTo>
                  <a:pt x="3812673" y="72191"/>
                  <a:pt x="4037263" y="1871581"/>
                  <a:pt x="4283242" y="1860886"/>
                </a:cubicBezTo>
                <a:cubicBezTo>
                  <a:pt x="4529221" y="1850191"/>
                  <a:pt x="4804610" y="2676"/>
                  <a:pt x="5053263" y="2"/>
                </a:cubicBezTo>
                <a:cubicBezTo>
                  <a:pt x="5301916" y="-2672"/>
                  <a:pt x="5537200" y="1839497"/>
                  <a:pt x="5775158" y="1844844"/>
                </a:cubicBezTo>
                <a:cubicBezTo>
                  <a:pt x="6013116" y="1850191"/>
                  <a:pt x="6243052" y="42781"/>
                  <a:pt x="6481010" y="32086"/>
                </a:cubicBezTo>
                <a:cubicBezTo>
                  <a:pt x="6718968" y="21391"/>
                  <a:pt x="6967621" y="1778001"/>
                  <a:pt x="7202905" y="1780675"/>
                </a:cubicBezTo>
                <a:cubicBezTo>
                  <a:pt x="7438189" y="1783349"/>
                  <a:pt x="7657432" y="40107"/>
                  <a:pt x="7892716" y="48128"/>
                </a:cubicBezTo>
                <a:cubicBezTo>
                  <a:pt x="8128000" y="56149"/>
                  <a:pt x="8507663" y="1542718"/>
                  <a:pt x="8614610" y="1828802"/>
                </a:cubicBezTo>
              </a:path>
            </a:pathLst>
          </a:custGeom>
          <a:noFill/>
          <a:ln w="63500">
            <a:solidFill>
              <a:schemeClr val="accent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TextBox 21">
            <a:extLst>
              <a:ext uri="{FF2B5EF4-FFF2-40B4-BE49-F238E27FC236}">
                <a16:creationId xmlns:a16="http://schemas.microsoft.com/office/drawing/2014/main" id="{2F0E1A01-32E3-458B-AAC1-55DC92BD2ECF}"/>
              </a:ext>
            </a:extLst>
          </p:cNvPr>
          <p:cNvSpPr txBox="1"/>
          <p:nvPr/>
        </p:nvSpPr>
        <p:spPr>
          <a:xfrm>
            <a:off x="606582" y="497945"/>
            <a:ext cx="585417" cy="369332"/>
          </a:xfrm>
          <a:prstGeom prst="rect">
            <a:avLst/>
          </a:prstGeom>
          <a:noFill/>
        </p:spPr>
        <p:txBody>
          <a:bodyPr wrap="none" rtlCol="0">
            <a:spAutoFit/>
          </a:bodyPr>
          <a:lstStyle/>
          <a:p>
            <a:r>
              <a:rPr lang="en-AU" dirty="0"/>
              <a:t>Elia</a:t>
            </a:r>
          </a:p>
        </p:txBody>
      </p:sp>
      <p:sp>
        <p:nvSpPr>
          <p:cNvPr id="24" name="Freeform: Shape 23">
            <a:extLst>
              <a:ext uri="{FF2B5EF4-FFF2-40B4-BE49-F238E27FC236}">
                <a16:creationId xmlns:a16="http://schemas.microsoft.com/office/drawing/2014/main" id="{AB13DA78-A2AD-4BDD-B594-02990B0B6499}"/>
              </a:ext>
            </a:extLst>
          </p:cNvPr>
          <p:cNvSpPr/>
          <p:nvPr/>
        </p:nvSpPr>
        <p:spPr>
          <a:xfrm>
            <a:off x="1427751" y="3833538"/>
            <a:ext cx="2772024" cy="1860933"/>
          </a:xfrm>
          <a:custGeom>
            <a:avLst/>
            <a:gdLst>
              <a:gd name="connsiteX0" fmla="*/ 0 w 8614610"/>
              <a:gd name="connsiteY0" fmla="*/ 1796718 h 1860933"/>
              <a:gd name="connsiteX1" fmla="*/ 673768 w 8614610"/>
              <a:gd name="connsiteY1" fmla="*/ 16044 h 1860933"/>
              <a:gd name="connsiteX2" fmla="*/ 1395663 w 8614610"/>
              <a:gd name="connsiteY2" fmla="*/ 1796718 h 1860933"/>
              <a:gd name="connsiteX3" fmla="*/ 2133600 w 8614610"/>
              <a:gd name="connsiteY3" fmla="*/ 48128 h 1860933"/>
              <a:gd name="connsiteX4" fmla="*/ 2871537 w 8614610"/>
              <a:gd name="connsiteY4" fmla="*/ 1812760 h 1860933"/>
              <a:gd name="connsiteX5" fmla="*/ 3577389 w 8614610"/>
              <a:gd name="connsiteY5" fmla="*/ 64170 h 1860933"/>
              <a:gd name="connsiteX6" fmla="*/ 4283242 w 8614610"/>
              <a:gd name="connsiteY6" fmla="*/ 1860886 h 1860933"/>
              <a:gd name="connsiteX7" fmla="*/ 5053263 w 8614610"/>
              <a:gd name="connsiteY7" fmla="*/ 2 h 1860933"/>
              <a:gd name="connsiteX8" fmla="*/ 5775158 w 8614610"/>
              <a:gd name="connsiteY8" fmla="*/ 1844844 h 1860933"/>
              <a:gd name="connsiteX9" fmla="*/ 6481010 w 8614610"/>
              <a:gd name="connsiteY9" fmla="*/ 32086 h 1860933"/>
              <a:gd name="connsiteX10" fmla="*/ 7202905 w 8614610"/>
              <a:gd name="connsiteY10" fmla="*/ 1780675 h 1860933"/>
              <a:gd name="connsiteX11" fmla="*/ 7892716 w 8614610"/>
              <a:gd name="connsiteY11" fmla="*/ 48128 h 1860933"/>
              <a:gd name="connsiteX12" fmla="*/ 8614610 w 8614610"/>
              <a:gd name="connsiteY12" fmla="*/ 1828802 h 186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14610" h="1860933">
                <a:moveTo>
                  <a:pt x="0" y="1796718"/>
                </a:moveTo>
                <a:cubicBezTo>
                  <a:pt x="220579" y="906381"/>
                  <a:pt x="441158" y="16044"/>
                  <a:pt x="673768" y="16044"/>
                </a:cubicBezTo>
                <a:cubicBezTo>
                  <a:pt x="906378" y="16044"/>
                  <a:pt x="1152358" y="1791371"/>
                  <a:pt x="1395663" y="1796718"/>
                </a:cubicBezTo>
                <a:cubicBezTo>
                  <a:pt x="1638968" y="1802065"/>
                  <a:pt x="1887621" y="45454"/>
                  <a:pt x="2133600" y="48128"/>
                </a:cubicBezTo>
                <a:cubicBezTo>
                  <a:pt x="2379579" y="50802"/>
                  <a:pt x="2630906" y="1810086"/>
                  <a:pt x="2871537" y="1812760"/>
                </a:cubicBezTo>
                <a:cubicBezTo>
                  <a:pt x="3112168" y="1815434"/>
                  <a:pt x="3342105" y="56149"/>
                  <a:pt x="3577389" y="64170"/>
                </a:cubicBezTo>
                <a:cubicBezTo>
                  <a:pt x="3812673" y="72191"/>
                  <a:pt x="4037263" y="1871581"/>
                  <a:pt x="4283242" y="1860886"/>
                </a:cubicBezTo>
                <a:cubicBezTo>
                  <a:pt x="4529221" y="1850191"/>
                  <a:pt x="4804610" y="2676"/>
                  <a:pt x="5053263" y="2"/>
                </a:cubicBezTo>
                <a:cubicBezTo>
                  <a:pt x="5301916" y="-2672"/>
                  <a:pt x="5537200" y="1839497"/>
                  <a:pt x="5775158" y="1844844"/>
                </a:cubicBezTo>
                <a:cubicBezTo>
                  <a:pt x="6013116" y="1850191"/>
                  <a:pt x="6243052" y="42781"/>
                  <a:pt x="6481010" y="32086"/>
                </a:cubicBezTo>
                <a:cubicBezTo>
                  <a:pt x="6718968" y="21391"/>
                  <a:pt x="6967621" y="1778001"/>
                  <a:pt x="7202905" y="1780675"/>
                </a:cubicBezTo>
                <a:cubicBezTo>
                  <a:pt x="7438189" y="1783349"/>
                  <a:pt x="7657432" y="40107"/>
                  <a:pt x="7892716" y="48128"/>
                </a:cubicBezTo>
                <a:cubicBezTo>
                  <a:pt x="8128000" y="56149"/>
                  <a:pt x="8507663" y="1542718"/>
                  <a:pt x="8614610" y="1828802"/>
                </a:cubicBezTo>
              </a:path>
            </a:pathLst>
          </a:custGeom>
          <a:noFill/>
          <a:ln w="63500">
            <a:solidFill>
              <a:schemeClr val="accent1">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Shape 24">
            <a:extLst>
              <a:ext uri="{FF2B5EF4-FFF2-40B4-BE49-F238E27FC236}">
                <a16:creationId xmlns:a16="http://schemas.microsoft.com/office/drawing/2014/main" id="{36BADE18-41AA-4961-9279-6469D5E43104}"/>
              </a:ext>
            </a:extLst>
          </p:cNvPr>
          <p:cNvSpPr/>
          <p:nvPr/>
        </p:nvSpPr>
        <p:spPr>
          <a:xfrm rot="10800000">
            <a:off x="1427749" y="3912703"/>
            <a:ext cx="2772024" cy="1860933"/>
          </a:xfrm>
          <a:custGeom>
            <a:avLst/>
            <a:gdLst>
              <a:gd name="connsiteX0" fmla="*/ 0 w 8614610"/>
              <a:gd name="connsiteY0" fmla="*/ 1796718 h 1860933"/>
              <a:gd name="connsiteX1" fmla="*/ 673768 w 8614610"/>
              <a:gd name="connsiteY1" fmla="*/ 16044 h 1860933"/>
              <a:gd name="connsiteX2" fmla="*/ 1395663 w 8614610"/>
              <a:gd name="connsiteY2" fmla="*/ 1796718 h 1860933"/>
              <a:gd name="connsiteX3" fmla="*/ 2133600 w 8614610"/>
              <a:gd name="connsiteY3" fmla="*/ 48128 h 1860933"/>
              <a:gd name="connsiteX4" fmla="*/ 2871537 w 8614610"/>
              <a:gd name="connsiteY4" fmla="*/ 1812760 h 1860933"/>
              <a:gd name="connsiteX5" fmla="*/ 3577389 w 8614610"/>
              <a:gd name="connsiteY5" fmla="*/ 64170 h 1860933"/>
              <a:gd name="connsiteX6" fmla="*/ 4283242 w 8614610"/>
              <a:gd name="connsiteY6" fmla="*/ 1860886 h 1860933"/>
              <a:gd name="connsiteX7" fmla="*/ 5053263 w 8614610"/>
              <a:gd name="connsiteY7" fmla="*/ 2 h 1860933"/>
              <a:gd name="connsiteX8" fmla="*/ 5775158 w 8614610"/>
              <a:gd name="connsiteY8" fmla="*/ 1844844 h 1860933"/>
              <a:gd name="connsiteX9" fmla="*/ 6481010 w 8614610"/>
              <a:gd name="connsiteY9" fmla="*/ 32086 h 1860933"/>
              <a:gd name="connsiteX10" fmla="*/ 7202905 w 8614610"/>
              <a:gd name="connsiteY10" fmla="*/ 1780675 h 1860933"/>
              <a:gd name="connsiteX11" fmla="*/ 7892716 w 8614610"/>
              <a:gd name="connsiteY11" fmla="*/ 48128 h 1860933"/>
              <a:gd name="connsiteX12" fmla="*/ 8614610 w 8614610"/>
              <a:gd name="connsiteY12" fmla="*/ 1828802 h 186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14610" h="1860933">
                <a:moveTo>
                  <a:pt x="0" y="1796718"/>
                </a:moveTo>
                <a:cubicBezTo>
                  <a:pt x="220579" y="906381"/>
                  <a:pt x="441158" y="16044"/>
                  <a:pt x="673768" y="16044"/>
                </a:cubicBezTo>
                <a:cubicBezTo>
                  <a:pt x="906378" y="16044"/>
                  <a:pt x="1152358" y="1791371"/>
                  <a:pt x="1395663" y="1796718"/>
                </a:cubicBezTo>
                <a:cubicBezTo>
                  <a:pt x="1638968" y="1802065"/>
                  <a:pt x="1887621" y="45454"/>
                  <a:pt x="2133600" y="48128"/>
                </a:cubicBezTo>
                <a:cubicBezTo>
                  <a:pt x="2379579" y="50802"/>
                  <a:pt x="2630906" y="1810086"/>
                  <a:pt x="2871537" y="1812760"/>
                </a:cubicBezTo>
                <a:cubicBezTo>
                  <a:pt x="3112168" y="1815434"/>
                  <a:pt x="3342105" y="56149"/>
                  <a:pt x="3577389" y="64170"/>
                </a:cubicBezTo>
                <a:cubicBezTo>
                  <a:pt x="3812673" y="72191"/>
                  <a:pt x="4037263" y="1871581"/>
                  <a:pt x="4283242" y="1860886"/>
                </a:cubicBezTo>
                <a:cubicBezTo>
                  <a:pt x="4529221" y="1850191"/>
                  <a:pt x="4804610" y="2676"/>
                  <a:pt x="5053263" y="2"/>
                </a:cubicBezTo>
                <a:cubicBezTo>
                  <a:pt x="5301916" y="-2672"/>
                  <a:pt x="5537200" y="1839497"/>
                  <a:pt x="5775158" y="1844844"/>
                </a:cubicBezTo>
                <a:cubicBezTo>
                  <a:pt x="6013116" y="1850191"/>
                  <a:pt x="6243052" y="42781"/>
                  <a:pt x="6481010" y="32086"/>
                </a:cubicBezTo>
                <a:cubicBezTo>
                  <a:pt x="6718968" y="21391"/>
                  <a:pt x="6967621" y="1778001"/>
                  <a:pt x="7202905" y="1780675"/>
                </a:cubicBezTo>
                <a:cubicBezTo>
                  <a:pt x="7438189" y="1783349"/>
                  <a:pt x="7657432" y="40107"/>
                  <a:pt x="7892716" y="48128"/>
                </a:cubicBezTo>
                <a:cubicBezTo>
                  <a:pt x="8128000" y="56149"/>
                  <a:pt x="8507663" y="1542718"/>
                  <a:pt x="8614610" y="1828802"/>
                </a:cubicBezTo>
              </a:path>
            </a:pathLst>
          </a:custGeom>
          <a:noFill/>
          <a:ln w="63500">
            <a:solidFill>
              <a:schemeClr val="accent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7" name="Group 26">
            <a:extLst>
              <a:ext uri="{FF2B5EF4-FFF2-40B4-BE49-F238E27FC236}">
                <a16:creationId xmlns:a16="http://schemas.microsoft.com/office/drawing/2014/main" id="{8369E0C4-084E-4F60-8996-3AB1146C108C}"/>
              </a:ext>
            </a:extLst>
          </p:cNvPr>
          <p:cNvGrpSpPr/>
          <p:nvPr/>
        </p:nvGrpSpPr>
        <p:grpSpPr>
          <a:xfrm>
            <a:off x="9881937" y="3552825"/>
            <a:ext cx="1886536" cy="2422358"/>
            <a:chOff x="4276337" y="3608996"/>
            <a:chExt cx="1886536" cy="2422358"/>
          </a:xfrm>
        </p:grpSpPr>
        <p:sp>
          <p:nvSpPr>
            <p:cNvPr id="19" name="Cloud 18">
              <a:extLst>
                <a:ext uri="{FF2B5EF4-FFF2-40B4-BE49-F238E27FC236}">
                  <a16:creationId xmlns:a16="http://schemas.microsoft.com/office/drawing/2014/main" id="{9520BFC8-8CE0-4153-80F8-D1408E59BE5F}"/>
                </a:ext>
              </a:extLst>
            </p:cNvPr>
            <p:cNvSpPr/>
            <p:nvPr/>
          </p:nvSpPr>
          <p:spPr>
            <a:xfrm>
              <a:off x="4703041" y="3968873"/>
              <a:ext cx="1459832" cy="1748591"/>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Gott</a:t>
              </a:r>
            </a:p>
          </p:txBody>
        </p:sp>
        <p:sp>
          <p:nvSpPr>
            <p:cNvPr id="26" name="Rectangle 25">
              <a:extLst>
                <a:ext uri="{FF2B5EF4-FFF2-40B4-BE49-F238E27FC236}">
                  <a16:creationId xmlns:a16="http://schemas.microsoft.com/office/drawing/2014/main" id="{9053D199-7E34-41E5-BC19-33D0427D1FF7}"/>
                </a:ext>
              </a:extLst>
            </p:cNvPr>
            <p:cNvSpPr/>
            <p:nvPr/>
          </p:nvSpPr>
          <p:spPr>
            <a:xfrm>
              <a:off x="4276337" y="3608996"/>
              <a:ext cx="385011" cy="24223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GESETZ</a:t>
              </a:r>
            </a:p>
          </p:txBody>
        </p:sp>
      </p:grpSp>
    </p:spTree>
    <p:extLst>
      <p:ext uri="{BB962C8B-B14F-4D97-AF65-F5344CB8AC3E}">
        <p14:creationId xmlns:p14="http://schemas.microsoft.com/office/powerpoint/2010/main" val="325395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75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6.25E-7 4.07407E-6 L -0.45716 0.00509 " pathEditMode="relative" rAng="0" ptsTypes="AA">
                                      <p:cBhvr>
                                        <p:cTn id="24" dur="2000" fill="hold"/>
                                        <p:tgtEl>
                                          <p:spTgt spid="27"/>
                                        </p:tgtEl>
                                        <p:attrNameLst>
                                          <p:attrName>ppt_x</p:attrName>
                                          <p:attrName>ppt_y</p:attrName>
                                        </p:attrNameLst>
                                      </p:cBhvr>
                                      <p:rCtr x="-22865" y="255"/>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75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righ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13994" y="834764"/>
            <a:ext cx="10564010" cy="1049235"/>
          </a:xfrm>
        </p:spPr>
        <p:txBody>
          <a:bodyPr>
            <a:normAutofit fontScale="90000"/>
          </a:bodyPr>
          <a:lstStyle/>
          <a:p>
            <a:r>
              <a:rPr lang="de-DE" sz="4000" dirty="0">
                <a:latin typeface="Calisto MT" panose="02040603050505030304" pitchFamily="18" charset="0"/>
              </a:rPr>
              <a:t>Was verursachte den Wind, das Feuer und das Erdbeben?</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2048005"/>
            <a:ext cx="9821731"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buNone/>
            </a:pPr>
            <a:r>
              <a:rPr lang="de-DE" sz="2400" cap="none" dirty="0">
                <a:latin typeface="Calibri" panose="020F0502020204030204" pitchFamily="34" charset="0"/>
                <a:cs typeface="Calibri" panose="020F0502020204030204" pitchFamily="34" charset="0"/>
              </a:rPr>
              <a:t>Er aber sprach: Komm heraus und tritt auf den Berg vor den HERRN! </a:t>
            </a:r>
            <a:r>
              <a:rPr lang="de-DE" sz="2400" b="1" cap="none" dirty="0">
                <a:latin typeface="Calibri" panose="020F0502020204030204" pitchFamily="34" charset="0"/>
                <a:cs typeface="Calibri" panose="020F0502020204030204" pitchFamily="34" charset="0"/>
              </a:rPr>
              <a:t>Und siehe, der HERR ging vorüber</a:t>
            </a:r>
            <a:r>
              <a:rPr lang="de-DE" sz="2400" cap="none" dirty="0">
                <a:latin typeface="Calibri" panose="020F0502020204030204" pitchFamily="34" charset="0"/>
                <a:cs typeface="Calibri" panose="020F0502020204030204" pitchFamily="34" charset="0"/>
              </a:rPr>
              <a:t>; </a:t>
            </a:r>
            <a:r>
              <a:rPr lang="de-DE" sz="2400" b="1" cap="none" dirty="0">
                <a:solidFill>
                  <a:schemeClr val="accent1"/>
                </a:solidFill>
                <a:latin typeface="Calibri" panose="020F0502020204030204" pitchFamily="34" charset="0"/>
                <a:cs typeface="Calibri" panose="020F0502020204030204" pitchFamily="34" charset="0"/>
              </a:rPr>
              <a:t>und ein großer, starker Wind, der die Berge zerriss </a:t>
            </a:r>
            <a:r>
              <a:rPr lang="de-DE" sz="2400" cap="none" dirty="0">
                <a:latin typeface="Calibri" panose="020F0502020204030204" pitchFamily="34" charset="0"/>
                <a:cs typeface="Calibri" panose="020F0502020204030204" pitchFamily="34" charset="0"/>
              </a:rPr>
              <a:t>und die Felsen zerbrach, ging vor dem HERRN her; </a:t>
            </a:r>
            <a:r>
              <a:rPr lang="de-DE" sz="2400" b="1" cap="none" dirty="0">
                <a:solidFill>
                  <a:schemeClr val="accent1"/>
                </a:solidFill>
                <a:latin typeface="Calibri" panose="020F0502020204030204" pitchFamily="34" charset="0"/>
                <a:cs typeface="Calibri" panose="020F0502020204030204" pitchFamily="34" charset="0"/>
              </a:rPr>
              <a:t>der HERR aber war nicht in dem Wind</a:t>
            </a:r>
            <a:r>
              <a:rPr lang="de-DE" sz="2400" cap="none" dirty="0">
                <a:latin typeface="Calibri" panose="020F0502020204030204" pitchFamily="34" charset="0"/>
                <a:cs typeface="Calibri" panose="020F0502020204030204" pitchFamily="34" charset="0"/>
              </a:rPr>
              <a:t>. Und nach dem Wind kam ein Erdbeben; aber der HERR war nicht in dem Erdbeben. Und nach dem Erdbeben kam ein Feuer; aber der HERR war nicht in dem Feuer. Und nach dem Feuer kam die Stimme eines sanften Säuselns. 1.Könige 19, 11-12</a:t>
            </a:r>
          </a:p>
          <a:p>
            <a:pPr marL="0" indent="0">
              <a:buFont typeface="Arial" panose="020B0604020202020204" pitchFamily="34" charset="0"/>
              <a:buNone/>
            </a:pPr>
            <a:endParaRPr lang="en-AU" dirty="0"/>
          </a:p>
        </p:txBody>
      </p:sp>
    </p:spTree>
    <p:extLst>
      <p:ext uri="{BB962C8B-B14F-4D97-AF65-F5344CB8AC3E}">
        <p14:creationId xmlns:p14="http://schemas.microsoft.com/office/powerpoint/2010/main" val="3851459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901335"/>
            <a:ext cx="10564010" cy="1049235"/>
          </a:xfrm>
        </p:spPr>
        <p:txBody>
          <a:bodyPr>
            <a:normAutofit/>
          </a:bodyPr>
          <a:lstStyle/>
          <a:p>
            <a:r>
              <a:rPr lang="en-AU" sz="4000" dirty="0" err="1">
                <a:latin typeface="Calisto MT" panose="02040603050505030304" pitchFamily="18" charset="0"/>
              </a:rPr>
              <a:t>Wofür</a:t>
            </a:r>
            <a:r>
              <a:rPr lang="en-AU" sz="4000" dirty="0">
                <a:latin typeface="Calisto MT" panose="02040603050505030304" pitchFamily="18" charset="0"/>
              </a:rPr>
              <a:t> </a:t>
            </a:r>
            <a:r>
              <a:rPr lang="en-AU" sz="4000" dirty="0" err="1">
                <a:latin typeface="Calisto MT" panose="02040603050505030304" pitchFamily="18" charset="0"/>
              </a:rPr>
              <a:t>steht</a:t>
            </a:r>
            <a:r>
              <a:rPr lang="en-AU" sz="4000" dirty="0">
                <a:latin typeface="Calisto MT" panose="02040603050505030304" pitchFamily="18" charset="0"/>
              </a:rPr>
              <a:t> der Wind?</a:t>
            </a: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2048005"/>
            <a:ext cx="9821731" cy="345061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800" dirty="0">
                <a:solidFill>
                  <a:schemeClr val="accent1"/>
                </a:solidFill>
                <a:latin typeface="Calibri" panose="020F0502020204030204" pitchFamily="34" charset="0"/>
                <a:cs typeface="Calibri" panose="020F0502020204030204" pitchFamily="34" charset="0"/>
              </a:rPr>
              <a:t>Winde sind ein Symbol des Krieges</a:t>
            </a:r>
            <a:r>
              <a:rPr lang="de-DE" sz="2800" dirty="0">
                <a:latin typeface="Calibri" panose="020F0502020204030204" pitchFamily="34" charset="0"/>
                <a:cs typeface="Calibri" panose="020F0502020204030204" pitchFamily="34" charset="0"/>
              </a:rPr>
              <a:t>. Die vier Winde des Himmels, die auf dem großen Meer stürmen (Dan.7,2), veranschaulichen die schrecklichen Eroberungs- und Umwälzungsvorgänge, wodurch Königreiche zur Macht gelangten. (GK440.1)</a:t>
            </a:r>
            <a:endParaRPr lang="en-AU" sz="280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1000"/>
              </a:spcAft>
              <a:buNone/>
            </a:pPr>
            <a:r>
              <a:rPr lang="de-DE" sz="2800" dirty="0">
                <a:effectLst/>
                <a:latin typeface="Calibri" panose="020F0502020204030204" pitchFamily="34" charset="0"/>
                <a:ea typeface="Calibri" panose="020F0502020204030204" pitchFamily="34" charset="0"/>
                <a:cs typeface="Arial" panose="020B0604020202020204" pitchFamily="34" charset="0"/>
              </a:rPr>
              <a:t>Johannes sieht die Naturelemente - </a:t>
            </a:r>
            <a:r>
              <a:rPr lang="de-DE" sz="28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Erdbeben, Stürme und politische Unruhen</a:t>
            </a:r>
            <a:r>
              <a:rPr lang="de-DE" sz="2800" dirty="0">
                <a:effectLst/>
                <a:latin typeface="Calibri" panose="020F0502020204030204" pitchFamily="34" charset="0"/>
                <a:ea typeface="Calibri" panose="020F0502020204030204" pitchFamily="34" charset="0"/>
                <a:cs typeface="Arial" panose="020B0604020202020204" pitchFamily="34" charset="0"/>
              </a:rPr>
              <a:t> - als von vier Engeln gehalten dargestellt. </a:t>
            </a:r>
            <a:r>
              <a:rPr lang="de-DE" sz="28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Diese Winde sind unter Kontrolle, bis Gott das Wort gibt, sie loszulassen</a:t>
            </a:r>
            <a:r>
              <a:rPr lang="de-DE" sz="2800" dirty="0">
                <a:effectLst/>
                <a:latin typeface="Calibri" panose="020F0502020204030204" pitchFamily="34" charset="0"/>
                <a:ea typeface="Calibri" panose="020F0502020204030204" pitchFamily="34" charset="0"/>
                <a:cs typeface="Arial" panose="020B0604020202020204" pitchFamily="34" charset="0"/>
              </a:rPr>
              <a:t>. </a:t>
            </a:r>
            <a:r>
              <a:rPr lang="en-AU" sz="2800" dirty="0">
                <a:effectLst/>
                <a:latin typeface="Calibri" panose="020F0502020204030204" pitchFamily="34" charset="0"/>
                <a:ea typeface="Calibri" panose="020F0502020204030204" pitchFamily="34" charset="0"/>
                <a:cs typeface="Arial" panose="020B0604020202020204" pitchFamily="34" charset="0"/>
              </a:rPr>
              <a:t>TM 444</a:t>
            </a:r>
          </a:p>
          <a:p>
            <a:pPr marL="0" indent="0" algn="just">
              <a:lnSpc>
                <a:spcPct val="115000"/>
              </a:lnSpc>
              <a:spcAft>
                <a:spcPts val="1000"/>
              </a:spcAft>
              <a:buNone/>
            </a:pPr>
            <a:endParaRPr lang="en-AU" sz="280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AU" sz="2800" dirty="0"/>
          </a:p>
        </p:txBody>
      </p:sp>
    </p:spTree>
    <p:extLst>
      <p:ext uri="{BB962C8B-B14F-4D97-AF65-F5344CB8AC3E}">
        <p14:creationId xmlns:p14="http://schemas.microsoft.com/office/powerpoint/2010/main" val="148628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72679" y="341938"/>
            <a:ext cx="11643048" cy="1049235"/>
          </a:xfrm>
        </p:spPr>
        <p:txBody>
          <a:bodyPr>
            <a:normAutofit fontScale="90000"/>
          </a:bodyPr>
          <a:lstStyle/>
          <a:p>
            <a:r>
              <a:rPr lang="de-DE" sz="4000" dirty="0">
                <a:latin typeface="Calisto MT" panose="02040603050505030304" pitchFamily="18" charset="0"/>
              </a:rPr>
              <a:t>Wollte Elia das Königreich umstürzen?</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774542" y="1391173"/>
            <a:ext cx="10639322" cy="4471745"/>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dirty="0">
                <a:latin typeface="Calibri" panose="020F0502020204030204" pitchFamily="34" charset="0"/>
                <a:cs typeface="Calibri" panose="020F0502020204030204" pitchFamily="34" charset="0"/>
              </a:rPr>
              <a:t>Johannes dem Täufer erging es wie den Jüngern des Heilandes: Auch er hatte das Wesen des Reiches Christi nicht verstanden, sondern wartete darauf, dass Jesus den Thron Davids einnehmen werde. Als aber die Zeit verstrich und der Heiland keinen Anspruch auf königliche Autorität geltend machte, zeigte sich Johannes bestürzt und beunruhigt. Er hatte dem Volk verkündet, dass als Erfüllung der Weissagung des Jesaja dem Herrn der Weg bereitet werden müsse. „Alle Berge und Hügel sollen erniedrigt werden, und was uneben ist, soll gerade, und was hügelig ist, soll eben werden.“ </a:t>
            </a:r>
            <a:r>
              <a:rPr lang="de-DE" dirty="0">
                <a:solidFill>
                  <a:schemeClr val="accent1"/>
                </a:solidFill>
                <a:latin typeface="Calibri" panose="020F0502020204030204" pitchFamily="34" charset="0"/>
                <a:cs typeface="Calibri" panose="020F0502020204030204" pitchFamily="34" charset="0"/>
              </a:rPr>
              <a:t>Er hatte nach den Bergen menschlichen Hochmuts und menschlicher Macht Ausschau gehalten, die erniedrigt werden müssten</a:t>
            </a:r>
            <a:r>
              <a:rPr lang="de-DE" dirty="0">
                <a:latin typeface="Calibri" panose="020F0502020204030204" pitchFamily="34" charset="0"/>
                <a:cs typeface="Calibri" panose="020F0502020204030204" pitchFamily="34" charset="0"/>
              </a:rPr>
              <a:t>. Und er hatte auf den Messias als denjenigen hingewiesen, der „seine Wurfschaufel schon in der Hand“ hält und gründlich „seine Tenne fegen“, der „seinen Weizen in die Scheune sammeln; </a:t>
            </a:r>
            <a:r>
              <a:rPr lang="de-DE" dirty="0">
                <a:solidFill>
                  <a:schemeClr val="accent1"/>
                </a:solidFill>
                <a:latin typeface="Calibri" panose="020F0502020204030204" pitchFamily="34" charset="0"/>
                <a:cs typeface="Calibri" panose="020F0502020204030204" pitchFamily="34" charset="0"/>
              </a:rPr>
              <a:t>aber die Spreu mit unauslöschlichem Feuer verbrennen“ wird. Gleich dem Propheten Elia, in dessen Geist und Kraft er zu Israel gekommen war, erwartete Johannes, dass der Herr sich als ein Gott offenbaren werde, der mit Feuer antwortet</a:t>
            </a:r>
            <a:r>
              <a:rPr lang="de-DE" dirty="0">
                <a:latin typeface="Calibri" panose="020F0502020204030204" pitchFamily="34" charset="0"/>
                <a:cs typeface="Calibri" panose="020F0502020204030204" pitchFamily="34" charset="0"/>
              </a:rPr>
              <a:t>. (LJ202.2)</a:t>
            </a:r>
            <a:endParaRPr lang="en-AU"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1000"/>
              </a:spcAft>
              <a:buNone/>
            </a:pPr>
            <a:endParaRPr lang="en-AU" sz="1400" dirty="0">
              <a:effectLst/>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en-AU"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661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1" y="676048"/>
            <a:ext cx="10564010" cy="1049235"/>
          </a:xfrm>
        </p:spPr>
        <p:txBody>
          <a:bodyPr>
            <a:normAutofit fontScale="90000"/>
          </a:bodyPr>
          <a:lstStyle/>
          <a:p>
            <a:r>
              <a:rPr lang="en-AU" sz="4000" dirty="0" err="1">
                <a:latin typeface="Calisto MT" panose="02040603050505030304" pitchFamily="18" charset="0"/>
              </a:rPr>
              <a:t>Unruhen</a:t>
            </a:r>
            <a:r>
              <a:rPr lang="en-AU" sz="4000" dirty="0">
                <a:latin typeface="Calisto MT" panose="02040603050505030304" pitchFamily="18" charset="0"/>
              </a:rPr>
              <a:t> Menschen= </a:t>
            </a:r>
            <a:r>
              <a:rPr lang="en-AU" sz="4000" dirty="0" err="1">
                <a:latin typeface="Calisto MT" panose="02040603050505030304" pitchFamily="18" charset="0"/>
              </a:rPr>
              <a:t>Unruhen</a:t>
            </a:r>
            <a:r>
              <a:rPr lang="en-AU" sz="4000" dirty="0">
                <a:latin typeface="Calisto MT" panose="02040603050505030304" pitchFamily="18" charset="0"/>
              </a:rPr>
              <a:t> </a:t>
            </a:r>
            <a:r>
              <a:rPr lang="en-AU" sz="4000" dirty="0" err="1">
                <a:latin typeface="Calisto MT" panose="02040603050505030304" pitchFamily="18" charset="0"/>
              </a:rPr>
              <a:t>erde</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71230" y="2083091"/>
            <a:ext cx="9770633" cy="345061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8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Denn </a:t>
            </a:r>
            <a:r>
              <a:rPr lang="de-DE" sz="2800" dirty="0">
                <a:effectLst/>
                <a:latin typeface="Calibri" panose="020F0502020204030204" pitchFamily="34" charset="0"/>
                <a:ea typeface="Calibri" panose="020F0502020204030204" pitchFamily="34" charset="0"/>
                <a:cs typeface="Arial" panose="020B0604020202020204" pitchFamily="34" charset="0"/>
              </a:rPr>
              <a:t>ein Heidenvolk wird sich gegen das andere erheben und ein Königreich gegen das andere; </a:t>
            </a:r>
            <a:r>
              <a:rPr lang="de-DE" sz="28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und</a:t>
            </a:r>
            <a:r>
              <a:rPr lang="de-DE" sz="2800" dirty="0">
                <a:effectLst/>
                <a:latin typeface="Calibri" panose="020F0502020204030204" pitchFamily="34" charset="0"/>
                <a:ea typeface="Calibri" panose="020F0502020204030204" pitchFamily="34" charset="0"/>
                <a:cs typeface="Arial" panose="020B0604020202020204" pitchFamily="34" charset="0"/>
              </a:rPr>
              <a:t> (gerade, auch - kumulative Wirkung) es werden hier und dort Hungersnöte, Seuchen und Erdbeben geschehen. Matthäus 24,7</a:t>
            </a:r>
          </a:p>
          <a:p>
            <a:pPr marL="0" indent="0" algn="just">
              <a:lnSpc>
                <a:spcPct val="115000"/>
              </a:lnSpc>
              <a:spcAft>
                <a:spcPts val="1000"/>
              </a:spcAft>
              <a:buNone/>
            </a:pPr>
            <a:r>
              <a:rPr lang="de-DE" sz="2800" dirty="0">
                <a:effectLst/>
                <a:latin typeface="Calibri" panose="020F0502020204030204" pitchFamily="34" charset="0"/>
                <a:ea typeface="Calibri" panose="020F0502020204030204" pitchFamily="34" charset="0"/>
                <a:cs typeface="Arial" panose="020B0604020202020204" pitchFamily="34" charset="0"/>
              </a:rPr>
              <a:t>Johannes sieht die Naturelemente - </a:t>
            </a:r>
            <a:r>
              <a:rPr lang="de-DE" sz="28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Erdbeben, Stürme und politische Unruhen</a:t>
            </a:r>
            <a:r>
              <a:rPr lang="de-DE" sz="2800" dirty="0">
                <a:effectLst/>
                <a:latin typeface="Calibri" panose="020F0502020204030204" pitchFamily="34" charset="0"/>
                <a:ea typeface="Calibri" panose="020F0502020204030204" pitchFamily="34" charset="0"/>
                <a:cs typeface="Arial" panose="020B0604020202020204" pitchFamily="34" charset="0"/>
              </a:rPr>
              <a:t> - als von vier Engeln gehalten dargestellt. </a:t>
            </a:r>
            <a:r>
              <a:rPr lang="en-AU" sz="2800" dirty="0">
                <a:effectLst/>
                <a:latin typeface="Calibri" panose="020F0502020204030204" pitchFamily="34" charset="0"/>
                <a:ea typeface="Calibri" panose="020F0502020204030204" pitchFamily="34" charset="0"/>
                <a:cs typeface="Arial" panose="020B0604020202020204" pitchFamily="34" charset="0"/>
              </a:rPr>
              <a:t>TM 444</a:t>
            </a:r>
          </a:p>
        </p:txBody>
      </p:sp>
    </p:spTree>
    <p:extLst>
      <p:ext uri="{BB962C8B-B14F-4D97-AF65-F5344CB8AC3E}">
        <p14:creationId xmlns:p14="http://schemas.microsoft.com/office/powerpoint/2010/main" val="111291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438747"/>
            <a:ext cx="10564010" cy="1049235"/>
          </a:xfrm>
        </p:spPr>
        <p:txBody>
          <a:bodyPr>
            <a:normAutofit fontScale="90000"/>
          </a:bodyPr>
          <a:lstStyle/>
          <a:p>
            <a:r>
              <a:rPr lang="en-AU" sz="4000" dirty="0" err="1">
                <a:latin typeface="Calisto MT" panose="02040603050505030304" pitchFamily="18" charset="0"/>
              </a:rPr>
              <a:t>Unruhen</a:t>
            </a:r>
            <a:r>
              <a:rPr lang="en-AU" sz="4000" dirty="0">
                <a:latin typeface="Calisto MT" panose="02040603050505030304" pitchFamily="18" charset="0"/>
              </a:rPr>
              <a:t> Menschen= </a:t>
            </a:r>
            <a:r>
              <a:rPr lang="en-AU" sz="4000" dirty="0" err="1">
                <a:latin typeface="Calisto MT" panose="02040603050505030304" pitchFamily="18" charset="0"/>
              </a:rPr>
              <a:t>Unruhen</a:t>
            </a:r>
            <a:r>
              <a:rPr lang="en-AU" sz="4000" dirty="0">
                <a:latin typeface="Calisto MT" panose="02040603050505030304" pitchFamily="18" charset="0"/>
              </a:rPr>
              <a:t> </a:t>
            </a:r>
            <a:r>
              <a:rPr lang="en-AU" sz="4000" dirty="0" err="1">
                <a:latin typeface="Calisto MT" panose="02040603050505030304" pitchFamily="18" charset="0"/>
              </a:rPr>
              <a:t>erde</a:t>
            </a:r>
            <a:endParaRPr lang="en-AU" sz="4000" dirty="0"/>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1487983"/>
            <a:ext cx="9821731" cy="401063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400" dirty="0">
                <a:effectLst/>
                <a:latin typeface="Calibri" panose="020F0502020204030204" pitchFamily="34" charset="0"/>
                <a:ea typeface="Calibri" panose="020F0502020204030204" pitchFamily="34" charset="0"/>
                <a:cs typeface="Arial" panose="020B0604020202020204" pitchFamily="34" charset="0"/>
              </a:rPr>
              <a:t>Und nun sollst du verflucht sein von dem Erdboden hinweg, der seinen Mund aufgetan hat, um das Blut deines Bruders von deiner Hand zu empfangen! </a:t>
            </a:r>
            <a:r>
              <a:rPr lang="de-DE" sz="24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Wenn du den Erdboden bebaust, soll er dir künftig seinen Ertrag nicht mehr geben</a:t>
            </a:r>
            <a:r>
              <a:rPr lang="de-DE" sz="2400" dirty="0">
                <a:effectLst/>
                <a:latin typeface="Calibri" panose="020F0502020204030204" pitchFamily="34" charset="0"/>
                <a:ea typeface="Calibri" panose="020F0502020204030204" pitchFamily="34" charset="0"/>
                <a:cs typeface="Arial" panose="020B0604020202020204" pitchFamily="34" charset="0"/>
              </a:rPr>
              <a:t>; ruhelos und flüchtig sollst du sein auf der Erde! 1.Mose 4,11-12</a:t>
            </a:r>
          </a:p>
          <a:p>
            <a:pPr marL="0" indent="0" algn="just">
              <a:lnSpc>
                <a:spcPct val="115000"/>
              </a:lnSpc>
              <a:spcAft>
                <a:spcPts val="1000"/>
              </a:spcAft>
              <a:buNone/>
            </a:pPr>
            <a:r>
              <a:rPr lang="de-DE" sz="2400" dirty="0">
                <a:latin typeface="Calibri" panose="020F0502020204030204" pitchFamily="34" charset="0"/>
                <a:cs typeface="Calibri" panose="020F0502020204030204" pitchFamily="34" charset="0"/>
              </a:rPr>
              <a:t>Der Einfluss der Gedanken und Handlungen eines jeden Menschen umgibt ihn wie eine unsichtbare Atmosphäre, die von allen, die mit ihm in Kontakt kommen, unbewusst eingeatmet wird. </a:t>
            </a:r>
            <a:r>
              <a:rPr lang="de-DE" sz="2400" dirty="0">
                <a:solidFill>
                  <a:schemeClr val="accent1"/>
                </a:solidFill>
                <a:latin typeface="Calibri" panose="020F0502020204030204" pitchFamily="34" charset="0"/>
                <a:cs typeface="Calibri" panose="020F0502020204030204" pitchFamily="34" charset="0"/>
              </a:rPr>
              <a:t>Diese Atmosphäre ist häufig belastet mit </a:t>
            </a:r>
            <a:r>
              <a:rPr lang="de-DE" sz="2400">
                <a:solidFill>
                  <a:schemeClr val="accent1"/>
                </a:solidFill>
                <a:latin typeface="Calibri" panose="020F0502020204030204" pitchFamily="34" charset="0"/>
                <a:cs typeface="Calibri" panose="020F0502020204030204" pitchFamily="34" charset="0"/>
              </a:rPr>
              <a:t>giftigen Einflüssen, </a:t>
            </a:r>
            <a:r>
              <a:rPr lang="de-DE" sz="2400" dirty="0">
                <a:solidFill>
                  <a:schemeClr val="accent1"/>
                </a:solidFill>
                <a:latin typeface="Calibri" panose="020F0502020204030204" pitchFamily="34" charset="0"/>
                <a:cs typeface="Calibri" panose="020F0502020204030204" pitchFamily="34" charset="0"/>
              </a:rPr>
              <a:t>und wenn diese eingeatmet werden, ist moralische Entartung die sichere Folge</a:t>
            </a:r>
            <a:r>
              <a:rPr lang="de-DE" sz="2400" dirty="0">
                <a:latin typeface="Calibri" panose="020F0502020204030204" pitchFamily="34" charset="0"/>
                <a:cs typeface="Calibri" panose="020F0502020204030204" pitchFamily="34" charset="0"/>
              </a:rPr>
              <a:t>. (5T 111.1)</a:t>
            </a:r>
          </a:p>
          <a:p>
            <a:pPr marL="0" indent="0">
              <a:buFont typeface="Arial" panose="020B0604020202020204" pitchFamily="34" charset="0"/>
              <a:buNone/>
            </a:pPr>
            <a:endParaRPr lang="en-AU" sz="3600" dirty="0"/>
          </a:p>
        </p:txBody>
      </p:sp>
    </p:spTree>
    <p:extLst>
      <p:ext uri="{BB962C8B-B14F-4D97-AF65-F5344CB8AC3E}">
        <p14:creationId xmlns:p14="http://schemas.microsoft.com/office/powerpoint/2010/main" val="153873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438747"/>
            <a:ext cx="10564010" cy="1049235"/>
          </a:xfrm>
        </p:spPr>
        <p:txBody>
          <a:bodyPr>
            <a:normAutofit fontScale="90000"/>
          </a:bodyPr>
          <a:lstStyle/>
          <a:p>
            <a:r>
              <a:rPr lang="en-AU" sz="4000" dirty="0" err="1">
                <a:latin typeface="Calisto MT" panose="02040603050505030304" pitchFamily="18" charset="0"/>
              </a:rPr>
              <a:t>Unruhen</a:t>
            </a:r>
            <a:r>
              <a:rPr lang="en-AU" sz="4000" dirty="0">
                <a:latin typeface="Calisto MT" panose="02040603050505030304" pitchFamily="18" charset="0"/>
              </a:rPr>
              <a:t> Menschen= </a:t>
            </a:r>
            <a:r>
              <a:rPr lang="en-AU" sz="4000" dirty="0" err="1">
                <a:latin typeface="Calisto MT" panose="02040603050505030304" pitchFamily="18" charset="0"/>
              </a:rPr>
              <a:t>Unruhen</a:t>
            </a:r>
            <a:r>
              <a:rPr lang="en-AU" sz="4000" dirty="0">
                <a:latin typeface="Calisto MT" panose="02040603050505030304" pitchFamily="18" charset="0"/>
              </a:rPr>
              <a:t> </a:t>
            </a:r>
            <a:r>
              <a:rPr lang="en-AU" sz="4000" dirty="0" err="1">
                <a:latin typeface="Calisto MT" panose="02040603050505030304" pitchFamily="18" charset="0"/>
              </a:rPr>
              <a:t>erde</a:t>
            </a:r>
            <a:endParaRPr lang="en-AU" sz="4000" dirty="0"/>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1487983"/>
            <a:ext cx="9821731" cy="401063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400" dirty="0">
                <a:effectLst/>
                <a:latin typeface="Calibri" panose="020F0502020204030204" pitchFamily="34" charset="0"/>
                <a:ea typeface="Calibri" panose="020F0502020204030204" pitchFamily="34" charset="0"/>
                <a:cs typeface="Calibri" panose="020F0502020204030204" pitchFamily="34" charset="0"/>
              </a:rPr>
              <a:t>Jesaja 24,5 (NLT) </a:t>
            </a:r>
            <a:r>
              <a:rPr lang="de-DE" sz="24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Die Erde leidet unter den Sünden ihres Volkes</a:t>
            </a:r>
            <a:r>
              <a:rPr lang="de-DE" sz="2400" dirty="0">
                <a:effectLst/>
                <a:latin typeface="Calibri" panose="020F0502020204030204" pitchFamily="34" charset="0"/>
                <a:ea typeface="Calibri" panose="020F0502020204030204" pitchFamily="34" charset="0"/>
                <a:cs typeface="Calibri" panose="020F0502020204030204" pitchFamily="34" charset="0"/>
              </a:rPr>
              <a:t>, denn sie haben Gottes Anweisungen verdreht, sein Gesetz übertreten und seinen ewigen Bund gebrochen. </a:t>
            </a:r>
          </a:p>
          <a:p>
            <a:pPr marL="0" indent="0" algn="just">
              <a:lnSpc>
                <a:spcPct val="115000"/>
              </a:lnSpc>
              <a:spcAft>
                <a:spcPts val="1000"/>
              </a:spcAft>
              <a:buNone/>
            </a:pPr>
            <a:r>
              <a:rPr lang="de-DE"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Ständig wurden sie auch an ihre verlorene Herrschaft erinnert. </a:t>
            </a:r>
            <a:r>
              <a:rPr lang="de-DE" sz="2400" dirty="0">
                <a:latin typeface="Calibri" panose="020F0502020204030204" pitchFamily="34" charset="0"/>
                <a:ea typeface="Calibri" panose="020F0502020204030204" pitchFamily="34" charset="0"/>
                <a:cs typeface="Calibri" panose="020F0502020204030204" pitchFamily="34" charset="0"/>
              </a:rPr>
              <a:t>Unter den niederen Geschöpfen hatte Adam als König gestanden, und solange er Gott treu blieb, erkannte die ganze Natur seine Herrschaft an; </a:t>
            </a:r>
            <a:r>
              <a:rPr lang="de-DE"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aber als er übertrat, war diese Herrschaft verwirkt. </a:t>
            </a:r>
            <a:r>
              <a:rPr lang="de-DE" sz="24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Der Geist der Rebellion, dem er selbst Einlass gewährt hatte, breitete sich im gesamten Tierreich aus</a:t>
            </a:r>
            <a:r>
              <a:rPr lang="de-DE"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Nicht nur das Leben des Menschen, </a:t>
            </a:r>
            <a:r>
              <a:rPr lang="de-DE" sz="2400" b="1" u="sng" dirty="0">
                <a:solidFill>
                  <a:schemeClr val="accent1"/>
                </a:solidFill>
                <a:latin typeface="Calibri" panose="020F0502020204030204" pitchFamily="34" charset="0"/>
                <a:ea typeface="Calibri" panose="020F0502020204030204" pitchFamily="34" charset="0"/>
                <a:cs typeface="Calibri" panose="020F0502020204030204" pitchFamily="34" charset="0"/>
              </a:rPr>
              <a:t>sondern auch das Wesen der Tiere, die Bäume des Waldes, das Gras des Feldes, ja sogar die Luft, die er atmete;</a:t>
            </a:r>
            <a:r>
              <a:rPr lang="de-DE"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alles erzählte die traurige Lektion von der Erkenntnis des Bösen. </a:t>
            </a:r>
            <a:r>
              <a:rPr lang="en-AU" sz="2400" dirty="0">
                <a:effectLst/>
                <a:latin typeface="Calibri" panose="020F0502020204030204" pitchFamily="34" charset="0"/>
                <a:ea typeface="Calibri" panose="020F0502020204030204" pitchFamily="34" charset="0"/>
                <a:cs typeface="Calibri" panose="020F0502020204030204" pitchFamily="34" charset="0"/>
              </a:rPr>
              <a:t>Ed 26.4  </a:t>
            </a:r>
          </a:p>
          <a:p>
            <a:pPr marL="0" indent="0">
              <a:buFont typeface="Arial" panose="020B0604020202020204" pitchFamily="34" charset="0"/>
              <a:buNone/>
            </a:pPr>
            <a:endParaRPr lang="en-AU" sz="3600" dirty="0"/>
          </a:p>
        </p:txBody>
      </p:sp>
    </p:spTree>
    <p:extLst>
      <p:ext uri="{BB962C8B-B14F-4D97-AF65-F5344CB8AC3E}">
        <p14:creationId xmlns:p14="http://schemas.microsoft.com/office/powerpoint/2010/main" val="125718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438747"/>
            <a:ext cx="10564010" cy="1049235"/>
          </a:xfrm>
        </p:spPr>
        <p:txBody>
          <a:bodyPr>
            <a:normAutofit fontScale="90000"/>
          </a:bodyPr>
          <a:lstStyle/>
          <a:p>
            <a:r>
              <a:rPr lang="de-DE" sz="4000" dirty="0">
                <a:latin typeface="Calisto MT" panose="02040603050505030304" pitchFamily="18" charset="0"/>
              </a:rPr>
              <a:t>Die Natur als zerstörerische macht</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1487983"/>
            <a:ext cx="9821731" cy="4010636"/>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400" dirty="0">
                <a:effectLst/>
                <a:latin typeface="Calibri" panose="020F0502020204030204" pitchFamily="34" charset="0"/>
                <a:ea typeface="Calibri" panose="020F0502020204030204" pitchFamily="34" charset="0"/>
                <a:cs typeface="Arial" panose="020B0604020202020204" pitchFamily="34" charset="0"/>
              </a:rPr>
              <a:t>Unter der vermeintlichen Weisheit der Menschen wird die Natur zu einer zerstörerischen Macht. Die guten Dinge, die dem Menschen nur zum Segen gegeben wurden, werden in einen Fluch verwandelt. Durch den Genuss von Wein und Schnaps werden die Menschen zu Sklaven der Begierde. Gott greift nicht ein und wirkt kein Wunder, um das Böse in Gutes zu verwandeln; denn er hat die ganze Natur unter seine ewigen Gesetze gestellt. Für den Gottlosen gibt es keinen Frieden, sagt er. Alles stehe mit ihm im Krieg. Und die Natur antwortet: „Es soll niemanden geben.“ Wenn der Mensch sich selbst in die Hand nimmt, um mit sich zu tun, was er will, wenn er gegen Gott und die Natur agiert, dann wird sein Leichtsinn für ihn zu einem Werkzeug des Todes. ... </a:t>
            </a:r>
            <a:endParaRPr lang="en-AU" sz="3600" dirty="0"/>
          </a:p>
        </p:txBody>
      </p:sp>
    </p:spTree>
    <p:extLst>
      <p:ext uri="{BB962C8B-B14F-4D97-AF65-F5344CB8AC3E}">
        <p14:creationId xmlns:p14="http://schemas.microsoft.com/office/powerpoint/2010/main" val="102039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p:txBody>
          <a:bodyPr>
            <a:normAutofit/>
          </a:bodyPr>
          <a:lstStyle/>
          <a:p>
            <a:r>
              <a:rPr lang="en-AU" sz="4000" dirty="0">
                <a:latin typeface="Calisto MT" panose="02040603050505030304" pitchFamily="18" charset="0"/>
              </a:rPr>
              <a:t>Elia auf dem berg </a:t>
            </a:r>
            <a:r>
              <a:rPr lang="en-AU" sz="4000" dirty="0" err="1">
                <a:latin typeface="Calisto MT" panose="02040603050505030304" pitchFamily="18" charset="0"/>
              </a:rPr>
              <a:t>sinai</a:t>
            </a:r>
            <a:endParaRPr lang="en-AU" sz="4000" dirty="0">
              <a:latin typeface="Calisto MT" panose="02040603050505030304" pitchFamily="18" charset="0"/>
            </a:endParaRP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72584" y="2015732"/>
            <a:ext cx="9821731" cy="3450613"/>
          </a:xfrm>
        </p:spPr>
        <p:txBody>
          <a:bodyPr>
            <a:normAutofit lnSpcReduction="10000"/>
          </a:bodyPr>
          <a:lstStyle/>
          <a:p>
            <a:pPr marL="0" indent="0">
              <a:buNone/>
            </a:pPr>
            <a:r>
              <a:rPr lang="de-DE" sz="2400" cap="none" dirty="0">
                <a:latin typeface="Calibri" panose="020F0502020204030204" pitchFamily="34" charset="0"/>
                <a:cs typeface="Calibri" panose="020F0502020204030204" pitchFamily="34" charset="0"/>
              </a:rPr>
              <a:t>Er aber sprach: Komm heraus und tritt auf den Berg vor den HERRN! </a:t>
            </a:r>
            <a:r>
              <a:rPr lang="de-DE" sz="2400" b="1" cap="none" dirty="0">
                <a:latin typeface="Calibri" panose="020F0502020204030204" pitchFamily="34" charset="0"/>
                <a:cs typeface="Calibri" panose="020F0502020204030204" pitchFamily="34" charset="0"/>
              </a:rPr>
              <a:t>Und siehe, der HERR ging vorüber</a:t>
            </a:r>
            <a:r>
              <a:rPr lang="de-DE" sz="2400" cap="none" dirty="0">
                <a:latin typeface="Calibri" panose="020F0502020204030204" pitchFamily="34" charset="0"/>
                <a:cs typeface="Calibri" panose="020F0502020204030204" pitchFamily="34" charset="0"/>
              </a:rPr>
              <a:t>; </a:t>
            </a:r>
            <a:r>
              <a:rPr lang="de-DE" sz="2000" cap="none" dirty="0">
                <a:latin typeface="Calibri" panose="020F0502020204030204" pitchFamily="34" charset="0"/>
                <a:cs typeface="Calibri" panose="020F0502020204030204" pitchFamily="34" charset="0"/>
              </a:rPr>
              <a:t>(H5674 überqueren, vorbeigehen, G3928 </a:t>
            </a:r>
            <a:r>
              <a:rPr lang="de-DE" sz="2000" cap="none" dirty="0" err="1">
                <a:latin typeface="Calibri" panose="020F0502020204030204" pitchFamily="34" charset="0"/>
                <a:cs typeface="Calibri" panose="020F0502020204030204" pitchFamily="34" charset="0"/>
              </a:rPr>
              <a:t>parechomai</a:t>
            </a:r>
            <a:r>
              <a:rPr lang="de-DE" sz="2000" cap="none" dirty="0">
                <a:latin typeface="Calibri" panose="020F0502020204030204" pitchFamily="34" charset="0"/>
                <a:cs typeface="Calibri" panose="020F0502020204030204" pitchFamily="34" charset="0"/>
              </a:rPr>
              <a:t> - nahe kommen, herankommen oder weggehen) </a:t>
            </a:r>
            <a:r>
              <a:rPr lang="de-DE" sz="2400" cap="none" dirty="0">
                <a:solidFill>
                  <a:schemeClr val="accent1"/>
                </a:solidFill>
                <a:latin typeface="Calibri" panose="020F0502020204030204" pitchFamily="34" charset="0"/>
                <a:cs typeface="Calibri" panose="020F0502020204030204" pitchFamily="34" charset="0"/>
              </a:rPr>
              <a:t>und ein großer, starker Wind, der die Berge zerriss </a:t>
            </a:r>
            <a:r>
              <a:rPr lang="de-DE" sz="2400" cap="none" dirty="0">
                <a:latin typeface="Calibri" panose="020F0502020204030204" pitchFamily="34" charset="0"/>
                <a:cs typeface="Calibri" panose="020F0502020204030204" pitchFamily="34" charset="0"/>
              </a:rPr>
              <a:t>und die Felsen zerbrach, ging vor dem HERRN her; der HERR </a:t>
            </a:r>
            <a:r>
              <a:rPr lang="de-DE" sz="2400" cap="none" dirty="0">
                <a:solidFill>
                  <a:schemeClr val="accent1"/>
                </a:solidFill>
                <a:latin typeface="Calibri" panose="020F0502020204030204" pitchFamily="34" charset="0"/>
                <a:cs typeface="Calibri" panose="020F0502020204030204" pitchFamily="34" charset="0"/>
              </a:rPr>
              <a:t>aber war nicht in dem Wind</a:t>
            </a:r>
            <a:r>
              <a:rPr lang="de-DE" sz="2400" cap="none" dirty="0">
                <a:latin typeface="Calibri" panose="020F0502020204030204" pitchFamily="34" charset="0"/>
                <a:cs typeface="Calibri" panose="020F0502020204030204" pitchFamily="34" charset="0"/>
              </a:rPr>
              <a:t>. Und nach dem Wind kam ein Erdbeben; aber der HERR war nicht in dem Erdbeben. Und nach dem Erdbeben kam ein Feuer; aber der HERR war nicht in dem Feuer. Und nach dem Feuer kam die Stimme eines sanften Säuselns. 1.Könige 19, 11-12</a:t>
            </a:r>
          </a:p>
          <a:p>
            <a:pPr marL="0" indent="0">
              <a:buNone/>
            </a:pPr>
            <a:endParaRPr lang="en-AU" dirty="0"/>
          </a:p>
        </p:txBody>
      </p:sp>
    </p:spTree>
    <p:extLst>
      <p:ext uri="{BB962C8B-B14F-4D97-AF65-F5344CB8AC3E}">
        <p14:creationId xmlns:p14="http://schemas.microsoft.com/office/powerpoint/2010/main" val="107136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438747"/>
            <a:ext cx="10564010" cy="1049235"/>
          </a:xfrm>
        </p:spPr>
        <p:txBody>
          <a:bodyPr>
            <a:normAutofit fontScale="90000"/>
          </a:bodyPr>
          <a:lstStyle/>
          <a:p>
            <a:r>
              <a:rPr lang="de-DE" sz="4000" dirty="0">
                <a:latin typeface="Calisto MT" panose="02040603050505030304" pitchFamily="18" charset="0"/>
              </a:rPr>
              <a:t>Die Natur als zerstörerische macht</a:t>
            </a:r>
            <a:endParaRPr lang="en-AU" sz="4000" dirty="0"/>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1487983"/>
            <a:ext cx="9821731" cy="401063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400" dirty="0">
                <a:effectLst/>
                <a:latin typeface="Calibri" panose="020F0502020204030204" pitchFamily="34" charset="0"/>
                <a:ea typeface="Calibri" panose="020F0502020204030204" pitchFamily="34" charset="0"/>
                <a:cs typeface="Arial" panose="020B0604020202020204" pitchFamily="34" charset="0"/>
              </a:rPr>
              <a:t>Unter der Hand Gottes </a:t>
            </a:r>
            <a:r>
              <a:rPr lang="de-DE"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wirkt die Natur gegen die Übertreter der göttlichen Gesetze. Sie verwahrt ihre zerstörerischen Elemente in ihrem Schoß bis zu dem Zeitpunkt, an dem sie ausbrechen werden, um den Menschen zu vernichten und die Erde zu reinigen</a:t>
            </a:r>
            <a:r>
              <a:rPr lang="de-DE" sz="2400" dirty="0">
                <a:effectLst/>
                <a:latin typeface="Calibri" panose="020F0502020204030204" pitchFamily="34" charset="0"/>
                <a:ea typeface="Calibri" panose="020F0502020204030204" pitchFamily="34" charset="0"/>
                <a:cs typeface="Arial" panose="020B0604020202020204" pitchFamily="34" charset="0"/>
              </a:rPr>
              <a:t>. Als Pharao sich Gott widersetzte und sagte: „Wer ist der Herr, dass ich seiner Stimme gehorchen sollte… ? Ich kenne den Herrn nicht und will Israel nicht ziehen lassen“, bekundete die Natur ihr Mitgefühl mit ihrem verletzten Schöpfer und arbeitete mit Gott zusammen, um die Beleidigung Jehovas zu rächen. Ganz Ägypten wurde wegen des hartnäckigen Widerstands des Pharaos verwüstet. </a:t>
            </a:r>
            <a:r>
              <a:rPr lang="en-AU" sz="2400" dirty="0">
                <a:effectLst/>
                <a:latin typeface="Calibri" panose="020F0502020204030204" pitchFamily="34" charset="0"/>
                <a:ea typeface="Calibri" panose="020F0502020204030204" pitchFamily="34" charset="0"/>
                <a:cs typeface="Arial" panose="020B0604020202020204" pitchFamily="34" charset="0"/>
              </a:rPr>
              <a:t>--Letter 209, 1899. </a:t>
            </a:r>
            <a:endParaRPr lang="en-AU" sz="3600" dirty="0"/>
          </a:p>
        </p:txBody>
      </p:sp>
    </p:spTree>
    <p:extLst>
      <p:ext uri="{BB962C8B-B14F-4D97-AF65-F5344CB8AC3E}">
        <p14:creationId xmlns:p14="http://schemas.microsoft.com/office/powerpoint/2010/main" val="1494434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438747"/>
            <a:ext cx="10564010" cy="1049235"/>
          </a:xfrm>
        </p:spPr>
        <p:txBody>
          <a:bodyPr>
            <a:normAutofit fontScale="90000"/>
          </a:bodyPr>
          <a:lstStyle/>
          <a:p>
            <a:r>
              <a:rPr lang="de-DE" sz="4000" dirty="0">
                <a:latin typeface="Calisto MT" panose="02040603050505030304" pitchFamily="18" charset="0"/>
              </a:rPr>
              <a:t>Die Natur als zerstörerische macht</a:t>
            </a:r>
            <a:endParaRPr lang="en-AU" sz="4000" dirty="0"/>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1706979"/>
            <a:ext cx="9821731" cy="3444041"/>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3600" dirty="0">
                <a:solidFill>
                  <a:schemeClr val="accent1"/>
                </a:solidFill>
                <a:latin typeface="Calibri" panose="020F0502020204030204" pitchFamily="34" charset="0"/>
                <a:cs typeface="Calibri" panose="020F0502020204030204" pitchFamily="34" charset="0"/>
              </a:rPr>
              <a:t>Ihr sollt euch durch all diese Dinge nicht verunreinigen </a:t>
            </a:r>
            <a:r>
              <a:rPr lang="de-DE" sz="3600" dirty="0">
                <a:latin typeface="Calibri" panose="020F0502020204030204" pitchFamily="34" charset="0"/>
                <a:cs typeface="Calibri" panose="020F0502020204030204" pitchFamily="34" charset="0"/>
              </a:rPr>
              <a:t>(Begierde). Denn durch das alles haben sich die Heiden verunreinigt, die ich vor euch her austreibe, und dadurch ist das Land verunreinigt worden, und ich suchte ihre Schuld an ihm heim, </a:t>
            </a:r>
            <a:r>
              <a:rPr lang="de-DE" sz="3600" dirty="0">
                <a:solidFill>
                  <a:schemeClr val="accent1"/>
                </a:solidFill>
                <a:latin typeface="Calibri" panose="020F0502020204030204" pitchFamily="34" charset="0"/>
                <a:cs typeface="Calibri" panose="020F0502020204030204" pitchFamily="34" charset="0"/>
              </a:rPr>
              <a:t>sodass das Land seine Einwohner ausspeit</a:t>
            </a:r>
            <a:r>
              <a:rPr lang="de-DE" sz="3600" dirty="0">
                <a:latin typeface="Calibri" panose="020F0502020204030204" pitchFamily="34" charset="0"/>
                <a:cs typeface="Calibri" panose="020F0502020204030204" pitchFamily="34" charset="0"/>
              </a:rPr>
              <a:t>. 3.Mose 18,24-25</a:t>
            </a:r>
            <a:endParaRPr lang="en-AU"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363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438747"/>
            <a:ext cx="10564010" cy="1049235"/>
          </a:xfrm>
        </p:spPr>
        <p:txBody>
          <a:bodyPr>
            <a:normAutofit/>
          </a:bodyPr>
          <a:lstStyle/>
          <a:p>
            <a:r>
              <a:rPr lang="en-AU" sz="4000" dirty="0">
                <a:latin typeface="Calisto MT" panose="02040603050505030304" pitchFamily="18" charset="0"/>
              </a:rPr>
              <a:t>Elia´s </a:t>
            </a:r>
            <a:r>
              <a:rPr lang="en-AU" sz="4000" dirty="0" err="1">
                <a:latin typeface="Calisto MT" panose="02040603050505030304" pitchFamily="18" charset="0"/>
              </a:rPr>
              <a:t>gereiztheit</a:t>
            </a:r>
            <a:r>
              <a:rPr lang="en-AU" sz="4000" dirty="0">
                <a:latin typeface="Calisto MT" panose="02040603050505030304" pitchFamily="18" charset="0"/>
              </a:rPr>
              <a:t> </a:t>
            </a:r>
            <a:r>
              <a:rPr lang="en-AU" sz="4000" dirty="0" err="1">
                <a:latin typeface="Calisto MT" panose="02040603050505030304" pitchFamily="18" charset="0"/>
              </a:rPr>
              <a:t>kam</a:t>
            </a:r>
            <a:r>
              <a:rPr lang="en-AU" sz="4000" dirty="0">
                <a:latin typeface="Calisto MT" panose="02040603050505030304" pitchFamily="18" charset="0"/>
              </a:rPr>
              <a:t> </a:t>
            </a:r>
            <a:r>
              <a:rPr lang="en-AU" sz="4000" dirty="0" err="1">
                <a:latin typeface="Calisto MT" panose="02040603050505030304" pitchFamily="18" charset="0"/>
              </a:rPr>
              <a:t>zur</a:t>
            </a:r>
            <a:r>
              <a:rPr lang="en-AU" sz="4000" dirty="0">
                <a:latin typeface="Calisto MT" panose="02040603050505030304" pitchFamily="18" charset="0"/>
              </a:rPr>
              <a:t> </a:t>
            </a:r>
            <a:r>
              <a:rPr lang="en-AU" sz="4000" dirty="0" err="1">
                <a:latin typeface="Calisto MT" panose="02040603050505030304" pitchFamily="18" charset="0"/>
              </a:rPr>
              <a:t>ruhe</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1487983"/>
            <a:ext cx="9821731" cy="4010636"/>
          </a:xfrm>
          <a:prstGeom prst="rect">
            <a:avLst/>
          </a:prstGeom>
        </p:spPr>
        <p:txBody>
          <a:bodyPr vert="horz" lIns="91440" tIns="45720" rIns="91440" bIns="45720" rtlCol="0" anchor="t">
            <a:normAutofit fontScale="4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4800" dirty="0">
                <a:solidFill>
                  <a:schemeClr val="accent1"/>
                </a:solidFill>
                <a:latin typeface="Calibri" panose="020F0502020204030204" pitchFamily="34" charset="0"/>
                <a:cs typeface="Calibri" panose="020F0502020204030204" pitchFamily="34" charset="0"/>
              </a:rPr>
              <a:t>Nicht in gewaltigen Bekundungen göttlicher Macht, sondern durch „ein stilles sanftes Sausen“ gefiel es Gott, sich seinem Diener zu offenbaren</a:t>
            </a:r>
            <a:r>
              <a:rPr lang="de-DE" sz="4800" dirty="0">
                <a:latin typeface="Calibri" panose="020F0502020204030204" pitchFamily="34" charset="0"/>
                <a:cs typeface="Calibri" panose="020F0502020204030204" pitchFamily="34" charset="0"/>
              </a:rPr>
              <a:t>. Er wollte Elia lehren, dass die Art des Wirkens, die am meisten auffällt, keineswegs immer am erfolgreichsten Seine Absichten vollführt. </a:t>
            </a:r>
            <a:r>
              <a:rPr lang="de-DE" sz="4800" dirty="0">
                <a:solidFill>
                  <a:schemeClr val="accent1"/>
                </a:solidFill>
                <a:latin typeface="Calibri" panose="020F0502020204030204" pitchFamily="34" charset="0"/>
                <a:cs typeface="Calibri" panose="020F0502020204030204" pitchFamily="34" charset="0"/>
              </a:rPr>
              <a:t>Während Elia auf die Offenbarung des Herrn wartete, tobte ein Sturm; Blitze zuckten, und ein verzehrendes Feuer fuhr vorüber. Doch Gott war in keinem von ihnen</a:t>
            </a:r>
            <a:r>
              <a:rPr lang="de-DE" sz="4800" dirty="0">
                <a:latin typeface="Calibri" panose="020F0502020204030204" pitchFamily="34" charset="0"/>
                <a:cs typeface="Calibri" panose="020F0502020204030204" pitchFamily="34" charset="0"/>
              </a:rPr>
              <a:t>. Dann kam ein stilles sanftes Sausen, und der Prophet verhüllte sein Haupt angesichts der Gegenwart des Herrn. </a:t>
            </a:r>
            <a:r>
              <a:rPr lang="de-DE" sz="4800" b="1" u="sng" dirty="0">
                <a:solidFill>
                  <a:schemeClr val="accent1"/>
                </a:solidFill>
                <a:latin typeface="Calibri" panose="020F0502020204030204" pitchFamily="34" charset="0"/>
                <a:cs typeface="Calibri" panose="020F0502020204030204" pitchFamily="34" charset="0"/>
              </a:rPr>
              <a:t>Seine Gereiztheit</a:t>
            </a:r>
            <a:r>
              <a:rPr lang="de-DE" sz="4800" b="1" dirty="0">
                <a:solidFill>
                  <a:schemeClr val="accent1"/>
                </a:solidFill>
                <a:latin typeface="Calibri" panose="020F0502020204030204" pitchFamily="34" charset="0"/>
                <a:cs typeface="Calibri" panose="020F0502020204030204" pitchFamily="34" charset="0"/>
              </a:rPr>
              <a:t> </a:t>
            </a:r>
            <a:r>
              <a:rPr lang="de-DE" sz="4800" dirty="0">
                <a:solidFill>
                  <a:schemeClr val="accent1"/>
                </a:solidFill>
                <a:latin typeface="Calibri" panose="020F0502020204030204" pitchFamily="34" charset="0"/>
                <a:cs typeface="Calibri" panose="020F0502020204030204" pitchFamily="34" charset="0"/>
              </a:rPr>
              <a:t>kam zur Ruhe, sein Geist wurde beschwichtigt und besänftigt.</a:t>
            </a:r>
            <a:r>
              <a:rPr lang="de-DE" sz="4800" dirty="0">
                <a:latin typeface="Calibri" panose="020F0502020204030204" pitchFamily="34" charset="0"/>
                <a:cs typeface="Calibri" panose="020F0502020204030204" pitchFamily="34" charset="0"/>
              </a:rPr>
              <a:t> Jetzt wusste Elia, dass ruhiger Glaube und festes Vertrauen auf Gott ihm in jeder Zeit der Bedrängnis eine bewährte Hilfe sein würde. (PK118.2)</a:t>
            </a:r>
            <a:endParaRPr lang="en-AU"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3777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13994" y="558017"/>
            <a:ext cx="10564010" cy="1049235"/>
          </a:xfrm>
        </p:spPr>
        <p:txBody>
          <a:bodyPr>
            <a:normAutofit fontScale="90000"/>
          </a:bodyPr>
          <a:lstStyle/>
          <a:p>
            <a:r>
              <a:rPr lang="de-DE" sz="4000" dirty="0">
                <a:latin typeface="Calisto MT" panose="02040603050505030304" pitchFamily="18" charset="0"/>
              </a:rPr>
              <a:t>Von Krämpfen erschütterte Natur durch </a:t>
            </a:r>
            <a:r>
              <a:rPr lang="de-DE" sz="4000" dirty="0" err="1">
                <a:latin typeface="Calisto MT" panose="02040603050505030304" pitchFamily="18" charset="0"/>
              </a:rPr>
              <a:t>Elia's</a:t>
            </a:r>
            <a:r>
              <a:rPr lang="de-DE" sz="4000" dirty="0">
                <a:latin typeface="Calisto MT" panose="02040603050505030304" pitchFamily="18" charset="0"/>
              </a:rPr>
              <a:t> Geist</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2190349"/>
            <a:ext cx="9821731" cy="401063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400" dirty="0">
                <a:effectLst/>
                <a:latin typeface="Calibri" panose="020F0502020204030204" pitchFamily="34" charset="0"/>
                <a:ea typeface="Calibri" panose="020F0502020204030204" pitchFamily="34" charset="0"/>
                <a:cs typeface="Arial" panose="020B0604020202020204" pitchFamily="34" charset="0"/>
              </a:rPr>
              <a:t>Als Elia aus der Höhle trat, fegte ein Sturm über den Berg und ein Beben erschütterte die Erde. </a:t>
            </a:r>
            <a:r>
              <a:rPr lang="de-DE"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Alles schien in Aufruhr zu sein, der Himmel brannte und die Erde wurde von Krämpfen geschüttelt, die sie zu zerreißen schienen. </a:t>
            </a:r>
            <a:r>
              <a:rPr lang="de-DE" sz="24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All dies entsprach dem verkrampften Geist des Propheten</a:t>
            </a:r>
            <a:r>
              <a:rPr lang="de-DE"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a:t>
            </a:r>
            <a:r>
              <a:rPr lang="de-DE" sz="2400" dirty="0">
                <a:effectLst/>
                <a:latin typeface="Calibri" panose="020F0502020204030204" pitchFamily="34" charset="0"/>
                <a:ea typeface="Calibri" panose="020F0502020204030204" pitchFamily="34" charset="0"/>
                <a:cs typeface="Arial" panose="020B0604020202020204" pitchFamily="34" charset="0"/>
              </a:rPr>
              <a:t>Was er lernen musste, war, dass diese Kräfte, so mächtig und bewegend sie auch sein mochten, für sich allein kein wahres Bild des Geistes Gottes darstellten. </a:t>
            </a:r>
            <a:r>
              <a:rPr lang="en-AU" sz="2400" dirty="0">
                <a:effectLst/>
                <a:latin typeface="Calibri" panose="020F0502020204030204" pitchFamily="34" charset="0"/>
                <a:ea typeface="Calibri" panose="020F0502020204030204" pitchFamily="34" charset="0"/>
                <a:cs typeface="Arial" panose="020B0604020202020204" pitchFamily="34" charset="0"/>
              </a:rPr>
              <a:t>– </a:t>
            </a:r>
            <a:r>
              <a:rPr lang="en-AU" sz="2400" i="1" dirty="0">
                <a:effectLst/>
                <a:latin typeface="Calibri" panose="020F0502020204030204" pitchFamily="34" charset="0"/>
                <a:ea typeface="Calibri" panose="020F0502020204030204" pitchFamily="34" charset="0"/>
                <a:cs typeface="Arial" panose="020B0604020202020204" pitchFamily="34" charset="0"/>
              </a:rPr>
              <a:t>Adventist Bible Commentary</a:t>
            </a:r>
          </a:p>
        </p:txBody>
      </p:sp>
    </p:spTree>
    <p:extLst>
      <p:ext uri="{BB962C8B-B14F-4D97-AF65-F5344CB8AC3E}">
        <p14:creationId xmlns:p14="http://schemas.microsoft.com/office/powerpoint/2010/main" val="2520006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438747"/>
            <a:ext cx="10564010" cy="1049235"/>
          </a:xfrm>
        </p:spPr>
        <p:txBody>
          <a:bodyPr>
            <a:normAutofit fontScale="90000"/>
          </a:bodyPr>
          <a:lstStyle/>
          <a:p>
            <a:r>
              <a:rPr lang="de-DE" sz="4000" dirty="0">
                <a:latin typeface="Calisto MT" panose="02040603050505030304" pitchFamily="18" charset="0"/>
              </a:rPr>
              <a:t>Warum Feuer, Erdbeben und Rauch auf dem Sinai</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1807285"/>
            <a:ext cx="9821731" cy="142000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400" dirty="0">
                <a:effectLst/>
                <a:latin typeface="Calibri" panose="020F0502020204030204" pitchFamily="34" charset="0"/>
                <a:ea typeface="Calibri" panose="020F0502020204030204" pitchFamily="34" charset="0"/>
                <a:cs typeface="Arial" panose="020B0604020202020204" pitchFamily="34" charset="0"/>
              </a:rPr>
              <a:t>Aber der ganze Berg Sinai rauchte, weil der HERR im </a:t>
            </a:r>
            <a:r>
              <a:rPr lang="de-DE" sz="2400" b="1" dirty="0">
                <a:effectLst/>
                <a:latin typeface="Calibri" panose="020F0502020204030204" pitchFamily="34" charset="0"/>
                <a:ea typeface="Calibri" panose="020F0502020204030204" pitchFamily="34" charset="0"/>
                <a:cs typeface="Arial" panose="020B0604020202020204" pitchFamily="34" charset="0"/>
              </a:rPr>
              <a:t>Feuer</a:t>
            </a:r>
            <a:r>
              <a:rPr lang="de-DE" sz="2400" dirty="0">
                <a:effectLst/>
                <a:latin typeface="Calibri" panose="020F0502020204030204" pitchFamily="34" charset="0"/>
                <a:ea typeface="Calibri" panose="020F0502020204030204" pitchFamily="34" charset="0"/>
                <a:cs typeface="Arial" panose="020B0604020202020204" pitchFamily="34" charset="0"/>
              </a:rPr>
              <a:t> auf ihn herabstieg. Und sein Rauch stieg auf wie der </a:t>
            </a:r>
            <a:r>
              <a:rPr lang="de-DE" sz="2400" b="1" dirty="0">
                <a:effectLst/>
                <a:latin typeface="Calibri" panose="020F0502020204030204" pitchFamily="34" charset="0"/>
                <a:ea typeface="Calibri" panose="020F0502020204030204" pitchFamily="34" charset="0"/>
                <a:cs typeface="Arial" panose="020B0604020202020204" pitchFamily="34" charset="0"/>
              </a:rPr>
              <a:t>Rauch eines Schmelzofens</a:t>
            </a:r>
            <a:r>
              <a:rPr lang="de-DE" sz="2400" dirty="0">
                <a:effectLst/>
                <a:latin typeface="Calibri" panose="020F0502020204030204" pitchFamily="34" charset="0"/>
                <a:ea typeface="Calibri" panose="020F0502020204030204" pitchFamily="34" charset="0"/>
                <a:cs typeface="Arial" panose="020B0604020202020204" pitchFamily="34" charset="0"/>
              </a:rPr>
              <a:t>, und der ganze Berg </a:t>
            </a:r>
            <a:r>
              <a:rPr lang="de-DE" sz="2400" b="1" dirty="0">
                <a:effectLst/>
                <a:latin typeface="Calibri" panose="020F0502020204030204" pitchFamily="34" charset="0"/>
                <a:ea typeface="Calibri" panose="020F0502020204030204" pitchFamily="34" charset="0"/>
                <a:cs typeface="Arial" panose="020B0604020202020204" pitchFamily="34" charset="0"/>
              </a:rPr>
              <a:t>erbebte heftig</a:t>
            </a:r>
            <a:r>
              <a:rPr lang="de-DE" sz="2400" dirty="0">
                <a:effectLst/>
                <a:latin typeface="Calibri" panose="020F0502020204030204" pitchFamily="34" charset="0"/>
                <a:ea typeface="Calibri" panose="020F0502020204030204" pitchFamily="34" charset="0"/>
                <a:cs typeface="Arial" panose="020B0604020202020204" pitchFamily="34" charset="0"/>
              </a:rPr>
              <a:t>. 2.Mose 19,18</a:t>
            </a:r>
            <a:endParaRPr lang="en-AU"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Graphic 9" descr="Man">
            <a:extLst>
              <a:ext uri="{FF2B5EF4-FFF2-40B4-BE49-F238E27FC236}">
                <a16:creationId xmlns:a16="http://schemas.microsoft.com/office/drawing/2014/main" id="{3DA359AD-2A6E-455D-84B8-F2EFBA4F6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754373"/>
            <a:ext cx="1900516" cy="1900516"/>
          </a:xfrm>
          <a:prstGeom prst="rect">
            <a:avLst/>
          </a:prstGeom>
        </p:spPr>
      </p:pic>
      <p:sp>
        <p:nvSpPr>
          <p:cNvPr id="11" name="Freeform: Shape 10">
            <a:extLst>
              <a:ext uri="{FF2B5EF4-FFF2-40B4-BE49-F238E27FC236}">
                <a16:creationId xmlns:a16="http://schemas.microsoft.com/office/drawing/2014/main" id="{56287E1A-7B4A-4CC3-BAD7-EE99EEFFE5EB}"/>
              </a:ext>
            </a:extLst>
          </p:cNvPr>
          <p:cNvSpPr/>
          <p:nvPr/>
        </p:nvSpPr>
        <p:spPr>
          <a:xfrm>
            <a:off x="1427751" y="3833538"/>
            <a:ext cx="2772024" cy="1860933"/>
          </a:xfrm>
          <a:custGeom>
            <a:avLst/>
            <a:gdLst>
              <a:gd name="connsiteX0" fmla="*/ 0 w 8614610"/>
              <a:gd name="connsiteY0" fmla="*/ 1796718 h 1860933"/>
              <a:gd name="connsiteX1" fmla="*/ 673768 w 8614610"/>
              <a:gd name="connsiteY1" fmla="*/ 16044 h 1860933"/>
              <a:gd name="connsiteX2" fmla="*/ 1395663 w 8614610"/>
              <a:gd name="connsiteY2" fmla="*/ 1796718 h 1860933"/>
              <a:gd name="connsiteX3" fmla="*/ 2133600 w 8614610"/>
              <a:gd name="connsiteY3" fmla="*/ 48128 h 1860933"/>
              <a:gd name="connsiteX4" fmla="*/ 2871537 w 8614610"/>
              <a:gd name="connsiteY4" fmla="*/ 1812760 h 1860933"/>
              <a:gd name="connsiteX5" fmla="*/ 3577389 w 8614610"/>
              <a:gd name="connsiteY5" fmla="*/ 64170 h 1860933"/>
              <a:gd name="connsiteX6" fmla="*/ 4283242 w 8614610"/>
              <a:gd name="connsiteY6" fmla="*/ 1860886 h 1860933"/>
              <a:gd name="connsiteX7" fmla="*/ 5053263 w 8614610"/>
              <a:gd name="connsiteY7" fmla="*/ 2 h 1860933"/>
              <a:gd name="connsiteX8" fmla="*/ 5775158 w 8614610"/>
              <a:gd name="connsiteY8" fmla="*/ 1844844 h 1860933"/>
              <a:gd name="connsiteX9" fmla="*/ 6481010 w 8614610"/>
              <a:gd name="connsiteY9" fmla="*/ 32086 h 1860933"/>
              <a:gd name="connsiteX10" fmla="*/ 7202905 w 8614610"/>
              <a:gd name="connsiteY10" fmla="*/ 1780675 h 1860933"/>
              <a:gd name="connsiteX11" fmla="*/ 7892716 w 8614610"/>
              <a:gd name="connsiteY11" fmla="*/ 48128 h 1860933"/>
              <a:gd name="connsiteX12" fmla="*/ 8614610 w 8614610"/>
              <a:gd name="connsiteY12" fmla="*/ 1828802 h 186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14610" h="1860933">
                <a:moveTo>
                  <a:pt x="0" y="1796718"/>
                </a:moveTo>
                <a:cubicBezTo>
                  <a:pt x="220579" y="906381"/>
                  <a:pt x="441158" y="16044"/>
                  <a:pt x="673768" y="16044"/>
                </a:cubicBezTo>
                <a:cubicBezTo>
                  <a:pt x="906378" y="16044"/>
                  <a:pt x="1152358" y="1791371"/>
                  <a:pt x="1395663" y="1796718"/>
                </a:cubicBezTo>
                <a:cubicBezTo>
                  <a:pt x="1638968" y="1802065"/>
                  <a:pt x="1887621" y="45454"/>
                  <a:pt x="2133600" y="48128"/>
                </a:cubicBezTo>
                <a:cubicBezTo>
                  <a:pt x="2379579" y="50802"/>
                  <a:pt x="2630906" y="1810086"/>
                  <a:pt x="2871537" y="1812760"/>
                </a:cubicBezTo>
                <a:cubicBezTo>
                  <a:pt x="3112168" y="1815434"/>
                  <a:pt x="3342105" y="56149"/>
                  <a:pt x="3577389" y="64170"/>
                </a:cubicBezTo>
                <a:cubicBezTo>
                  <a:pt x="3812673" y="72191"/>
                  <a:pt x="4037263" y="1871581"/>
                  <a:pt x="4283242" y="1860886"/>
                </a:cubicBezTo>
                <a:cubicBezTo>
                  <a:pt x="4529221" y="1850191"/>
                  <a:pt x="4804610" y="2676"/>
                  <a:pt x="5053263" y="2"/>
                </a:cubicBezTo>
                <a:cubicBezTo>
                  <a:pt x="5301916" y="-2672"/>
                  <a:pt x="5537200" y="1839497"/>
                  <a:pt x="5775158" y="1844844"/>
                </a:cubicBezTo>
                <a:cubicBezTo>
                  <a:pt x="6013116" y="1850191"/>
                  <a:pt x="6243052" y="42781"/>
                  <a:pt x="6481010" y="32086"/>
                </a:cubicBezTo>
                <a:cubicBezTo>
                  <a:pt x="6718968" y="21391"/>
                  <a:pt x="6967621" y="1778001"/>
                  <a:pt x="7202905" y="1780675"/>
                </a:cubicBezTo>
                <a:cubicBezTo>
                  <a:pt x="7438189" y="1783349"/>
                  <a:pt x="7657432" y="40107"/>
                  <a:pt x="7892716" y="48128"/>
                </a:cubicBezTo>
                <a:cubicBezTo>
                  <a:pt x="8128000" y="56149"/>
                  <a:pt x="8507663" y="1542718"/>
                  <a:pt x="8614610" y="1828802"/>
                </a:cubicBezTo>
              </a:path>
            </a:pathLst>
          </a:custGeom>
          <a:noFill/>
          <a:ln w="63500">
            <a:solidFill>
              <a:schemeClr val="accent1">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Shape 11">
            <a:extLst>
              <a:ext uri="{FF2B5EF4-FFF2-40B4-BE49-F238E27FC236}">
                <a16:creationId xmlns:a16="http://schemas.microsoft.com/office/drawing/2014/main" id="{EB204DC7-DA98-443D-9BBC-F2B6C2F8672C}"/>
              </a:ext>
            </a:extLst>
          </p:cNvPr>
          <p:cNvSpPr/>
          <p:nvPr/>
        </p:nvSpPr>
        <p:spPr>
          <a:xfrm rot="10800000">
            <a:off x="1427749" y="3912703"/>
            <a:ext cx="2772024" cy="1860933"/>
          </a:xfrm>
          <a:custGeom>
            <a:avLst/>
            <a:gdLst>
              <a:gd name="connsiteX0" fmla="*/ 0 w 8614610"/>
              <a:gd name="connsiteY0" fmla="*/ 1796718 h 1860933"/>
              <a:gd name="connsiteX1" fmla="*/ 673768 w 8614610"/>
              <a:gd name="connsiteY1" fmla="*/ 16044 h 1860933"/>
              <a:gd name="connsiteX2" fmla="*/ 1395663 w 8614610"/>
              <a:gd name="connsiteY2" fmla="*/ 1796718 h 1860933"/>
              <a:gd name="connsiteX3" fmla="*/ 2133600 w 8614610"/>
              <a:gd name="connsiteY3" fmla="*/ 48128 h 1860933"/>
              <a:gd name="connsiteX4" fmla="*/ 2871537 w 8614610"/>
              <a:gd name="connsiteY4" fmla="*/ 1812760 h 1860933"/>
              <a:gd name="connsiteX5" fmla="*/ 3577389 w 8614610"/>
              <a:gd name="connsiteY5" fmla="*/ 64170 h 1860933"/>
              <a:gd name="connsiteX6" fmla="*/ 4283242 w 8614610"/>
              <a:gd name="connsiteY6" fmla="*/ 1860886 h 1860933"/>
              <a:gd name="connsiteX7" fmla="*/ 5053263 w 8614610"/>
              <a:gd name="connsiteY7" fmla="*/ 2 h 1860933"/>
              <a:gd name="connsiteX8" fmla="*/ 5775158 w 8614610"/>
              <a:gd name="connsiteY8" fmla="*/ 1844844 h 1860933"/>
              <a:gd name="connsiteX9" fmla="*/ 6481010 w 8614610"/>
              <a:gd name="connsiteY9" fmla="*/ 32086 h 1860933"/>
              <a:gd name="connsiteX10" fmla="*/ 7202905 w 8614610"/>
              <a:gd name="connsiteY10" fmla="*/ 1780675 h 1860933"/>
              <a:gd name="connsiteX11" fmla="*/ 7892716 w 8614610"/>
              <a:gd name="connsiteY11" fmla="*/ 48128 h 1860933"/>
              <a:gd name="connsiteX12" fmla="*/ 8614610 w 8614610"/>
              <a:gd name="connsiteY12" fmla="*/ 1828802 h 186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14610" h="1860933">
                <a:moveTo>
                  <a:pt x="0" y="1796718"/>
                </a:moveTo>
                <a:cubicBezTo>
                  <a:pt x="220579" y="906381"/>
                  <a:pt x="441158" y="16044"/>
                  <a:pt x="673768" y="16044"/>
                </a:cubicBezTo>
                <a:cubicBezTo>
                  <a:pt x="906378" y="16044"/>
                  <a:pt x="1152358" y="1791371"/>
                  <a:pt x="1395663" y="1796718"/>
                </a:cubicBezTo>
                <a:cubicBezTo>
                  <a:pt x="1638968" y="1802065"/>
                  <a:pt x="1887621" y="45454"/>
                  <a:pt x="2133600" y="48128"/>
                </a:cubicBezTo>
                <a:cubicBezTo>
                  <a:pt x="2379579" y="50802"/>
                  <a:pt x="2630906" y="1810086"/>
                  <a:pt x="2871537" y="1812760"/>
                </a:cubicBezTo>
                <a:cubicBezTo>
                  <a:pt x="3112168" y="1815434"/>
                  <a:pt x="3342105" y="56149"/>
                  <a:pt x="3577389" y="64170"/>
                </a:cubicBezTo>
                <a:cubicBezTo>
                  <a:pt x="3812673" y="72191"/>
                  <a:pt x="4037263" y="1871581"/>
                  <a:pt x="4283242" y="1860886"/>
                </a:cubicBezTo>
                <a:cubicBezTo>
                  <a:pt x="4529221" y="1850191"/>
                  <a:pt x="4804610" y="2676"/>
                  <a:pt x="5053263" y="2"/>
                </a:cubicBezTo>
                <a:cubicBezTo>
                  <a:pt x="5301916" y="-2672"/>
                  <a:pt x="5537200" y="1839497"/>
                  <a:pt x="5775158" y="1844844"/>
                </a:cubicBezTo>
                <a:cubicBezTo>
                  <a:pt x="6013116" y="1850191"/>
                  <a:pt x="6243052" y="42781"/>
                  <a:pt x="6481010" y="32086"/>
                </a:cubicBezTo>
                <a:cubicBezTo>
                  <a:pt x="6718968" y="21391"/>
                  <a:pt x="6967621" y="1778001"/>
                  <a:pt x="7202905" y="1780675"/>
                </a:cubicBezTo>
                <a:cubicBezTo>
                  <a:pt x="7438189" y="1783349"/>
                  <a:pt x="7657432" y="40107"/>
                  <a:pt x="7892716" y="48128"/>
                </a:cubicBezTo>
                <a:cubicBezTo>
                  <a:pt x="8128000" y="56149"/>
                  <a:pt x="8507663" y="1542718"/>
                  <a:pt x="8614610" y="1828802"/>
                </a:cubicBezTo>
              </a:path>
            </a:pathLst>
          </a:custGeom>
          <a:noFill/>
          <a:ln w="63500">
            <a:solidFill>
              <a:schemeClr val="accent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a:extLst>
              <a:ext uri="{FF2B5EF4-FFF2-40B4-BE49-F238E27FC236}">
                <a16:creationId xmlns:a16="http://schemas.microsoft.com/office/drawing/2014/main" id="{6C5B02F9-A966-4927-B9E1-38D36F302F59}"/>
              </a:ext>
            </a:extLst>
          </p:cNvPr>
          <p:cNvGrpSpPr/>
          <p:nvPr/>
        </p:nvGrpSpPr>
        <p:grpSpPr>
          <a:xfrm>
            <a:off x="10063597" y="3345750"/>
            <a:ext cx="1886536" cy="2422358"/>
            <a:chOff x="4276337" y="3608996"/>
            <a:chExt cx="1886536" cy="2422358"/>
          </a:xfrm>
        </p:grpSpPr>
        <p:sp>
          <p:nvSpPr>
            <p:cNvPr id="14" name="Cloud 13">
              <a:extLst>
                <a:ext uri="{FF2B5EF4-FFF2-40B4-BE49-F238E27FC236}">
                  <a16:creationId xmlns:a16="http://schemas.microsoft.com/office/drawing/2014/main" id="{AFF200EB-BCE7-4D5C-8FA0-9777E4043296}"/>
                </a:ext>
              </a:extLst>
            </p:cNvPr>
            <p:cNvSpPr/>
            <p:nvPr/>
          </p:nvSpPr>
          <p:spPr>
            <a:xfrm>
              <a:off x="4703041" y="3968873"/>
              <a:ext cx="1459832" cy="1748591"/>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Gott</a:t>
              </a:r>
            </a:p>
          </p:txBody>
        </p:sp>
        <p:sp>
          <p:nvSpPr>
            <p:cNvPr id="15" name="Rectangle 14">
              <a:extLst>
                <a:ext uri="{FF2B5EF4-FFF2-40B4-BE49-F238E27FC236}">
                  <a16:creationId xmlns:a16="http://schemas.microsoft.com/office/drawing/2014/main" id="{56282CE4-508B-44F0-B1B0-5C0BE4F94665}"/>
                </a:ext>
              </a:extLst>
            </p:cNvPr>
            <p:cNvSpPr/>
            <p:nvPr/>
          </p:nvSpPr>
          <p:spPr>
            <a:xfrm>
              <a:off x="4276337" y="3608996"/>
              <a:ext cx="385011" cy="24223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GESETZ</a:t>
              </a:r>
            </a:p>
          </p:txBody>
        </p:sp>
      </p:grpSp>
      <p:sp>
        <p:nvSpPr>
          <p:cNvPr id="3" name="TextBox 2">
            <a:extLst>
              <a:ext uri="{FF2B5EF4-FFF2-40B4-BE49-F238E27FC236}">
                <a16:creationId xmlns:a16="http://schemas.microsoft.com/office/drawing/2014/main" id="{543D702B-A59B-4A71-84FE-76CD3B981EA5}"/>
              </a:ext>
            </a:extLst>
          </p:cNvPr>
          <p:cNvSpPr txBox="1"/>
          <p:nvPr/>
        </p:nvSpPr>
        <p:spPr>
          <a:xfrm>
            <a:off x="565056" y="3345750"/>
            <a:ext cx="775212" cy="369332"/>
          </a:xfrm>
          <a:prstGeom prst="rect">
            <a:avLst/>
          </a:prstGeom>
          <a:noFill/>
        </p:spPr>
        <p:txBody>
          <a:bodyPr wrap="none" rtlCol="0">
            <a:spAutoFit/>
          </a:bodyPr>
          <a:lstStyle/>
          <a:p>
            <a:r>
              <a:rPr lang="en-AU" dirty="0"/>
              <a:t>Israel</a:t>
            </a:r>
          </a:p>
        </p:txBody>
      </p:sp>
    </p:spTree>
    <p:extLst>
      <p:ext uri="{BB962C8B-B14F-4D97-AF65-F5344CB8AC3E}">
        <p14:creationId xmlns:p14="http://schemas.microsoft.com/office/powerpoint/2010/main" val="198232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6.25E-7 4.07407E-6 L -0.45716 0.00509 " pathEditMode="relative" rAng="0" ptsTypes="AA">
                                      <p:cBhvr>
                                        <p:cTn id="6" dur="2000" fill="hold"/>
                                        <p:tgtEl>
                                          <p:spTgt spid="13"/>
                                        </p:tgtEl>
                                        <p:attrNameLst>
                                          <p:attrName>ppt_x</p:attrName>
                                          <p:attrName>ppt_y</p:attrName>
                                        </p:attrNameLst>
                                      </p:cBhvr>
                                      <p:rCtr x="-22865" y="255"/>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49447"/>
            <a:ext cx="10564010" cy="1049235"/>
          </a:xfrm>
        </p:spPr>
        <p:txBody>
          <a:bodyPr>
            <a:normAutofit/>
          </a:bodyPr>
          <a:lstStyle/>
          <a:p>
            <a:r>
              <a:rPr lang="en-AU" sz="4000" dirty="0">
                <a:latin typeface="Calisto MT" panose="02040603050505030304" pitchFamily="18" charset="0"/>
              </a:rPr>
              <a:t>Das wort </a:t>
            </a:r>
            <a:r>
              <a:rPr lang="en-AU" sz="4000" dirty="0" err="1">
                <a:latin typeface="Calisto MT" panose="02040603050505030304" pitchFamily="18" charset="0"/>
              </a:rPr>
              <a:t>gottes</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1098682"/>
            <a:ext cx="9821731" cy="4399937"/>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800" dirty="0">
                <a:effectLst/>
                <a:latin typeface="Calibri" panose="020F0502020204030204" pitchFamily="34" charset="0"/>
                <a:ea typeface="Calibri" panose="020F0502020204030204" pitchFamily="34" charset="0"/>
                <a:cs typeface="Arial" panose="020B0604020202020204" pitchFamily="34" charset="0"/>
              </a:rPr>
              <a:t>Denn das Wort Gottes ist lebendig und wirksam und schärfer als jedes zweischneidige Schwert, und es dringt durch, bis es scheidet sowohl Seele als auch Geist, sowohl Mark als auch Bein, und es ist ein Richter der Gedanken und Gesinnungen des Herzens. Hebräer 4,12</a:t>
            </a:r>
          </a:p>
          <a:p>
            <a:pPr marL="0" indent="0" algn="just">
              <a:lnSpc>
                <a:spcPct val="115000"/>
              </a:lnSpc>
              <a:spcAft>
                <a:spcPts val="1000"/>
              </a:spcAft>
              <a:buNone/>
            </a:pPr>
            <a:r>
              <a:rPr lang="de-DE" sz="2700" dirty="0">
                <a:latin typeface="Calibri" panose="020F0502020204030204" pitchFamily="34" charset="0"/>
                <a:cs typeface="Calibri" panose="020F0502020204030204" pitchFamily="34" charset="0"/>
              </a:rPr>
              <a:t>Mein Bruder, du hast an dir selbst zu arbeiten, und niemand kann dir diese Arbeit abnehmen. Jeder muss für sich selbst vor Gott Rechenschaft ablegen. Sein Gesetz gab er uns als einen Spiegel, in den wir blicken sollen, um die Mängel unseres Charakters zu entdecken. Es ist nicht unsere Aufgabe, in diesem Spiegel die Fehler unseres Nachbarn zu suchen oder aufzupassen, ob er sich als echter Christ erweist, sondern wir sollen unsere eigenen Schwächen erkennen und beseitigen. Wir brauchen nicht nur die rechte Erkenntnis, wir müssen dem Licht vor allem auch folgen. Den Dingen des Lebens, die uns angenehm dünken, zu gehorchen und unangenehmen auszuweichen, also hin und her zu wählen, ist uns nicht überlassen. Gehorsam ist besser denn Opfer. (Sch1 286.1)</a:t>
            </a:r>
          </a:p>
        </p:txBody>
      </p:sp>
    </p:spTree>
    <p:extLst>
      <p:ext uri="{BB962C8B-B14F-4D97-AF65-F5344CB8AC3E}">
        <p14:creationId xmlns:p14="http://schemas.microsoft.com/office/powerpoint/2010/main" val="286388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13995" y="597773"/>
            <a:ext cx="10564010" cy="1049235"/>
          </a:xfrm>
        </p:spPr>
        <p:txBody>
          <a:bodyPr>
            <a:normAutofit fontScale="90000"/>
          </a:bodyPr>
          <a:lstStyle/>
          <a:p>
            <a:r>
              <a:rPr lang="en-AU" sz="4000" dirty="0" err="1">
                <a:latin typeface="Calisto MT" panose="02040603050505030304" pitchFamily="18" charset="0"/>
              </a:rPr>
              <a:t>Warum</a:t>
            </a:r>
            <a:r>
              <a:rPr lang="en-AU" sz="4000" dirty="0">
                <a:latin typeface="Calisto MT" panose="02040603050505030304" pitchFamily="18" charset="0"/>
              </a:rPr>
              <a:t> </a:t>
            </a:r>
            <a:r>
              <a:rPr lang="en-AU" sz="4000" dirty="0" err="1">
                <a:latin typeface="Calisto MT" panose="02040603050505030304" pitchFamily="18" charset="0"/>
              </a:rPr>
              <a:t>Dunkelheit</a:t>
            </a:r>
            <a:r>
              <a:rPr lang="en-AU" sz="4000" dirty="0">
                <a:latin typeface="Calisto MT" panose="02040603050505030304" pitchFamily="18" charset="0"/>
              </a:rPr>
              <a:t>, Feuer, </a:t>
            </a:r>
            <a:r>
              <a:rPr lang="en-AU" sz="4000" dirty="0" err="1">
                <a:latin typeface="Calisto MT" panose="02040603050505030304" pitchFamily="18" charset="0"/>
              </a:rPr>
              <a:t>Erdbeben</a:t>
            </a:r>
            <a:r>
              <a:rPr lang="en-AU" sz="4000" dirty="0">
                <a:latin typeface="Calisto MT" panose="02040603050505030304" pitchFamily="18" charset="0"/>
              </a:rPr>
              <a:t>?</a:t>
            </a: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45681" y="2150592"/>
            <a:ext cx="9821731" cy="4010636"/>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800" b="1" dirty="0">
                <a:effectLst/>
                <a:latin typeface="Calibri" panose="020F0502020204030204" pitchFamily="34" charset="0"/>
                <a:ea typeface="Calibri" panose="020F0502020204030204" pitchFamily="34" charset="0"/>
                <a:cs typeface="Arial" panose="020B0604020202020204" pitchFamily="34" charset="0"/>
              </a:rPr>
              <a:t>Wolken und Dunkelheit sind um ihn her</a:t>
            </a:r>
            <a:r>
              <a:rPr lang="de-DE" sz="2800" dirty="0">
                <a:effectLst/>
                <a:latin typeface="Calibri" panose="020F0502020204030204" pitchFamily="34" charset="0"/>
                <a:ea typeface="Calibri" panose="020F0502020204030204" pitchFamily="34" charset="0"/>
                <a:cs typeface="Arial" panose="020B0604020202020204" pitchFamily="34" charset="0"/>
              </a:rPr>
              <a:t>, Gerechtigkeit und Recht sind die Grundfeste seines Thrones. </a:t>
            </a:r>
            <a:r>
              <a:rPr lang="de-DE" sz="2800" b="1" dirty="0">
                <a:effectLst/>
                <a:latin typeface="Calibri" panose="020F0502020204030204" pitchFamily="34" charset="0"/>
                <a:ea typeface="Calibri" panose="020F0502020204030204" pitchFamily="34" charset="0"/>
                <a:cs typeface="Arial" panose="020B0604020202020204" pitchFamily="34" charset="0"/>
              </a:rPr>
              <a:t>Feuer geht vor ihm her </a:t>
            </a:r>
            <a:r>
              <a:rPr lang="de-DE" sz="2800" dirty="0">
                <a:effectLst/>
                <a:latin typeface="Calibri" panose="020F0502020204030204" pitchFamily="34" charset="0"/>
                <a:ea typeface="Calibri" panose="020F0502020204030204" pitchFamily="34" charset="0"/>
                <a:cs typeface="Arial" panose="020B0604020202020204" pitchFamily="34" charset="0"/>
              </a:rPr>
              <a:t>und verbrennt seine Feinde ringsum. Seine Blitze erleuchten den Erdkreis; die Erde sieht es und erschrickt. </a:t>
            </a:r>
            <a:r>
              <a:rPr lang="de-DE" sz="2800" b="1" dirty="0">
                <a:effectLst/>
                <a:latin typeface="Calibri" panose="020F0502020204030204" pitchFamily="34" charset="0"/>
                <a:ea typeface="Calibri" panose="020F0502020204030204" pitchFamily="34" charset="0"/>
                <a:cs typeface="Arial" panose="020B0604020202020204" pitchFamily="34" charset="0"/>
              </a:rPr>
              <a:t>Die Berge zerschmelzen wie Wachs vor dem HERRN</a:t>
            </a:r>
            <a:r>
              <a:rPr lang="de-DE" sz="2800" dirty="0">
                <a:effectLst/>
                <a:latin typeface="Calibri" panose="020F0502020204030204" pitchFamily="34" charset="0"/>
                <a:ea typeface="Calibri" panose="020F0502020204030204" pitchFamily="34" charset="0"/>
                <a:cs typeface="Arial" panose="020B0604020202020204" pitchFamily="34" charset="0"/>
              </a:rPr>
              <a:t>, vor dem Herrscher der ganzen Erde. </a:t>
            </a:r>
            <a:r>
              <a:rPr lang="en-AU" sz="2800" dirty="0">
                <a:effectLst/>
                <a:latin typeface="Calibri" panose="020F0502020204030204" pitchFamily="34" charset="0"/>
                <a:ea typeface="Calibri" panose="020F0502020204030204" pitchFamily="34" charset="0"/>
                <a:cs typeface="Arial" panose="020B0604020202020204" pitchFamily="34" charset="0"/>
              </a:rPr>
              <a:t>Psalm 97,2-5</a:t>
            </a:r>
          </a:p>
          <a:p>
            <a:pPr marL="0" indent="0" algn="just">
              <a:lnSpc>
                <a:spcPct val="115000"/>
              </a:lnSpc>
              <a:spcAft>
                <a:spcPts val="1000"/>
              </a:spcAft>
              <a:buNone/>
            </a:pPr>
            <a:endParaRPr lang="en-AU"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1252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394435" y="310146"/>
            <a:ext cx="9403128" cy="1049235"/>
          </a:xfrm>
        </p:spPr>
        <p:txBody>
          <a:bodyPr>
            <a:normAutofit fontScale="90000"/>
          </a:bodyPr>
          <a:lstStyle/>
          <a:p>
            <a:r>
              <a:rPr lang="de-DE" sz="4000" dirty="0">
                <a:latin typeface="Calisto MT" panose="02040603050505030304" pitchFamily="18" charset="0"/>
              </a:rPr>
              <a:t>Gott ist nicht im Wind, im Feuer, im Erdbeben</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1487983"/>
            <a:ext cx="9821731" cy="4010636"/>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3200" dirty="0">
                <a:latin typeface="Calibri" panose="020F0502020204030204" pitchFamily="34" charset="0"/>
                <a:cs typeface="Calibri" panose="020F0502020204030204" pitchFamily="34" charset="0"/>
              </a:rPr>
              <a:t>Johannes wurde dieselbe Wahrheit eröffnet wie einst dem Propheten Elia in der Wüste, als „ein großer, starker Wind, der die Berge zerriss und die Felsen zerbrach, kam vor dem Herrn her; der Herr aber war nicht im Wind. Nach dem Wind aber kam ein Erdbeben; aber der Herr war nicht im Erdbeben. Und nach dem Erdbeben kam ein Feuer; aber der Herr war nicht im Feuer.“ Doch nach dem Feuer redete Gott zu dem Propheten durch eine stille, sanfte Stimme. Genauso sollte Jesus seine Aufgabe erfüllen, </a:t>
            </a:r>
            <a:r>
              <a:rPr lang="de-DE" sz="3200" b="1" dirty="0">
                <a:solidFill>
                  <a:schemeClr val="accent1"/>
                </a:solidFill>
                <a:latin typeface="Calibri" panose="020F0502020204030204" pitchFamily="34" charset="0"/>
                <a:cs typeface="Calibri" panose="020F0502020204030204" pitchFamily="34" charset="0"/>
              </a:rPr>
              <a:t>nicht mit Waffengeklirr und indem er Throne und Königreiche stürzte, sondern er sollte vielmehr durch ein Leben der Barmherzigkeit und Selbstaufopferung zu den Herzen der Menschen sprechen</a:t>
            </a:r>
            <a:r>
              <a:rPr lang="de-DE" sz="3200" dirty="0">
                <a:latin typeface="Calibri" panose="020F0502020204030204" pitchFamily="34" charset="0"/>
                <a:cs typeface="Calibri" panose="020F0502020204030204" pitchFamily="34" charset="0"/>
              </a:rPr>
              <a:t>. (LJ 204.4)</a:t>
            </a:r>
          </a:p>
        </p:txBody>
      </p:sp>
    </p:spTree>
    <p:extLst>
      <p:ext uri="{BB962C8B-B14F-4D97-AF65-F5344CB8AC3E}">
        <p14:creationId xmlns:p14="http://schemas.microsoft.com/office/powerpoint/2010/main" val="3335074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438747"/>
            <a:ext cx="10564010" cy="1049235"/>
          </a:xfrm>
        </p:spPr>
        <p:txBody>
          <a:bodyPr>
            <a:normAutofit/>
          </a:bodyPr>
          <a:lstStyle/>
          <a:p>
            <a:r>
              <a:rPr lang="en-AU" sz="4000" dirty="0" err="1">
                <a:latin typeface="Calisto MT" panose="02040603050505030304" pitchFamily="18" charset="0"/>
              </a:rPr>
              <a:t>Zerstörung</a:t>
            </a:r>
            <a:r>
              <a:rPr lang="en-AU" sz="4000" dirty="0">
                <a:latin typeface="Calisto MT" panose="02040603050505030304" pitchFamily="18" charset="0"/>
              </a:rPr>
              <a:t> </a:t>
            </a:r>
            <a:r>
              <a:rPr lang="en-AU" sz="4000" dirty="0" err="1">
                <a:latin typeface="Calisto MT" panose="02040603050505030304" pitchFamily="18" charset="0"/>
              </a:rPr>
              <a:t>bei</a:t>
            </a:r>
            <a:r>
              <a:rPr lang="en-AU" sz="4000" dirty="0">
                <a:latin typeface="Calisto MT" panose="02040603050505030304" pitchFamily="18" charset="0"/>
              </a:rPr>
              <a:t> der </a:t>
            </a:r>
            <a:r>
              <a:rPr lang="en-AU" sz="4000" dirty="0" err="1">
                <a:latin typeface="Calisto MT" panose="02040603050505030304" pitchFamily="18" charset="0"/>
              </a:rPr>
              <a:t>Wiederkunft</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85134" y="1487983"/>
            <a:ext cx="9821731" cy="401063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800" dirty="0">
                <a:effectLst/>
                <a:latin typeface="Calibri" panose="020F0502020204030204" pitchFamily="34" charset="0"/>
                <a:ea typeface="Calibri" panose="020F0502020204030204" pitchFamily="34" charset="0"/>
                <a:cs typeface="Arial" panose="020B0604020202020204" pitchFamily="34" charset="0"/>
              </a:rPr>
              <a:t>…euch aber, die ihr bedrängt werdet, mit Ruhe gemeinsam mit uns, bei der Offenbarung des Herrn Jesus vom Himmel her mit den Engeln seiner Macht, in flammendem Feuer, wenn er Vergeltung üben wird an denen, die Gott nicht anerkennen, und an denen, die dem Evangelium unseres Herrn Jesus Christus nicht gehorsam sind. </a:t>
            </a:r>
            <a:r>
              <a:rPr lang="de-DE" sz="2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Diese werden Strafe erleiden, ewiges Verderben, vom Angesicht des Herrn </a:t>
            </a:r>
            <a:r>
              <a:rPr lang="de-DE" sz="2800" dirty="0">
                <a:effectLst/>
                <a:latin typeface="Calibri" panose="020F0502020204030204" pitchFamily="34" charset="0"/>
                <a:ea typeface="Calibri" panose="020F0502020204030204" pitchFamily="34" charset="0"/>
                <a:cs typeface="Arial" panose="020B0604020202020204" pitchFamily="34" charset="0"/>
              </a:rPr>
              <a:t>und von der Herrlichkeit seiner Kraft, an jenem Tag, wenn Er kommen wird, um verherrlicht zu werden in seinen Heiligen und bewundert in denen, die glauben — denn unser Zeugnis hat bei euch Glauben gefunden. 2.Thessalonicher 1,7-10</a:t>
            </a:r>
          </a:p>
          <a:p>
            <a:pPr marL="0" indent="0" algn="just">
              <a:lnSpc>
                <a:spcPct val="115000"/>
              </a:lnSpc>
              <a:spcAft>
                <a:spcPts val="1000"/>
              </a:spcAft>
              <a:buNone/>
            </a:pPr>
            <a:endParaRPr lang="en-AU"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4125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1777" y="226714"/>
            <a:ext cx="10564010" cy="1049235"/>
          </a:xfrm>
        </p:spPr>
        <p:txBody>
          <a:bodyPr>
            <a:normAutofit fontScale="90000"/>
          </a:bodyPr>
          <a:lstStyle/>
          <a:p>
            <a:r>
              <a:rPr lang="de-DE" sz="4000" dirty="0">
                <a:latin typeface="Calisto MT" panose="02040603050505030304" pitchFamily="18" charset="0"/>
              </a:rPr>
              <a:t>Zerstörung am Ende der 1000 Jahre</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1136019" y="1275949"/>
            <a:ext cx="9919962" cy="3759878"/>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dirty="0">
                <a:effectLst/>
                <a:latin typeface="Calibri" panose="020F0502020204030204" pitchFamily="34" charset="0"/>
                <a:ea typeface="Calibri" panose="020F0502020204030204" pitchFamily="34" charset="0"/>
                <a:cs typeface="Arial" panose="020B0604020202020204" pitchFamily="34" charset="0"/>
              </a:rPr>
              <a:t>Und sie zogen herauf auf die Fläche des Landes und </a:t>
            </a:r>
            <a:r>
              <a:rPr lang="de-DE"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umringten das Heerlager der Heiligen </a:t>
            </a:r>
            <a:r>
              <a:rPr lang="de-DE" dirty="0">
                <a:effectLst/>
                <a:latin typeface="Calibri" panose="020F0502020204030204" pitchFamily="34" charset="0"/>
                <a:ea typeface="Calibri" panose="020F0502020204030204" pitchFamily="34" charset="0"/>
                <a:cs typeface="Arial" panose="020B0604020202020204" pitchFamily="34" charset="0"/>
              </a:rPr>
              <a:t>und die geliebte Stadt. </a:t>
            </a:r>
            <a:r>
              <a:rPr lang="de-DE"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Und es fiel Feuer von Gott aus dem Himmel herab und verzehrte sie</a:t>
            </a:r>
            <a:r>
              <a:rPr lang="de-DE" dirty="0">
                <a:effectLst/>
                <a:latin typeface="Calibri" panose="020F0502020204030204" pitchFamily="34" charset="0"/>
                <a:ea typeface="Calibri" panose="020F0502020204030204" pitchFamily="34" charset="0"/>
                <a:cs typeface="Arial" panose="020B0604020202020204" pitchFamily="34" charset="0"/>
              </a:rPr>
              <a:t>. Offenbarung 20,9</a:t>
            </a:r>
          </a:p>
          <a:p>
            <a:pPr marL="0" indent="0" algn="just">
              <a:lnSpc>
                <a:spcPct val="115000"/>
              </a:lnSpc>
              <a:spcAft>
                <a:spcPts val="1000"/>
              </a:spcAft>
              <a:buNone/>
            </a:pPr>
            <a:r>
              <a:rPr lang="de-DE" dirty="0">
                <a:solidFill>
                  <a:schemeClr val="accent1"/>
                </a:solidFill>
                <a:latin typeface="Calibri" panose="020F0502020204030204" pitchFamily="34" charset="0"/>
                <a:cs typeface="Calibri" panose="020F0502020204030204" pitchFamily="34" charset="0"/>
              </a:rPr>
              <a:t>Schließlich wird der Befehl zum Vorrücken gegeben</a:t>
            </a:r>
            <a:r>
              <a:rPr lang="de-DE" dirty="0">
                <a:latin typeface="Calibri" panose="020F0502020204030204" pitchFamily="34" charset="0"/>
                <a:cs typeface="Calibri" panose="020F0502020204030204" pitchFamily="34" charset="0"/>
              </a:rPr>
              <a:t>, und die gewaltige Schar bewegt sich vorwärts, ein Heer, wie nie eins von irdischen Eroberern befehligt wurde, dem die vereinigten Kräfte aller Zeitalter, seitdem Krieg auf Erden begann, niemals gleichkommen könnten. Satan, der mächtigste der Krieger, führt die Vorhut, und seine Engel sammeln ihre Heere zu diesem letzten Kampf. Könige und Krieger umgeben Satan, und die Masse seiner Anhänger folgt in großen Abteilungen, jede unter ihrem bestimmten Anführer. Mit militärischer Präzision rücken die dichtgedrängten Reihen </a:t>
            </a:r>
            <a:r>
              <a:rPr lang="de-DE" dirty="0">
                <a:solidFill>
                  <a:schemeClr val="accent1"/>
                </a:solidFill>
                <a:latin typeface="Calibri" panose="020F0502020204030204" pitchFamily="34" charset="0"/>
                <a:cs typeface="Calibri" panose="020F0502020204030204" pitchFamily="34" charset="0"/>
              </a:rPr>
              <a:t>über den zerborstenen und unebenen Erdboden gegen die Stadt Gottes vor</a:t>
            </a:r>
            <a:r>
              <a:rPr lang="de-DE" dirty="0">
                <a:latin typeface="Calibri" panose="020F0502020204030204" pitchFamily="34" charset="0"/>
                <a:cs typeface="Calibri" panose="020F0502020204030204" pitchFamily="34" charset="0"/>
              </a:rPr>
              <a:t>. Auf Jesu Befehl werden die Tore des neuen Jerusalems geschlossen. Die Heere Satans umgeben die Stadt und bereiten sich auf den Angriff vor. (GK 663.2)</a:t>
            </a:r>
            <a:endParaRPr lang="de-DE"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23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p:txBody>
          <a:bodyPr>
            <a:normAutofit/>
          </a:bodyPr>
          <a:lstStyle/>
          <a:p>
            <a:r>
              <a:rPr lang="en-AU" sz="4000" dirty="0" err="1">
                <a:latin typeface="Calisto MT" panose="02040603050505030304" pitchFamily="18" charset="0"/>
              </a:rPr>
              <a:t>zusammenhang</a:t>
            </a:r>
            <a:endParaRPr lang="en-AU" sz="4000" dirty="0">
              <a:latin typeface="Calisto MT" panose="02040603050505030304" pitchFamily="18" charset="0"/>
            </a:endParaRP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72584" y="2015732"/>
            <a:ext cx="9821731" cy="3450613"/>
          </a:xfrm>
        </p:spPr>
        <p:txBody>
          <a:bodyPr>
            <a:normAutofit/>
          </a:bodyPr>
          <a:lstStyle/>
          <a:p>
            <a:pPr marL="0" indent="0" algn="l">
              <a:buNone/>
            </a:pPr>
            <a:r>
              <a:rPr lang="de-DE" sz="2800" cap="none" dirty="0">
                <a:latin typeface="Calibri" panose="020F0502020204030204" pitchFamily="34" charset="0"/>
                <a:cs typeface="Calibri" panose="020F0502020204030204" pitchFamily="34" charset="0"/>
              </a:rPr>
              <a:t>Er sprach: </a:t>
            </a:r>
            <a:r>
              <a:rPr lang="de-DE" sz="2800" cap="none" dirty="0">
                <a:solidFill>
                  <a:schemeClr val="accent1"/>
                </a:solidFill>
                <a:latin typeface="Calibri" panose="020F0502020204030204" pitchFamily="34" charset="0"/>
                <a:cs typeface="Calibri" panose="020F0502020204030204" pitchFamily="34" charset="0"/>
              </a:rPr>
              <a:t>Ich habe heftig </a:t>
            </a:r>
            <a:r>
              <a:rPr lang="de-DE" sz="2800" cap="none" dirty="0">
                <a:latin typeface="Calibri" panose="020F0502020204030204" pitchFamily="34" charset="0"/>
                <a:cs typeface="Calibri" panose="020F0502020204030204" pitchFamily="34" charset="0"/>
              </a:rPr>
              <a:t>(H7065) </a:t>
            </a:r>
            <a:r>
              <a:rPr lang="de-DE" sz="2800" cap="none" dirty="0">
                <a:solidFill>
                  <a:schemeClr val="accent1"/>
                </a:solidFill>
                <a:latin typeface="Calibri" panose="020F0502020204030204" pitchFamily="34" charset="0"/>
                <a:cs typeface="Calibri" panose="020F0502020204030204" pitchFamily="34" charset="0"/>
              </a:rPr>
              <a:t>geeifert </a:t>
            </a:r>
            <a:r>
              <a:rPr lang="de-DE" sz="2800" cap="none" dirty="0">
                <a:latin typeface="Calibri" panose="020F0502020204030204" pitchFamily="34" charset="0"/>
                <a:cs typeface="Calibri" panose="020F0502020204030204" pitchFamily="34" charset="0"/>
              </a:rPr>
              <a:t>(H7065) für den HERRN, den Gott der Heerscharen, denn die Kinder Israels haben deinen Bund verlassen und deine Altäre niedergerissen und deine Propheten mit dem Schwert umgebracht, und ich allein bin übrig geblieben; und sie trachten danach, mir das Leben zu nehmen! 1.Könige 19,10</a:t>
            </a:r>
          </a:p>
          <a:p>
            <a:pPr marL="0" indent="0">
              <a:buNone/>
            </a:pPr>
            <a:endParaRPr lang="en-AU" dirty="0"/>
          </a:p>
        </p:txBody>
      </p:sp>
    </p:spTree>
    <p:extLst>
      <p:ext uri="{BB962C8B-B14F-4D97-AF65-F5344CB8AC3E}">
        <p14:creationId xmlns:p14="http://schemas.microsoft.com/office/powerpoint/2010/main" val="2062714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438747"/>
            <a:ext cx="10564010" cy="1049235"/>
          </a:xfrm>
        </p:spPr>
        <p:txBody>
          <a:bodyPr>
            <a:normAutofit/>
          </a:bodyPr>
          <a:lstStyle/>
          <a:p>
            <a:r>
              <a:rPr lang="en-AU" sz="4000" dirty="0" err="1">
                <a:latin typeface="Calisto MT" panose="02040603050505030304" pitchFamily="18" charset="0"/>
              </a:rPr>
              <a:t>Gottlose</a:t>
            </a:r>
            <a:r>
              <a:rPr lang="en-AU" sz="4000" dirty="0">
                <a:latin typeface="Calisto MT" panose="02040603050505030304" pitchFamily="18" charset="0"/>
              </a:rPr>
              <a:t> </a:t>
            </a:r>
            <a:r>
              <a:rPr lang="en-AU" sz="4000" dirty="0" err="1">
                <a:latin typeface="Calisto MT" panose="02040603050505030304" pitchFamily="18" charset="0"/>
              </a:rPr>
              <a:t>umringen</a:t>
            </a:r>
            <a:r>
              <a:rPr lang="en-AU" sz="4000" dirty="0">
                <a:latin typeface="Calisto MT" panose="02040603050505030304" pitchFamily="18" charset="0"/>
              </a:rPr>
              <a:t> die </a:t>
            </a:r>
            <a:r>
              <a:rPr lang="en-AU" sz="4000" dirty="0" err="1">
                <a:latin typeface="Calisto MT" panose="02040603050505030304" pitchFamily="18" charset="0"/>
              </a:rPr>
              <a:t>stadt</a:t>
            </a:r>
            <a:endParaRPr lang="en-AU" sz="4000" dirty="0">
              <a:latin typeface="Calisto MT" panose="02040603050505030304" pitchFamily="18" charset="0"/>
            </a:endParaRP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990014" y="1487982"/>
            <a:ext cx="9821731" cy="142000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spcAft>
                <a:spcPts val="1000"/>
              </a:spcAft>
              <a:buNone/>
            </a:pPr>
            <a:r>
              <a:rPr lang="de-DE" sz="2400" dirty="0">
                <a:effectLst/>
                <a:latin typeface="Calibri" panose="020F0502020204030204" pitchFamily="34" charset="0"/>
                <a:ea typeface="Calibri" panose="020F0502020204030204" pitchFamily="34" charset="0"/>
                <a:cs typeface="Arial" panose="020B0604020202020204" pitchFamily="34" charset="0"/>
              </a:rPr>
              <a:t>Und sie zogen herauf auf die Fläche des Landes und </a:t>
            </a:r>
            <a:r>
              <a:rPr lang="de-DE"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umringten das Heerlager der Heiligen </a:t>
            </a:r>
            <a:r>
              <a:rPr lang="de-DE" sz="2400" dirty="0">
                <a:effectLst/>
                <a:latin typeface="Calibri" panose="020F0502020204030204" pitchFamily="34" charset="0"/>
                <a:ea typeface="Calibri" panose="020F0502020204030204" pitchFamily="34" charset="0"/>
                <a:cs typeface="Arial" panose="020B0604020202020204" pitchFamily="34" charset="0"/>
              </a:rPr>
              <a:t>und die geliebte Stadt. </a:t>
            </a:r>
            <a:r>
              <a:rPr lang="de-DE"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Und es fiel Feuer von Gott aus dem Himmel herab und verzehrte sie</a:t>
            </a:r>
            <a:r>
              <a:rPr lang="de-DE" sz="2400" dirty="0">
                <a:effectLst/>
                <a:latin typeface="Calibri" panose="020F0502020204030204" pitchFamily="34" charset="0"/>
                <a:ea typeface="Calibri" panose="020F0502020204030204" pitchFamily="34" charset="0"/>
                <a:cs typeface="Arial" panose="020B0604020202020204" pitchFamily="34" charset="0"/>
              </a:rPr>
              <a:t>. Offenbarung 20,9</a:t>
            </a:r>
          </a:p>
        </p:txBody>
      </p:sp>
      <p:sp>
        <p:nvSpPr>
          <p:cNvPr id="11" name="Freeform: Shape 10">
            <a:extLst>
              <a:ext uri="{FF2B5EF4-FFF2-40B4-BE49-F238E27FC236}">
                <a16:creationId xmlns:a16="http://schemas.microsoft.com/office/drawing/2014/main" id="{56287E1A-7B4A-4CC3-BAD7-EE99EEFFE5EB}"/>
              </a:ext>
            </a:extLst>
          </p:cNvPr>
          <p:cNvSpPr/>
          <p:nvPr/>
        </p:nvSpPr>
        <p:spPr>
          <a:xfrm>
            <a:off x="7026527" y="3833537"/>
            <a:ext cx="2772024" cy="1860933"/>
          </a:xfrm>
          <a:custGeom>
            <a:avLst/>
            <a:gdLst>
              <a:gd name="connsiteX0" fmla="*/ 0 w 8614610"/>
              <a:gd name="connsiteY0" fmla="*/ 1796718 h 1860933"/>
              <a:gd name="connsiteX1" fmla="*/ 673768 w 8614610"/>
              <a:gd name="connsiteY1" fmla="*/ 16044 h 1860933"/>
              <a:gd name="connsiteX2" fmla="*/ 1395663 w 8614610"/>
              <a:gd name="connsiteY2" fmla="*/ 1796718 h 1860933"/>
              <a:gd name="connsiteX3" fmla="*/ 2133600 w 8614610"/>
              <a:gd name="connsiteY3" fmla="*/ 48128 h 1860933"/>
              <a:gd name="connsiteX4" fmla="*/ 2871537 w 8614610"/>
              <a:gd name="connsiteY4" fmla="*/ 1812760 h 1860933"/>
              <a:gd name="connsiteX5" fmla="*/ 3577389 w 8614610"/>
              <a:gd name="connsiteY5" fmla="*/ 64170 h 1860933"/>
              <a:gd name="connsiteX6" fmla="*/ 4283242 w 8614610"/>
              <a:gd name="connsiteY6" fmla="*/ 1860886 h 1860933"/>
              <a:gd name="connsiteX7" fmla="*/ 5053263 w 8614610"/>
              <a:gd name="connsiteY7" fmla="*/ 2 h 1860933"/>
              <a:gd name="connsiteX8" fmla="*/ 5775158 w 8614610"/>
              <a:gd name="connsiteY8" fmla="*/ 1844844 h 1860933"/>
              <a:gd name="connsiteX9" fmla="*/ 6481010 w 8614610"/>
              <a:gd name="connsiteY9" fmla="*/ 32086 h 1860933"/>
              <a:gd name="connsiteX10" fmla="*/ 7202905 w 8614610"/>
              <a:gd name="connsiteY10" fmla="*/ 1780675 h 1860933"/>
              <a:gd name="connsiteX11" fmla="*/ 7892716 w 8614610"/>
              <a:gd name="connsiteY11" fmla="*/ 48128 h 1860933"/>
              <a:gd name="connsiteX12" fmla="*/ 8614610 w 8614610"/>
              <a:gd name="connsiteY12" fmla="*/ 1828802 h 186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14610" h="1860933">
                <a:moveTo>
                  <a:pt x="0" y="1796718"/>
                </a:moveTo>
                <a:cubicBezTo>
                  <a:pt x="220579" y="906381"/>
                  <a:pt x="441158" y="16044"/>
                  <a:pt x="673768" y="16044"/>
                </a:cubicBezTo>
                <a:cubicBezTo>
                  <a:pt x="906378" y="16044"/>
                  <a:pt x="1152358" y="1791371"/>
                  <a:pt x="1395663" y="1796718"/>
                </a:cubicBezTo>
                <a:cubicBezTo>
                  <a:pt x="1638968" y="1802065"/>
                  <a:pt x="1887621" y="45454"/>
                  <a:pt x="2133600" y="48128"/>
                </a:cubicBezTo>
                <a:cubicBezTo>
                  <a:pt x="2379579" y="50802"/>
                  <a:pt x="2630906" y="1810086"/>
                  <a:pt x="2871537" y="1812760"/>
                </a:cubicBezTo>
                <a:cubicBezTo>
                  <a:pt x="3112168" y="1815434"/>
                  <a:pt x="3342105" y="56149"/>
                  <a:pt x="3577389" y="64170"/>
                </a:cubicBezTo>
                <a:cubicBezTo>
                  <a:pt x="3812673" y="72191"/>
                  <a:pt x="4037263" y="1871581"/>
                  <a:pt x="4283242" y="1860886"/>
                </a:cubicBezTo>
                <a:cubicBezTo>
                  <a:pt x="4529221" y="1850191"/>
                  <a:pt x="4804610" y="2676"/>
                  <a:pt x="5053263" y="2"/>
                </a:cubicBezTo>
                <a:cubicBezTo>
                  <a:pt x="5301916" y="-2672"/>
                  <a:pt x="5537200" y="1839497"/>
                  <a:pt x="5775158" y="1844844"/>
                </a:cubicBezTo>
                <a:cubicBezTo>
                  <a:pt x="6013116" y="1850191"/>
                  <a:pt x="6243052" y="42781"/>
                  <a:pt x="6481010" y="32086"/>
                </a:cubicBezTo>
                <a:cubicBezTo>
                  <a:pt x="6718968" y="21391"/>
                  <a:pt x="6967621" y="1778001"/>
                  <a:pt x="7202905" y="1780675"/>
                </a:cubicBezTo>
                <a:cubicBezTo>
                  <a:pt x="7438189" y="1783349"/>
                  <a:pt x="7657432" y="40107"/>
                  <a:pt x="7892716" y="48128"/>
                </a:cubicBezTo>
                <a:cubicBezTo>
                  <a:pt x="8128000" y="56149"/>
                  <a:pt x="8507663" y="1542718"/>
                  <a:pt x="8614610" y="1828802"/>
                </a:cubicBezTo>
              </a:path>
            </a:pathLst>
          </a:custGeom>
          <a:noFill/>
          <a:ln w="63500">
            <a:solidFill>
              <a:schemeClr val="accent1">
                <a:lumMod val="40000"/>
                <a:lumOff val="6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Shape 11">
            <a:extLst>
              <a:ext uri="{FF2B5EF4-FFF2-40B4-BE49-F238E27FC236}">
                <a16:creationId xmlns:a16="http://schemas.microsoft.com/office/drawing/2014/main" id="{EB204DC7-DA98-443D-9BBC-F2B6C2F8672C}"/>
              </a:ext>
            </a:extLst>
          </p:cNvPr>
          <p:cNvSpPr/>
          <p:nvPr/>
        </p:nvSpPr>
        <p:spPr>
          <a:xfrm rot="10800000">
            <a:off x="7068220" y="3856530"/>
            <a:ext cx="2772024" cy="1860933"/>
          </a:xfrm>
          <a:custGeom>
            <a:avLst/>
            <a:gdLst>
              <a:gd name="connsiteX0" fmla="*/ 0 w 8614610"/>
              <a:gd name="connsiteY0" fmla="*/ 1796718 h 1860933"/>
              <a:gd name="connsiteX1" fmla="*/ 673768 w 8614610"/>
              <a:gd name="connsiteY1" fmla="*/ 16044 h 1860933"/>
              <a:gd name="connsiteX2" fmla="*/ 1395663 w 8614610"/>
              <a:gd name="connsiteY2" fmla="*/ 1796718 h 1860933"/>
              <a:gd name="connsiteX3" fmla="*/ 2133600 w 8614610"/>
              <a:gd name="connsiteY3" fmla="*/ 48128 h 1860933"/>
              <a:gd name="connsiteX4" fmla="*/ 2871537 w 8614610"/>
              <a:gd name="connsiteY4" fmla="*/ 1812760 h 1860933"/>
              <a:gd name="connsiteX5" fmla="*/ 3577389 w 8614610"/>
              <a:gd name="connsiteY5" fmla="*/ 64170 h 1860933"/>
              <a:gd name="connsiteX6" fmla="*/ 4283242 w 8614610"/>
              <a:gd name="connsiteY6" fmla="*/ 1860886 h 1860933"/>
              <a:gd name="connsiteX7" fmla="*/ 5053263 w 8614610"/>
              <a:gd name="connsiteY7" fmla="*/ 2 h 1860933"/>
              <a:gd name="connsiteX8" fmla="*/ 5775158 w 8614610"/>
              <a:gd name="connsiteY8" fmla="*/ 1844844 h 1860933"/>
              <a:gd name="connsiteX9" fmla="*/ 6481010 w 8614610"/>
              <a:gd name="connsiteY9" fmla="*/ 32086 h 1860933"/>
              <a:gd name="connsiteX10" fmla="*/ 7202905 w 8614610"/>
              <a:gd name="connsiteY10" fmla="*/ 1780675 h 1860933"/>
              <a:gd name="connsiteX11" fmla="*/ 7892716 w 8614610"/>
              <a:gd name="connsiteY11" fmla="*/ 48128 h 1860933"/>
              <a:gd name="connsiteX12" fmla="*/ 8614610 w 8614610"/>
              <a:gd name="connsiteY12" fmla="*/ 1828802 h 186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14610" h="1860933">
                <a:moveTo>
                  <a:pt x="0" y="1796718"/>
                </a:moveTo>
                <a:cubicBezTo>
                  <a:pt x="220579" y="906381"/>
                  <a:pt x="441158" y="16044"/>
                  <a:pt x="673768" y="16044"/>
                </a:cubicBezTo>
                <a:cubicBezTo>
                  <a:pt x="906378" y="16044"/>
                  <a:pt x="1152358" y="1791371"/>
                  <a:pt x="1395663" y="1796718"/>
                </a:cubicBezTo>
                <a:cubicBezTo>
                  <a:pt x="1638968" y="1802065"/>
                  <a:pt x="1887621" y="45454"/>
                  <a:pt x="2133600" y="48128"/>
                </a:cubicBezTo>
                <a:cubicBezTo>
                  <a:pt x="2379579" y="50802"/>
                  <a:pt x="2630906" y="1810086"/>
                  <a:pt x="2871537" y="1812760"/>
                </a:cubicBezTo>
                <a:cubicBezTo>
                  <a:pt x="3112168" y="1815434"/>
                  <a:pt x="3342105" y="56149"/>
                  <a:pt x="3577389" y="64170"/>
                </a:cubicBezTo>
                <a:cubicBezTo>
                  <a:pt x="3812673" y="72191"/>
                  <a:pt x="4037263" y="1871581"/>
                  <a:pt x="4283242" y="1860886"/>
                </a:cubicBezTo>
                <a:cubicBezTo>
                  <a:pt x="4529221" y="1850191"/>
                  <a:pt x="4804610" y="2676"/>
                  <a:pt x="5053263" y="2"/>
                </a:cubicBezTo>
                <a:cubicBezTo>
                  <a:pt x="5301916" y="-2672"/>
                  <a:pt x="5537200" y="1839497"/>
                  <a:pt x="5775158" y="1844844"/>
                </a:cubicBezTo>
                <a:cubicBezTo>
                  <a:pt x="6013116" y="1850191"/>
                  <a:pt x="6243052" y="42781"/>
                  <a:pt x="6481010" y="32086"/>
                </a:cubicBezTo>
                <a:cubicBezTo>
                  <a:pt x="6718968" y="21391"/>
                  <a:pt x="6967621" y="1778001"/>
                  <a:pt x="7202905" y="1780675"/>
                </a:cubicBezTo>
                <a:cubicBezTo>
                  <a:pt x="7438189" y="1783349"/>
                  <a:pt x="7657432" y="40107"/>
                  <a:pt x="7892716" y="48128"/>
                </a:cubicBezTo>
                <a:cubicBezTo>
                  <a:pt x="8128000" y="56149"/>
                  <a:pt x="8507663" y="1542718"/>
                  <a:pt x="8614610" y="1828802"/>
                </a:cubicBezTo>
              </a:path>
            </a:pathLst>
          </a:custGeom>
          <a:noFill/>
          <a:ln w="63500">
            <a:solidFill>
              <a:schemeClr val="accent1">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a:extLst>
              <a:ext uri="{FF2B5EF4-FFF2-40B4-BE49-F238E27FC236}">
                <a16:creationId xmlns:a16="http://schemas.microsoft.com/office/drawing/2014/main" id="{6C5B02F9-A966-4927-B9E1-38D36F302F59}"/>
              </a:ext>
            </a:extLst>
          </p:cNvPr>
          <p:cNvGrpSpPr/>
          <p:nvPr/>
        </p:nvGrpSpPr>
        <p:grpSpPr>
          <a:xfrm>
            <a:off x="9881937" y="3552825"/>
            <a:ext cx="1886536" cy="2422358"/>
            <a:chOff x="4276337" y="3608996"/>
            <a:chExt cx="1886536" cy="2422358"/>
          </a:xfrm>
        </p:grpSpPr>
        <p:sp>
          <p:nvSpPr>
            <p:cNvPr id="14" name="Cloud 13">
              <a:extLst>
                <a:ext uri="{FF2B5EF4-FFF2-40B4-BE49-F238E27FC236}">
                  <a16:creationId xmlns:a16="http://schemas.microsoft.com/office/drawing/2014/main" id="{AFF200EB-BCE7-4D5C-8FA0-9777E4043296}"/>
                </a:ext>
              </a:extLst>
            </p:cNvPr>
            <p:cNvSpPr/>
            <p:nvPr/>
          </p:nvSpPr>
          <p:spPr>
            <a:xfrm>
              <a:off x="4703041" y="3968873"/>
              <a:ext cx="1459832" cy="1748591"/>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solidFill>
                </a:rPr>
                <a:t>Gott</a:t>
              </a:r>
            </a:p>
          </p:txBody>
        </p:sp>
        <p:sp>
          <p:nvSpPr>
            <p:cNvPr id="15" name="Rectangle 14">
              <a:extLst>
                <a:ext uri="{FF2B5EF4-FFF2-40B4-BE49-F238E27FC236}">
                  <a16:creationId xmlns:a16="http://schemas.microsoft.com/office/drawing/2014/main" id="{56282CE4-508B-44F0-B1B0-5C0BE4F94665}"/>
                </a:ext>
              </a:extLst>
            </p:cNvPr>
            <p:cNvSpPr/>
            <p:nvPr/>
          </p:nvSpPr>
          <p:spPr>
            <a:xfrm>
              <a:off x="4276337" y="3608996"/>
              <a:ext cx="385011" cy="24223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GESETZ</a:t>
              </a:r>
            </a:p>
          </p:txBody>
        </p:sp>
      </p:grpSp>
      <p:grpSp>
        <p:nvGrpSpPr>
          <p:cNvPr id="4" name="Group 3">
            <a:extLst>
              <a:ext uri="{FF2B5EF4-FFF2-40B4-BE49-F238E27FC236}">
                <a16:creationId xmlns:a16="http://schemas.microsoft.com/office/drawing/2014/main" id="{F340EAB2-05B0-9936-BAB2-565CAB45343C}"/>
              </a:ext>
            </a:extLst>
          </p:cNvPr>
          <p:cNvGrpSpPr/>
          <p:nvPr/>
        </p:nvGrpSpPr>
        <p:grpSpPr>
          <a:xfrm>
            <a:off x="0" y="3345750"/>
            <a:ext cx="1900516" cy="2309139"/>
            <a:chOff x="0" y="3345750"/>
            <a:chExt cx="1900516" cy="2309139"/>
          </a:xfrm>
        </p:grpSpPr>
        <p:pic>
          <p:nvPicPr>
            <p:cNvPr id="10" name="Graphic 9" descr="Man">
              <a:extLst>
                <a:ext uri="{FF2B5EF4-FFF2-40B4-BE49-F238E27FC236}">
                  <a16:creationId xmlns:a16="http://schemas.microsoft.com/office/drawing/2014/main" id="{3DA359AD-2A6E-455D-84B8-F2EFBA4F6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754373"/>
              <a:ext cx="1900516" cy="1900516"/>
            </a:xfrm>
            <a:prstGeom prst="rect">
              <a:avLst/>
            </a:prstGeom>
          </p:spPr>
        </p:pic>
        <p:sp>
          <p:nvSpPr>
            <p:cNvPr id="3" name="TextBox 2">
              <a:extLst>
                <a:ext uri="{FF2B5EF4-FFF2-40B4-BE49-F238E27FC236}">
                  <a16:creationId xmlns:a16="http://schemas.microsoft.com/office/drawing/2014/main" id="{543D702B-A59B-4A71-84FE-76CD3B981EA5}"/>
                </a:ext>
              </a:extLst>
            </p:cNvPr>
            <p:cNvSpPr txBox="1"/>
            <p:nvPr/>
          </p:nvSpPr>
          <p:spPr>
            <a:xfrm>
              <a:off x="565056" y="3345750"/>
              <a:ext cx="1079142" cy="369332"/>
            </a:xfrm>
            <a:prstGeom prst="rect">
              <a:avLst/>
            </a:prstGeom>
            <a:noFill/>
          </p:spPr>
          <p:txBody>
            <a:bodyPr wrap="none" rtlCol="0">
              <a:spAutoFit/>
            </a:bodyPr>
            <a:lstStyle/>
            <a:p>
              <a:r>
                <a:rPr lang="en-AU" dirty="0" err="1"/>
                <a:t>Gottlose</a:t>
              </a:r>
              <a:endParaRPr lang="en-AU" dirty="0"/>
            </a:p>
          </p:txBody>
        </p:sp>
      </p:grpSp>
      <p:sp>
        <p:nvSpPr>
          <p:cNvPr id="5" name="TextBox 4">
            <a:extLst>
              <a:ext uri="{FF2B5EF4-FFF2-40B4-BE49-F238E27FC236}">
                <a16:creationId xmlns:a16="http://schemas.microsoft.com/office/drawing/2014/main" id="{9DEE25C7-D8B6-AFEC-FADD-4D618CC31AE3}"/>
              </a:ext>
            </a:extLst>
          </p:cNvPr>
          <p:cNvSpPr txBox="1"/>
          <p:nvPr/>
        </p:nvSpPr>
        <p:spPr>
          <a:xfrm>
            <a:off x="10347700" y="3161084"/>
            <a:ext cx="1736035" cy="369332"/>
          </a:xfrm>
          <a:prstGeom prst="rect">
            <a:avLst/>
          </a:prstGeom>
          <a:noFill/>
        </p:spPr>
        <p:txBody>
          <a:bodyPr wrap="square" rtlCol="0">
            <a:spAutoFit/>
          </a:bodyPr>
          <a:lstStyle/>
          <a:p>
            <a:r>
              <a:rPr lang="en-AU" dirty="0"/>
              <a:t>Himmel Stadt</a:t>
            </a:r>
          </a:p>
        </p:txBody>
      </p:sp>
    </p:spTree>
    <p:extLst>
      <p:ext uri="{BB962C8B-B14F-4D97-AF65-F5344CB8AC3E}">
        <p14:creationId xmlns:p14="http://schemas.microsoft.com/office/powerpoint/2010/main" val="189577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1.11022E-16 L 0.46381 0.00394 " pathEditMode="relative" rAng="0" ptsTypes="AA">
                                      <p:cBhvr>
                                        <p:cTn id="6" dur="2000" fill="hold"/>
                                        <p:tgtEl>
                                          <p:spTgt spid="4"/>
                                        </p:tgtEl>
                                        <p:attrNameLst>
                                          <p:attrName>ppt_x</p:attrName>
                                          <p:attrName>ppt_y</p:attrName>
                                        </p:attrNameLst>
                                      </p:cBhvr>
                                      <p:rCtr x="23190" y="185"/>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F1A7-17EA-9D09-79EA-CF76D32C08D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7E558612-27DC-196B-6ACD-50687C38D4CB}"/>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33139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p:txBody>
          <a:bodyPr>
            <a:normAutofit/>
          </a:bodyPr>
          <a:lstStyle/>
          <a:p>
            <a:r>
              <a:rPr lang="de-DE" sz="4000" dirty="0">
                <a:latin typeface="Calisto MT" panose="02040603050505030304" pitchFamily="18" charset="0"/>
                <a:cs typeface="Arial" panose="020B0604020202020204" pitchFamily="34" charset="0"/>
              </a:rPr>
              <a:t>Wie geeifert?</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72584" y="2015732"/>
            <a:ext cx="9821731" cy="3450613"/>
          </a:xfrm>
        </p:spPr>
        <p:txBody>
          <a:bodyPr>
            <a:normAutofit lnSpcReduction="10000"/>
          </a:bodyPr>
          <a:lstStyle/>
          <a:p>
            <a:pPr marL="0" indent="0" algn="l">
              <a:buNone/>
            </a:pPr>
            <a:r>
              <a:rPr lang="de-DE" sz="2400" cap="none" dirty="0">
                <a:latin typeface="Calibri" panose="020F0502020204030204" pitchFamily="34" charset="0"/>
                <a:cs typeface="Calibri" panose="020F0502020204030204" pitchFamily="34" charset="0"/>
              </a:rPr>
              <a:t>Elia aber sprach zu ihnen: </a:t>
            </a:r>
            <a:r>
              <a:rPr lang="de-DE" sz="2400" cap="none" dirty="0">
                <a:solidFill>
                  <a:schemeClr val="accent1"/>
                </a:solidFill>
                <a:latin typeface="Calibri" panose="020F0502020204030204" pitchFamily="34" charset="0"/>
                <a:cs typeface="Calibri" panose="020F0502020204030204" pitchFamily="34" charset="0"/>
              </a:rPr>
              <a:t>Fangt die Propheten Baals</a:t>
            </a:r>
            <a:r>
              <a:rPr lang="de-DE" sz="2400" cap="none" dirty="0">
                <a:latin typeface="Calibri" panose="020F0502020204030204" pitchFamily="34" charset="0"/>
                <a:cs typeface="Calibri" panose="020F0502020204030204" pitchFamily="34" charset="0"/>
              </a:rPr>
              <a:t>, dass keiner von ihnen entkommt! Und sie fingen sie. Und Elia führte sie hinab an den Bach </a:t>
            </a:r>
            <a:r>
              <a:rPr lang="de-DE" sz="2400" cap="none" dirty="0" err="1">
                <a:latin typeface="Calibri" panose="020F0502020204030204" pitchFamily="34" charset="0"/>
                <a:cs typeface="Calibri" panose="020F0502020204030204" pitchFamily="34" charset="0"/>
              </a:rPr>
              <a:t>Kison</a:t>
            </a:r>
            <a:r>
              <a:rPr lang="de-DE" sz="2400" cap="none" dirty="0">
                <a:latin typeface="Calibri" panose="020F0502020204030204" pitchFamily="34" charset="0"/>
                <a:cs typeface="Calibri" panose="020F0502020204030204" pitchFamily="34" charset="0"/>
              </a:rPr>
              <a:t> und schlachtete sie dort. 1.Könige 18, 40</a:t>
            </a:r>
          </a:p>
          <a:p>
            <a:pPr marL="0" indent="0" algn="l">
              <a:buNone/>
            </a:pPr>
            <a:r>
              <a:rPr lang="de-DE" sz="2400" cap="none" dirty="0">
                <a:latin typeface="Calibri" panose="020F0502020204030204" pitchFamily="34" charset="0"/>
                <a:cs typeface="Calibri" panose="020F0502020204030204" pitchFamily="34" charset="0"/>
              </a:rPr>
              <a:t>Erneut ertönt Elias' Stimme, der dem Volk erschreckende Worte befiehlt: „Fangt die Propheten Baals, dass keiner von ihnen entkommt.“ Das Volk ist bereit, seinem Wort zu gehorchen. Sie fangen die falschen Propheten, die sie getäuscht hatten, und bringen sie zum Bach </a:t>
            </a:r>
            <a:r>
              <a:rPr lang="de-DE" sz="2400" cap="none" dirty="0" err="1">
                <a:latin typeface="Calibri" panose="020F0502020204030204" pitchFamily="34" charset="0"/>
                <a:cs typeface="Calibri" panose="020F0502020204030204" pitchFamily="34" charset="0"/>
              </a:rPr>
              <a:t>Kischon</a:t>
            </a:r>
            <a:r>
              <a:rPr lang="de-DE" sz="2400" cap="none" dirty="0">
                <a:latin typeface="Calibri" panose="020F0502020204030204" pitchFamily="34" charset="0"/>
                <a:cs typeface="Calibri" panose="020F0502020204030204" pitchFamily="34" charset="0"/>
              </a:rPr>
              <a:t>, </a:t>
            </a:r>
            <a:r>
              <a:rPr lang="de-DE" sz="2400" cap="none" dirty="0">
                <a:solidFill>
                  <a:schemeClr val="accent1"/>
                </a:solidFill>
                <a:latin typeface="Calibri" panose="020F0502020204030204" pitchFamily="34" charset="0"/>
                <a:cs typeface="Calibri" panose="020F0502020204030204" pitchFamily="34" charset="0"/>
              </a:rPr>
              <a:t>wo Elia diese Götzenpriester mit eigenen Händen schlachtet</a:t>
            </a:r>
            <a:r>
              <a:rPr lang="de-DE" sz="2400" cap="none" dirty="0">
                <a:latin typeface="Calibri" panose="020F0502020204030204" pitchFamily="34" charset="0"/>
                <a:cs typeface="Calibri" panose="020F0502020204030204" pitchFamily="34" charset="0"/>
              </a:rPr>
              <a:t>. (3T 285.1)</a:t>
            </a:r>
          </a:p>
          <a:p>
            <a:pPr marL="0" indent="0">
              <a:buNone/>
            </a:pPr>
            <a:endParaRPr lang="en-AU" dirty="0"/>
          </a:p>
        </p:txBody>
      </p:sp>
    </p:spTree>
    <p:extLst>
      <p:ext uri="{BB962C8B-B14F-4D97-AF65-F5344CB8AC3E}">
        <p14:creationId xmlns:p14="http://schemas.microsoft.com/office/powerpoint/2010/main" val="413544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p:txBody>
          <a:bodyPr>
            <a:normAutofit/>
          </a:bodyPr>
          <a:lstStyle/>
          <a:p>
            <a:r>
              <a:rPr lang="de-DE" sz="4000" dirty="0">
                <a:latin typeface="Calisto MT" panose="02040603050505030304" pitchFamily="18" charset="0"/>
                <a:cs typeface="Arial" panose="020B0604020202020204" pitchFamily="34" charset="0"/>
              </a:rPr>
              <a:t>Wie viele </a:t>
            </a:r>
            <a:r>
              <a:rPr lang="de-DE" sz="4000" dirty="0" err="1">
                <a:latin typeface="Calisto MT" panose="02040603050505030304" pitchFamily="18" charset="0"/>
                <a:cs typeface="Arial" panose="020B0604020202020204" pitchFamily="34" charset="0"/>
              </a:rPr>
              <a:t>propheten</a:t>
            </a:r>
            <a:r>
              <a:rPr lang="de-DE" sz="4000" dirty="0">
                <a:latin typeface="Calisto MT" panose="02040603050505030304" pitchFamily="18" charset="0"/>
                <a:cs typeface="Arial" panose="020B0604020202020204" pitchFamily="34" charset="0"/>
              </a:rPr>
              <a:t>?</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72584" y="1775012"/>
            <a:ext cx="9821731" cy="3915783"/>
          </a:xfrm>
        </p:spPr>
        <p:txBody>
          <a:bodyPr>
            <a:normAutofit fontScale="92500"/>
          </a:bodyPr>
          <a:lstStyle/>
          <a:p>
            <a:pPr marL="0" indent="0" algn="l">
              <a:buNone/>
            </a:pPr>
            <a:r>
              <a:rPr lang="de-DE" sz="2400" cap="none" dirty="0">
                <a:effectLst/>
                <a:latin typeface="Calibri" panose="020F0502020204030204" pitchFamily="34" charset="0"/>
                <a:cs typeface="Calibri" panose="020F0502020204030204" pitchFamily="34" charset="0"/>
              </a:rPr>
              <a:t>Wohlan, so sende nun hin und versammle zu mir ganz Israel auf den Berg </a:t>
            </a:r>
            <a:r>
              <a:rPr lang="de-DE" sz="2400" cap="none" dirty="0" err="1">
                <a:effectLst/>
                <a:latin typeface="Calibri" panose="020F0502020204030204" pitchFamily="34" charset="0"/>
                <a:cs typeface="Calibri" panose="020F0502020204030204" pitchFamily="34" charset="0"/>
              </a:rPr>
              <a:t>Karmel</a:t>
            </a:r>
            <a:r>
              <a:rPr lang="de-DE" sz="2400" cap="none" dirty="0">
                <a:effectLst/>
                <a:latin typeface="Calibri" panose="020F0502020204030204" pitchFamily="34" charset="0"/>
                <a:cs typeface="Calibri" panose="020F0502020204030204" pitchFamily="34" charset="0"/>
              </a:rPr>
              <a:t>, dazu die </a:t>
            </a:r>
            <a:r>
              <a:rPr lang="de-DE" sz="2400" b="1" cap="none" dirty="0">
                <a:effectLst/>
                <a:latin typeface="Calibri" panose="020F0502020204030204" pitchFamily="34" charset="0"/>
                <a:cs typeface="Calibri" panose="020F0502020204030204" pitchFamily="34" charset="0"/>
              </a:rPr>
              <a:t>450 Propheten des Baal </a:t>
            </a:r>
            <a:r>
              <a:rPr lang="de-DE" sz="2400" cap="none" dirty="0">
                <a:effectLst/>
                <a:latin typeface="Calibri" panose="020F0502020204030204" pitchFamily="34" charset="0"/>
                <a:cs typeface="Calibri" panose="020F0502020204030204" pitchFamily="34" charset="0"/>
              </a:rPr>
              <a:t>und die 400 Propheten der Aschera, die am Tisch der Isebel essen! </a:t>
            </a:r>
            <a:r>
              <a:rPr lang="de-DE" sz="2400" cap="none" dirty="0">
                <a:latin typeface="Calibri" panose="020F0502020204030204" pitchFamily="34" charset="0"/>
                <a:cs typeface="Calibri" panose="020F0502020204030204" pitchFamily="34" charset="0"/>
              </a:rPr>
              <a:t>1.Könige 18, 19</a:t>
            </a:r>
          </a:p>
          <a:p>
            <a:pPr algn="l"/>
            <a:endParaRPr lang="de-DE" sz="2400" cap="none" dirty="0">
              <a:latin typeface="Calibri" panose="020F0502020204030204" pitchFamily="34" charset="0"/>
              <a:cs typeface="Calibri" panose="020F0502020204030204" pitchFamily="34" charset="0"/>
            </a:endParaRPr>
          </a:p>
          <a:p>
            <a:pPr marL="0" indent="0" algn="l">
              <a:buNone/>
            </a:pPr>
            <a:r>
              <a:rPr lang="de-DE" sz="2400" cap="none" dirty="0">
                <a:latin typeface="Calibri" panose="020F0502020204030204" pitchFamily="34" charset="0"/>
                <a:cs typeface="Calibri" panose="020F0502020204030204" pitchFamily="34" charset="0"/>
              </a:rPr>
              <a:t>Der König und die Königin hatten unterschiedliche religiöse Einrichtungen, der König und seine Diener verehrten Baal, den obersten Herrn und Meister der Welt, die Sonne. Für diese Einrichtung wurden 450 Priester beschäftigt. Die Königin und ihre Frauen verehrten Aschera, </a:t>
            </a:r>
            <a:r>
              <a:rPr lang="de-DE" sz="2400" cap="none" dirty="0" err="1">
                <a:latin typeface="Calibri" panose="020F0502020204030204" pitchFamily="34" charset="0"/>
                <a:cs typeface="Calibri" panose="020F0502020204030204" pitchFamily="34" charset="0"/>
              </a:rPr>
              <a:t>Astate</a:t>
            </a:r>
            <a:r>
              <a:rPr lang="de-DE" sz="2400" cap="none" dirty="0">
                <a:latin typeface="Calibri" panose="020F0502020204030204" pitchFamily="34" charset="0"/>
                <a:cs typeface="Calibri" panose="020F0502020204030204" pitchFamily="34" charset="0"/>
              </a:rPr>
              <a:t> oder Venus. </a:t>
            </a:r>
            <a:r>
              <a:rPr lang="de-DE" sz="2400" i="1" cap="none" dirty="0">
                <a:latin typeface="Calibri" panose="020F0502020204030204" pitchFamily="34" charset="0"/>
                <a:cs typeface="Calibri" panose="020F0502020204030204" pitchFamily="34" charset="0"/>
              </a:rPr>
              <a:t>Adam Clarke Kommentar</a:t>
            </a:r>
          </a:p>
          <a:p>
            <a:pPr marL="0" indent="0">
              <a:buNone/>
            </a:pPr>
            <a:endParaRPr lang="en-AU" dirty="0"/>
          </a:p>
        </p:txBody>
      </p:sp>
    </p:spTree>
    <p:extLst>
      <p:ext uri="{BB962C8B-B14F-4D97-AF65-F5344CB8AC3E}">
        <p14:creationId xmlns:p14="http://schemas.microsoft.com/office/powerpoint/2010/main" val="3415529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148298"/>
            <a:ext cx="9291215" cy="1049235"/>
          </a:xfrm>
        </p:spPr>
        <p:txBody>
          <a:bodyPr>
            <a:normAutofit/>
          </a:bodyPr>
          <a:lstStyle/>
          <a:p>
            <a:r>
              <a:rPr lang="de-DE" sz="4000" dirty="0">
                <a:latin typeface="Calisto MT" panose="02040603050505030304" pitchFamily="18" charset="0"/>
                <a:cs typeface="Arial" panose="020B0604020202020204" pitchFamily="34" charset="0"/>
              </a:rPr>
              <a:t>Gottes </a:t>
            </a:r>
            <a:r>
              <a:rPr lang="de-DE" sz="4000" dirty="0" err="1">
                <a:latin typeface="Calisto MT" panose="02040603050505030304" pitchFamily="18" charset="0"/>
                <a:cs typeface="Arial" panose="020B0604020202020204" pitchFamily="34" charset="0"/>
              </a:rPr>
              <a:t>eifersucht</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72584" y="1197534"/>
            <a:ext cx="9821731" cy="4493262"/>
          </a:xfrm>
        </p:spPr>
        <p:txBody>
          <a:bodyPr>
            <a:normAutofit/>
          </a:bodyPr>
          <a:lstStyle/>
          <a:p>
            <a:pPr marL="0" indent="0" algn="l">
              <a:buNone/>
            </a:pPr>
            <a:r>
              <a:rPr lang="de-DE" sz="2400" cap="none" dirty="0">
                <a:latin typeface="Calibri" panose="020F0502020204030204" pitchFamily="34" charset="0"/>
                <a:cs typeface="Calibri" panose="020F0502020204030204" pitchFamily="34" charset="0"/>
              </a:rPr>
              <a:t>Sie erregten seine Eifersucht durch fremde [Götter]; durch Gräuel erzürnten sie ihn. Sie opferten den Dämonen, die nicht Gott sind, Göttern, die sie nicht kannten, neuen Göttern, die erst vor Kurzem aufgekommen waren, die eure Väter nicht verehrten. Den Fels, der dich gezeugt hat, hast du außer Acht gelassen; und du hast den Gott vergessen, der dich hervorbrachte! Als der HERR es sah, verwarf er sie, aus Unwillen über seine Söhne und seine Töchter. </a:t>
            </a:r>
            <a:r>
              <a:rPr lang="de-DE" sz="2400" cap="none" dirty="0">
                <a:solidFill>
                  <a:schemeClr val="accent1"/>
                </a:solidFill>
                <a:latin typeface="Calibri" panose="020F0502020204030204" pitchFamily="34" charset="0"/>
                <a:cs typeface="Calibri" panose="020F0502020204030204" pitchFamily="34" charset="0"/>
              </a:rPr>
              <a:t>Und er sprach: Ich will mein Angesicht vor ihnen verbergen; ich will sehen, was ihr Ende sein wird</a:t>
            </a:r>
            <a:r>
              <a:rPr lang="de-DE" sz="2400" cap="none" dirty="0">
                <a:latin typeface="Calibri" panose="020F0502020204030204" pitchFamily="34" charset="0"/>
                <a:cs typeface="Calibri" panose="020F0502020204030204" pitchFamily="34" charset="0"/>
              </a:rPr>
              <a:t>, denn sie sind ein verkehrtes Geschlecht, sie sind Kinder, in denen keine Treue ist. Sie haben mich zur Eifersucht gereizt mit dem, was kein Gott ist, durch ihre nichtigen [Götzen] haben sie mich erzürnt;</a:t>
            </a:r>
          </a:p>
        </p:txBody>
      </p:sp>
    </p:spTree>
    <p:extLst>
      <p:ext uri="{BB962C8B-B14F-4D97-AF65-F5344CB8AC3E}">
        <p14:creationId xmlns:p14="http://schemas.microsoft.com/office/powerpoint/2010/main" val="121071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148298"/>
            <a:ext cx="9291215" cy="1049235"/>
          </a:xfrm>
        </p:spPr>
        <p:txBody>
          <a:bodyPr>
            <a:normAutofit/>
          </a:bodyPr>
          <a:lstStyle/>
          <a:p>
            <a:r>
              <a:rPr lang="de-DE" sz="4000" dirty="0">
                <a:latin typeface="Calisto MT" panose="02040603050505030304" pitchFamily="18" charset="0"/>
                <a:cs typeface="Arial" panose="020B0604020202020204" pitchFamily="34" charset="0"/>
              </a:rPr>
              <a:t>Gottes </a:t>
            </a:r>
            <a:r>
              <a:rPr lang="de-DE" sz="4000" dirty="0" err="1">
                <a:latin typeface="Calisto MT" panose="02040603050505030304" pitchFamily="18" charset="0"/>
                <a:cs typeface="Arial" panose="020B0604020202020204" pitchFamily="34" charset="0"/>
              </a:rPr>
              <a:t>eifersucht</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78356" y="1197533"/>
            <a:ext cx="10418514" cy="4923692"/>
          </a:xfrm>
        </p:spPr>
        <p:txBody>
          <a:bodyPr>
            <a:noAutofit/>
          </a:bodyPr>
          <a:lstStyle/>
          <a:p>
            <a:pPr marL="0" indent="0" algn="l">
              <a:buNone/>
            </a:pPr>
            <a:r>
              <a:rPr lang="de-DE" sz="2300" cap="none" dirty="0">
                <a:latin typeface="Calibri" panose="020F0502020204030204" pitchFamily="34" charset="0"/>
                <a:cs typeface="Calibri" panose="020F0502020204030204" pitchFamily="34" charset="0"/>
              </a:rPr>
              <a:t>so will auch ich sie zur Eifersucht reizen durch das, was kein Volk ist, durch ein törichtes Volk will ich sie erzürnen! </a:t>
            </a:r>
            <a:r>
              <a:rPr lang="de-DE" sz="2300" cap="none" dirty="0">
                <a:solidFill>
                  <a:schemeClr val="accent1"/>
                </a:solidFill>
                <a:latin typeface="Calibri" panose="020F0502020204030204" pitchFamily="34" charset="0"/>
                <a:cs typeface="Calibri" panose="020F0502020204030204" pitchFamily="34" charset="0"/>
              </a:rPr>
              <a:t>Denn ein Feuer ist durch meinen Zorn angezündet,</a:t>
            </a:r>
            <a:r>
              <a:rPr lang="de-DE" sz="2300" cap="none" dirty="0">
                <a:latin typeface="Calibri" panose="020F0502020204030204" pitchFamily="34" charset="0"/>
                <a:cs typeface="Calibri" panose="020F0502020204030204" pitchFamily="34" charset="0"/>
              </a:rPr>
              <a:t> (verberge mein Angesicht) </a:t>
            </a:r>
            <a:r>
              <a:rPr lang="de-DE" sz="2300" cap="none" dirty="0">
                <a:solidFill>
                  <a:schemeClr val="accent1"/>
                </a:solidFill>
                <a:latin typeface="Calibri" panose="020F0502020204030204" pitchFamily="34" charset="0"/>
                <a:cs typeface="Calibri" panose="020F0502020204030204" pitchFamily="34" charset="0"/>
              </a:rPr>
              <a:t>das wird bis in die unterste Tiefe des Totenreichs hinab brennen und das Land samt seinem Gewächs verzehren und die Grundfesten der Berge in Flammen verwandeln. </a:t>
            </a:r>
            <a:r>
              <a:rPr lang="de-DE" sz="2300" cap="none" dirty="0">
                <a:latin typeface="Calibri" panose="020F0502020204030204" pitchFamily="34" charset="0"/>
                <a:cs typeface="Calibri" panose="020F0502020204030204" pitchFamily="34" charset="0"/>
              </a:rPr>
              <a:t>Ich will Unheil über sie häufen, ich will meine Pfeile gegen sie abschießen. Sie sollen vor Hunger verschmachten und von der Pest aufgezehrt werden, und von der bitteren Seuche; dann sende ich die Zähne wilder Tiere gegen sie, samt dem Gift der Schlange, die im Staub kriecht. Draußen soll das Schwert sie [der Kinder] berauben und in den Kammern der Schrecken, den jungen Mann wie die Jungfrau, den Säugling mitsamt dem alten Mann. 5.Mose 32,16-25</a:t>
            </a:r>
          </a:p>
        </p:txBody>
      </p:sp>
    </p:spTree>
    <p:extLst>
      <p:ext uri="{BB962C8B-B14F-4D97-AF65-F5344CB8AC3E}">
        <p14:creationId xmlns:p14="http://schemas.microsoft.com/office/powerpoint/2010/main" val="337628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38759" y="148299"/>
            <a:ext cx="10914482" cy="1049235"/>
          </a:xfrm>
        </p:spPr>
        <p:txBody>
          <a:bodyPr>
            <a:normAutofit fontScale="90000"/>
          </a:bodyPr>
          <a:lstStyle/>
          <a:p>
            <a:r>
              <a:rPr lang="de-DE" sz="4000" dirty="0">
                <a:latin typeface="Calisto MT" panose="02040603050505030304" pitchFamily="18" charset="0"/>
              </a:rPr>
              <a:t>Mechanik des Windes, Feuer, Erdbeben</a:t>
            </a:r>
            <a:endParaRPr lang="en-AU" sz="4000" dirty="0">
              <a:latin typeface="Calisto MT" panose="02040603050505030304" pitchFamily="18" charset="0"/>
            </a:endParaRP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72584" y="1197534"/>
            <a:ext cx="9821731" cy="4493262"/>
          </a:xfrm>
        </p:spPr>
        <p:txBody>
          <a:bodyPr>
            <a:normAutofit fontScale="92500"/>
          </a:bodyPr>
          <a:lstStyle/>
          <a:p>
            <a:pPr marL="0" indent="0" algn="just">
              <a:buNone/>
            </a:pPr>
            <a:r>
              <a:rPr lang="de-DE" sz="2400" dirty="0">
                <a:effectLst/>
                <a:latin typeface="Calibri" panose="020F0502020204030204" pitchFamily="34" charset="0"/>
                <a:ea typeface="Calibri" panose="020F0502020204030204" pitchFamily="34" charset="0"/>
                <a:cs typeface="Arial" panose="020B0604020202020204" pitchFamily="34" charset="0"/>
              </a:rPr>
              <a:t>Aber es ist auch wahr, dass die Gerechtigkeit Gottes selbst im Gesetz ist; denn das Gesetz ist nur der Ausdruck von Gottes Willen, es ist nur die Abschrift seines Charakters. Und weil das so ist, liegt es in der Natur der Sache, dass niemand im Gesetz die Gerechtigkeit Gottes sehen kann, niemand im Gesetz die Gerechtigkeit Gottes finden kann, außer Gott selbst. </a:t>
            </a:r>
            <a:r>
              <a:rPr lang="de-DE"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Und das unterstreicht nur die mächtige Wahrheit, dass alles, was irgendjemand, ob Gott oder Mensch, jemals im Gesetz sehen oder finden kann, SEINE EIGENE Gerechtigkeit ist</a:t>
            </a:r>
            <a:r>
              <a:rPr lang="de-DE" sz="2400" dirty="0">
                <a:effectLst/>
                <a:latin typeface="Calibri" panose="020F0502020204030204" pitchFamily="34" charset="0"/>
                <a:ea typeface="Calibri" panose="020F0502020204030204" pitchFamily="34" charset="0"/>
                <a:cs typeface="Arial" panose="020B0604020202020204" pitchFamily="34" charset="0"/>
              </a:rPr>
              <a:t>. Auf Seiten des Menschen ist das Sünde, weil sie hinter der Gerechtigkeit Gottes zurückbleibt. Aber auf Seiten Gottes ist es Gerechtigkeit, denn es ist die Gerechtigkeit Gottes in ihrer ganzen Vollkommenheit. </a:t>
            </a:r>
            <a:r>
              <a:rPr lang="en-AU" sz="2400" dirty="0">
                <a:effectLst/>
                <a:latin typeface="Calibri" panose="020F0502020204030204" pitchFamily="34" charset="0"/>
                <a:ea typeface="Calibri" panose="020F0502020204030204" pitchFamily="34" charset="0"/>
                <a:cs typeface="Arial" panose="020B0604020202020204" pitchFamily="34" charset="0"/>
              </a:rPr>
              <a:t>A.T. Jones, </a:t>
            </a:r>
            <a:r>
              <a:rPr lang="en-AU" sz="2400" i="1" dirty="0">
                <a:effectLst/>
                <a:latin typeface="Calibri" panose="020F0502020204030204" pitchFamily="34" charset="0"/>
                <a:ea typeface="Calibri" panose="020F0502020204030204" pitchFamily="34" charset="0"/>
                <a:cs typeface="Arial" panose="020B0604020202020204" pitchFamily="34" charset="0"/>
              </a:rPr>
              <a:t>Review and Herald</a:t>
            </a:r>
            <a:r>
              <a:rPr lang="en-AU" sz="2400" dirty="0">
                <a:effectLst/>
                <a:latin typeface="Calibri" panose="020F0502020204030204" pitchFamily="34" charset="0"/>
                <a:ea typeface="Calibri" panose="020F0502020204030204" pitchFamily="34" charset="0"/>
                <a:cs typeface="Arial" panose="020B0604020202020204" pitchFamily="34" charset="0"/>
              </a:rPr>
              <a:t>, December 12, 1899</a:t>
            </a:r>
            <a:endParaRPr lang="en-AU" dirty="0"/>
          </a:p>
        </p:txBody>
      </p:sp>
    </p:spTree>
    <p:extLst>
      <p:ext uri="{BB962C8B-B14F-4D97-AF65-F5344CB8AC3E}">
        <p14:creationId xmlns:p14="http://schemas.microsoft.com/office/powerpoint/2010/main" val="301444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81878" y="534645"/>
            <a:ext cx="10887978" cy="1049235"/>
          </a:xfrm>
        </p:spPr>
        <p:txBody>
          <a:bodyPr>
            <a:normAutofit fontScale="90000"/>
          </a:bodyPr>
          <a:lstStyle/>
          <a:p>
            <a:r>
              <a:rPr lang="de-DE" sz="4000" dirty="0">
                <a:latin typeface="Calisto MT" panose="02040603050505030304" pitchFamily="18" charset="0"/>
              </a:rPr>
              <a:t>Mechanik des Windes, Feuer, Erdbeben</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72584" y="1882588"/>
            <a:ext cx="9821731" cy="3808208"/>
          </a:xfrm>
        </p:spPr>
        <p:txBody>
          <a:bodyPr>
            <a:normAutofit/>
          </a:bodyPr>
          <a:lstStyle/>
          <a:p>
            <a:pPr marL="0" indent="0" algn="just">
              <a:lnSpc>
                <a:spcPct val="115000"/>
              </a:lnSpc>
              <a:spcAft>
                <a:spcPts val="1000"/>
              </a:spcAft>
              <a:buNone/>
            </a:pPr>
            <a:r>
              <a:rPr lang="de-DE" sz="2400" dirty="0">
                <a:effectLst/>
                <a:latin typeface="Calibri" panose="020F0502020204030204" pitchFamily="34" charset="0"/>
                <a:ea typeface="Calibri" panose="020F0502020204030204" pitchFamily="34" charset="0"/>
                <a:cs typeface="Calibri" panose="020F0502020204030204" pitchFamily="34" charset="0"/>
              </a:rPr>
              <a:t>Ich aber lebte, als ich noch ohne Gesetz war; </a:t>
            </a:r>
            <a:r>
              <a:rPr lang="de-DE"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als aber das Gebot kam, lebte die Sünde auf, und ich starb</a:t>
            </a:r>
            <a:r>
              <a:rPr lang="de-DE" sz="2400" dirty="0">
                <a:effectLst/>
                <a:latin typeface="Calibri" panose="020F0502020204030204" pitchFamily="34" charset="0"/>
                <a:ea typeface="Calibri" panose="020F0502020204030204" pitchFamily="34" charset="0"/>
                <a:cs typeface="Calibri" panose="020F0502020204030204" pitchFamily="34" charset="0"/>
              </a:rPr>
              <a:t>; und eben dieses Gebot, das zum Leben gegeben war, erwies sich für mich als todbringend. </a:t>
            </a:r>
            <a:r>
              <a:rPr lang="de-DE"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Denn die Sünde nahm einen Anlass durch das Gebot und verführte mich und tötete mich durch dasselbe</a:t>
            </a:r>
            <a:r>
              <a:rPr lang="de-DE" sz="2400" dirty="0">
                <a:effectLst/>
                <a:latin typeface="Calibri" panose="020F0502020204030204" pitchFamily="34" charset="0"/>
                <a:ea typeface="Calibri" panose="020F0502020204030204" pitchFamily="34" charset="0"/>
                <a:cs typeface="Calibri" panose="020F0502020204030204" pitchFamily="34" charset="0"/>
              </a:rPr>
              <a:t>. So ist nun das Gesetz heilig, und das Gebot ist heilig, gerecht und gut. Hat nun das Gute mir den Tod gebracht? Das sei ferne! </a:t>
            </a:r>
            <a:r>
              <a:rPr lang="de-DE"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Sondern die Sünde hat, damit sie als Sünde offenbar werde, durch das Gute meinen Tod bewirkt, damit die Sünde überaus sündig würde durch das Gebot. </a:t>
            </a:r>
            <a:r>
              <a:rPr lang="x-none" sz="2400" dirty="0">
                <a:effectLst/>
                <a:latin typeface="Calibri" panose="020F0502020204030204" pitchFamily="34" charset="0"/>
                <a:ea typeface="Calibri" panose="020F0502020204030204" pitchFamily="34" charset="0"/>
                <a:cs typeface="Calibri" panose="020F0502020204030204" pitchFamily="34" charset="0"/>
              </a:rPr>
              <a:t>R</a:t>
            </a:r>
            <a:r>
              <a:rPr lang="de-DE" sz="2400" dirty="0" err="1">
                <a:effectLst/>
                <a:latin typeface="Calibri" panose="020F0502020204030204" pitchFamily="34" charset="0"/>
                <a:ea typeface="Calibri" panose="020F0502020204030204" pitchFamily="34" charset="0"/>
                <a:cs typeface="Calibri" panose="020F0502020204030204" pitchFamily="34" charset="0"/>
              </a:rPr>
              <a:t>ömer</a:t>
            </a:r>
            <a:r>
              <a:rPr lang="de-DE" sz="2400" dirty="0">
                <a:effectLst/>
                <a:latin typeface="Calibri" panose="020F0502020204030204" pitchFamily="34" charset="0"/>
                <a:ea typeface="Calibri" panose="020F0502020204030204" pitchFamily="34" charset="0"/>
                <a:cs typeface="Calibri" panose="020F0502020204030204" pitchFamily="34" charset="0"/>
              </a:rPr>
              <a:t> </a:t>
            </a:r>
            <a:r>
              <a:rPr lang="x-none" sz="2400" dirty="0">
                <a:effectLst/>
                <a:latin typeface="Calibri" panose="020F0502020204030204" pitchFamily="34" charset="0"/>
                <a:ea typeface="Calibri" panose="020F0502020204030204" pitchFamily="34" charset="0"/>
                <a:cs typeface="Calibri" panose="020F0502020204030204" pitchFamily="34" charset="0"/>
              </a:rPr>
              <a:t>7</a:t>
            </a:r>
            <a:r>
              <a:rPr lang="de-DE" sz="2400" dirty="0">
                <a:effectLst/>
                <a:latin typeface="Calibri" panose="020F0502020204030204" pitchFamily="34" charset="0"/>
                <a:ea typeface="Calibri" panose="020F0502020204030204" pitchFamily="34" charset="0"/>
                <a:cs typeface="Calibri" panose="020F0502020204030204" pitchFamily="34" charset="0"/>
              </a:rPr>
              <a:t>,</a:t>
            </a:r>
            <a:r>
              <a:rPr lang="x-none" sz="2400" dirty="0">
                <a:effectLst/>
                <a:latin typeface="Calibri" panose="020F0502020204030204" pitchFamily="34" charset="0"/>
                <a:ea typeface="Calibri" panose="020F0502020204030204" pitchFamily="34" charset="0"/>
                <a:cs typeface="Calibri" panose="020F0502020204030204" pitchFamily="34" charset="0"/>
              </a:rPr>
              <a:t>9-13</a:t>
            </a:r>
            <a:endParaRPr lang="en-AU" sz="2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264175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0</TotalTime>
  <Words>3252</Words>
  <Application>Microsoft Office PowerPoint</Application>
  <PresentationFormat>Breitbild</PresentationFormat>
  <Paragraphs>78</Paragraphs>
  <Slides>31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Calibri</vt:lpstr>
      <vt:lpstr>Calisto MT</vt:lpstr>
      <vt:lpstr>Rockwell</vt:lpstr>
      <vt:lpstr>Gallery</vt:lpstr>
      <vt:lpstr>das innere feuer hervorbringen</vt:lpstr>
      <vt:lpstr>Elia auf dem berg sinai</vt:lpstr>
      <vt:lpstr>zusammenhang</vt:lpstr>
      <vt:lpstr>Wie geeifert?</vt:lpstr>
      <vt:lpstr>Wie viele propheten?</vt:lpstr>
      <vt:lpstr>Gottes eifersucht</vt:lpstr>
      <vt:lpstr>Gottes eifersucht</vt:lpstr>
      <vt:lpstr>Mechanik des Windes, Feuer, Erdbeben</vt:lpstr>
      <vt:lpstr>Mechanik des Windes, Feuer, Erdbeben</vt:lpstr>
      <vt:lpstr>Wie verführt uns die Sünde durch das Gesetz?</vt:lpstr>
      <vt:lpstr>Wie wurden wir durch das Gesetz verführt?</vt:lpstr>
      <vt:lpstr>PowerPoint-Präsentation</vt:lpstr>
      <vt:lpstr>Was verursachte den Wind, das Feuer und das Erdbeben?</vt:lpstr>
      <vt:lpstr>Wofür steht der Wind?</vt:lpstr>
      <vt:lpstr>Wollte Elia das Königreich umstürzen?</vt:lpstr>
      <vt:lpstr>Unruhen Menschen= Unruhen erde</vt:lpstr>
      <vt:lpstr>Unruhen Menschen= Unruhen erde</vt:lpstr>
      <vt:lpstr>Unruhen Menschen= Unruhen erde</vt:lpstr>
      <vt:lpstr>Die Natur als zerstörerische macht</vt:lpstr>
      <vt:lpstr>Die Natur als zerstörerische macht</vt:lpstr>
      <vt:lpstr>Die Natur als zerstörerische macht</vt:lpstr>
      <vt:lpstr>Elia´s gereiztheit kam zur ruhe</vt:lpstr>
      <vt:lpstr>Von Krämpfen erschütterte Natur durch Elia's Geist</vt:lpstr>
      <vt:lpstr>Warum Feuer, Erdbeben und Rauch auf dem Sinai</vt:lpstr>
      <vt:lpstr>Das wort gottes</vt:lpstr>
      <vt:lpstr>Warum Dunkelheit, Feuer, Erdbeben?</vt:lpstr>
      <vt:lpstr>Gott ist nicht im Wind, im Feuer, im Erdbeben</vt:lpstr>
      <vt:lpstr>Zerstörung bei der Wiederkunft</vt:lpstr>
      <vt:lpstr>Zerstörung am Ende der 1000 Jahre</vt:lpstr>
      <vt:lpstr>Gottlose umringen die stadt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Franzi</cp:lastModifiedBy>
  <cp:revision>73</cp:revision>
  <dcterms:created xsi:type="dcterms:W3CDTF">2020-11-26T04:46:46Z</dcterms:created>
  <dcterms:modified xsi:type="dcterms:W3CDTF">2022-09-06T17:24:39Z</dcterms:modified>
</cp:coreProperties>
</file>