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sldIdLst>
    <p:sldId id="577" r:id="rId2"/>
    <p:sldId id="578" r:id="rId3"/>
    <p:sldId id="579" r:id="rId4"/>
    <p:sldId id="580" r:id="rId5"/>
    <p:sldId id="581" r:id="rId6"/>
    <p:sldId id="582" r:id="rId7"/>
    <p:sldId id="583" r:id="rId8"/>
    <p:sldId id="584" r:id="rId9"/>
    <p:sldId id="585" r:id="rId10"/>
    <p:sldId id="586" r:id="rId11"/>
    <p:sldId id="587" r:id="rId12"/>
    <p:sldId id="450" r:id="rId13"/>
    <p:sldId id="588" r:id="rId14"/>
    <p:sldId id="589" r:id="rId15"/>
    <p:sldId id="590" r:id="rId16"/>
    <p:sldId id="591" r:id="rId17"/>
    <p:sldId id="592" r:id="rId18"/>
    <p:sldId id="593" r:id="rId19"/>
    <p:sldId id="594" r:id="rId20"/>
    <p:sldId id="595" r:id="rId21"/>
    <p:sldId id="596" r:id="rId22"/>
    <p:sldId id="597" r:id="rId23"/>
    <p:sldId id="598" r:id="rId24"/>
    <p:sldId id="599" r:id="rId25"/>
    <p:sldId id="600" r:id="rId26"/>
    <p:sldId id="575" r:id="rId27"/>
    <p:sldId id="602" r:id="rId28"/>
    <p:sldId id="603" r:id="rId29"/>
    <p:sldId id="576"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E4CCCC"/>
    <a:srgbClr val="F2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1" autoAdjust="0"/>
    <p:restoredTop sz="94660"/>
  </p:normalViewPr>
  <p:slideViewPr>
    <p:cSldViewPr snapToGrid="0">
      <p:cViewPr varScale="1">
        <p:scale>
          <a:sx n="86" d="100"/>
          <a:sy n="86" d="100"/>
        </p:scale>
        <p:origin x="33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E0F090D-BFA8-45E2-8ACD-2248A79581D3}" type="datetimeFigureOut">
              <a:rPr lang="en-AU" smtClean="0"/>
              <a:t>22/01/2023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641788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0F090D-BFA8-45E2-8ACD-2248A79581D3}" type="datetimeFigureOut">
              <a:rPr lang="en-AU" smtClean="0"/>
              <a:t>22/01/2023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1009459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E0F090D-BFA8-45E2-8ACD-2248A79581D3}" type="datetimeFigureOut">
              <a:rPr lang="en-AU" smtClean="0"/>
              <a:t>22/01/2023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135882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E0F090D-BFA8-45E2-8ACD-2248A79581D3}" type="datetimeFigureOut">
              <a:rPr lang="en-AU" smtClean="0"/>
              <a:t>22/01/2023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70C4A-D412-45E3-8E8D-7B22C4A7267C}" type="slidenum">
              <a:rPr lang="en-AU" smtClean="0"/>
              <a:t>‹Nr.›</a:t>
            </a:fld>
            <a:endParaRPr lang="en-AU"/>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319447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F090D-BFA8-45E2-8ACD-2248A79581D3}" type="datetimeFigureOut">
              <a:rPr lang="en-AU" smtClean="0"/>
              <a:t>22/01/2023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3239886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E0F090D-BFA8-45E2-8ACD-2248A79581D3}" type="datetimeFigureOut">
              <a:rPr lang="en-AU" smtClean="0"/>
              <a:t>22/01/2023</a:t>
            </a:fld>
            <a:endParaRPr lang="en-AU"/>
          </a:p>
        </p:txBody>
      </p:sp>
      <p:sp>
        <p:nvSpPr>
          <p:cNvPr id="4"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1346589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E0F090D-BFA8-45E2-8ACD-2248A79581D3}" type="datetimeFigureOut">
              <a:rPr lang="en-AU" smtClean="0"/>
              <a:t>22/01/2023</a:t>
            </a:fld>
            <a:endParaRPr lang="en-AU"/>
          </a:p>
        </p:txBody>
      </p:sp>
      <p:sp>
        <p:nvSpPr>
          <p:cNvPr id="4"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1713694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0F090D-BFA8-45E2-8ACD-2248A79581D3}" type="datetimeFigureOut">
              <a:rPr lang="en-AU" smtClean="0"/>
              <a:t>22/01/2023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1305621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0F090D-BFA8-45E2-8ACD-2248A79581D3}" type="datetimeFigureOut">
              <a:rPr lang="en-AU" smtClean="0"/>
              <a:t>22/01/2023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3491786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2E0F090D-BFA8-45E2-8ACD-2248A79581D3}" type="datetimeFigureOut">
              <a:rPr lang="en-AU" smtClean="0"/>
              <a:t>22/01/2023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1588052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F090D-BFA8-45E2-8ACD-2248A79581D3}" type="datetimeFigureOut">
              <a:rPr lang="en-AU" smtClean="0"/>
              <a:t>22/01/2023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1154003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E0F090D-BFA8-45E2-8ACD-2248A79581D3}" type="datetimeFigureOut">
              <a:rPr lang="en-AU" smtClean="0"/>
              <a:t>22/01/2023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1487694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E0F090D-BFA8-45E2-8ACD-2248A79581D3}" type="datetimeFigureOut">
              <a:rPr lang="en-AU" smtClean="0"/>
              <a:t>22/01/2023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1833157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2E0F090D-BFA8-45E2-8ACD-2248A79581D3}" type="datetimeFigureOut">
              <a:rPr lang="en-AU" smtClean="0"/>
              <a:t>22/01/2023</a:t>
            </a:fld>
            <a:endParaRPr lang="en-AU"/>
          </a:p>
        </p:txBody>
      </p:sp>
      <p:sp>
        <p:nvSpPr>
          <p:cNvPr id="5" name="Footer Placeholder 3"/>
          <p:cNvSpPr>
            <a:spLocks noGrp="1"/>
          </p:cNvSpPr>
          <p:nvPr>
            <p:ph type="ftr" sz="quarter" idx="11"/>
          </p:nvPr>
        </p:nvSpPr>
        <p:spPr/>
        <p:txBody>
          <a:bodyPr/>
          <a:lstStyle/>
          <a:p>
            <a:endParaRPr lang="en-AU"/>
          </a:p>
        </p:txBody>
      </p:sp>
      <p:sp>
        <p:nvSpPr>
          <p:cNvPr id="6" name="Slide Number Placeholder 4"/>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3692983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E0F090D-BFA8-45E2-8ACD-2248A79581D3}" type="datetimeFigureOut">
              <a:rPr lang="en-AU" smtClean="0"/>
              <a:t>22/01/2023</a:t>
            </a:fld>
            <a:endParaRPr lang="en-AU"/>
          </a:p>
        </p:txBody>
      </p:sp>
      <p:sp>
        <p:nvSpPr>
          <p:cNvPr id="5" name="Footer Placeholder 2"/>
          <p:cNvSpPr>
            <a:spLocks noGrp="1"/>
          </p:cNvSpPr>
          <p:nvPr>
            <p:ph type="ftr" sz="quarter" idx="11"/>
          </p:nvPr>
        </p:nvSpPr>
        <p:spPr/>
        <p:txBody>
          <a:bodyPr/>
          <a:lstStyle/>
          <a:p>
            <a:endParaRPr lang="en-AU"/>
          </a:p>
        </p:txBody>
      </p:sp>
      <p:sp>
        <p:nvSpPr>
          <p:cNvPr id="6" name="Slide Number Placeholder 3"/>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1230320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2E0F090D-BFA8-45E2-8ACD-2248A79581D3}" type="datetimeFigureOut">
              <a:rPr lang="en-AU" smtClean="0"/>
              <a:t>22/01/2023</a:t>
            </a:fld>
            <a:endParaRPr lang="en-AU"/>
          </a:p>
        </p:txBody>
      </p:sp>
      <p:sp>
        <p:nvSpPr>
          <p:cNvPr id="5" name="Footer Placeholder 5"/>
          <p:cNvSpPr>
            <a:spLocks noGrp="1"/>
          </p:cNvSpPr>
          <p:nvPr>
            <p:ph type="ftr" sz="quarter" idx="11"/>
          </p:nvPr>
        </p:nvSpPr>
        <p:spPr/>
        <p:txBody>
          <a:bodyPr/>
          <a:lstStyle/>
          <a:p>
            <a:endParaRPr lang="en-AU"/>
          </a:p>
        </p:txBody>
      </p:sp>
      <p:sp>
        <p:nvSpPr>
          <p:cNvPr id="6" name="Slide Number Placeholder 6"/>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1852588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0F090D-BFA8-45E2-8ACD-2248A79581D3}" type="datetimeFigureOut">
              <a:rPr lang="en-AU" smtClean="0"/>
              <a:t>22/01/2023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C670C4A-D412-45E3-8E8D-7B22C4A7267C}" type="slidenum">
              <a:rPr lang="en-AU" smtClean="0"/>
              <a:t>‹Nr.›</a:t>
            </a:fld>
            <a:endParaRPr lang="en-AU"/>
          </a:p>
        </p:txBody>
      </p:sp>
    </p:spTree>
    <p:extLst>
      <p:ext uri="{BB962C8B-B14F-4D97-AF65-F5344CB8AC3E}">
        <p14:creationId xmlns:p14="http://schemas.microsoft.com/office/powerpoint/2010/main" val="1833581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E0F090D-BFA8-45E2-8ACD-2248A79581D3}" type="datetimeFigureOut">
              <a:rPr lang="en-AU" smtClean="0"/>
              <a:t>22/01/2023</a:t>
            </a:fld>
            <a:endParaRPr lang="en-AU"/>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AU"/>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C670C4A-D412-45E3-8E8D-7B22C4A7267C}" type="slidenum">
              <a:rPr lang="en-AU" smtClean="0"/>
              <a:t>‹Nr.›</a:t>
            </a:fld>
            <a:endParaRPr lang="en-AU"/>
          </a:p>
        </p:txBody>
      </p:sp>
    </p:spTree>
    <p:extLst>
      <p:ext uri="{BB962C8B-B14F-4D97-AF65-F5344CB8AC3E}">
        <p14:creationId xmlns:p14="http://schemas.microsoft.com/office/powerpoint/2010/main" val="1363574651"/>
      </p:ext>
    </p:extLst>
  </p:cSld>
  <p:clrMap bg1="dk1" tx1="lt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5202623" y="1805884"/>
            <a:ext cx="6717827" cy="3188426"/>
          </a:xfrm>
        </p:spPr>
        <p:txBody>
          <a:bodyPr>
            <a:noAutofit/>
          </a:bodyPr>
          <a:lstStyle/>
          <a:p>
            <a:pPr algn="ctr"/>
            <a:r>
              <a:rPr lang="en-AU" sz="7200" dirty="0">
                <a:effectLst>
                  <a:outerShdw blurRad="38100" dist="38100" dir="2700000" algn="tl">
                    <a:srgbClr val="000000">
                      <a:alpha val="43137"/>
                    </a:srgbClr>
                  </a:outerShdw>
                </a:effectLst>
              </a:rPr>
              <a:t>Was </a:t>
            </a:r>
            <a:r>
              <a:rPr lang="en-AU" sz="7200" dirty="0" err="1">
                <a:effectLst>
                  <a:outerShdw blurRad="38100" dist="38100" dir="2700000" algn="tl">
                    <a:srgbClr val="000000">
                      <a:alpha val="43137"/>
                    </a:srgbClr>
                  </a:outerShdw>
                </a:effectLst>
              </a:rPr>
              <a:t>ist</a:t>
            </a:r>
            <a:r>
              <a:rPr lang="en-AU" sz="7200" dirty="0">
                <a:effectLst>
                  <a:outerShdw blurRad="38100" dist="38100" dir="2700000" algn="tl">
                    <a:srgbClr val="000000">
                      <a:alpha val="43137"/>
                    </a:srgbClr>
                  </a:outerShdw>
                </a:effectLst>
              </a:rPr>
              <a:t> das </a:t>
            </a:r>
            <a:r>
              <a:rPr lang="en-AU" sz="7200" dirty="0" err="1">
                <a:effectLst>
                  <a:outerShdw blurRad="38100" dist="38100" dir="2700000" algn="tl">
                    <a:srgbClr val="000000">
                      <a:alpha val="43137"/>
                    </a:srgbClr>
                  </a:outerShdw>
                </a:effectLst>
              </a:rPr>
              <a:t>Kreuz</a:t>
            </a:r>
            <a:r>
              <a:rPr lang="en-AU" sz="7200" dirty="0">
                <a:effectLst>
                  <a:outerShdw blurRad="38100" dist="38100" dir="2700000" algn="tl">
                    <a:srgbClr val="000000">
                      <a:alpha val="43137"/>
                    </a:srgbClr>
                  </a:outerShdw>
                </a:effectLst>
              </a:rPr>
              <a:t>?</a:t>
            </a:r>
          </a:p>
        </p:txBody>
      </p:sp>
      <p:pic>
        <p:nvPicPr>
          <p:cNvPr id="5" name="Picture 4">
            <a:extLst>
              <a:ext uri="{FF2B5EF4-FFF2-40B4-BE49-F238E27FC236}">
                <a16:creationId xmlns:a16="http://schemas.microsoft.com/office/drawing/2014/main" id="{DFB5F4B5-1F3B-4719-96F1-B21DB150D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158" y="1881579"/>
            <a:ext cx="4554742" cy="3037037"/>
          </a:xfrm>
          <a:prstGeom prst="rect">
            <a:avLst/>
          </a:prstGeom>
        </p:spPr>
      </p:pic>
    </p:spTree>
    <p:extLst>
      <p:ext uri="{BB962C8B-B14F-4D97-AF65-F5344CB8AC3E}">
        <p14:creationId xmlns:p14="http://schemas.microsoft.com/office/powerpoint/2010/main" val="1460434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556976" y="648272"/>
            <a:ext cx="10728860" cy="1049235"/>
          </a:xfrm>
        </p:spPr>
        <p:txBody>
          <a:bodyPr>
            <a:normAutofit fontScale="90000"/>
          </a:bodyPr>
          <a:lstStyle/>
          <a:p>
            <a:r>
              <a:rPr lang="en-AU" sz="4000" dirty="0"/>
              <a:t>Das </a:t>
            </a:r>
            <a:r>
              <a:rPr lang="en-AU" sz="4000" dirty="0" err="1"/>
              <a:t>Kreuz</a:t>
            </a:r>
            <a:r>
              <a:rPr lang="en-AU" sz="4000" dirty="0"/>
              <a:t> </a:t>
            </a:r>
            <a:r>
              <a:rPr lang="en-AU" sz="4000" dirty="0" err="1"/>
              <a:t>ist</a:t>
            </a:r>
            <a:r>
              <a:rPr lang="en-AU" sz="4000" dirty="0"/>
              <a:t> </a:t>
            </a:r>
            <a:r>
              <a:rPr lang="en-AU" sz="4000" dirty="0" err="1"/>
              <a:t>eine</a:t>
            </a:r>
            <a:r>
              <a:rPr lang="en-AU" sz="4000" dirty="0"/>
              <a:t> </a:t>
            </a:r>
            <a:r>
              <a:rPr lang="en-AU" sz="4000" dirty="0" err="1"/>
              <a:t>Offenbarung</a:t>
            </a:r>
            <a:r>
              <a:rPr lang="en-AU" sz="4000" dirty="0"/>
              <a:t> von </a:t>
            </a:r>
            <a:r>
              <a:rPr lang="en-AU" sz="4000" dirty="0" err="1"/>
              <a:t>Gottes</a:t>
            </a:r>
            <a:r>
              <a:rPr lang="en-AU" sz="4000" dirty="0"/>
              <a:t> Pein</a:t>
            </a:r>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554659" y="1697507"/>
            <a:ext cx="11078048" cy="4831816"/>
          </a:xfrm>
        </p:spPr>
        <p:txBody>
          <a:bodyPr>
            <a:normAutofit fontScale="92500" lnSpcReduction="10000"/>
          </a:bodyPr>
          <a:lstStyle/>
          <a:p>
            <a:pPr marL="0" indent="0" algn="just">
              <a:buNone/>
            </a:pPr>
            <a:r>
              <a:rPr lang="de-DE" sz="2800" dirty="0">
                <a:latin typeface="+mn-lt"/>
                <a:cs typeface="Calibri" panose="020F0502020204030204" pitchFamily="34" charset="0"/>
              </a:rPr>
              <a:t>Wer überlegt, was die Beschleunigung oder die Behinderung der </a:t>
            </a:r>
            <a:r>
              <a:rPr lang="de-DE" sz="2800" dirty="0" err="1">
                <a:latin typeface="+mn-lt"/>
                <a:cs typeface="Calibri" panose="020F0502020204030204" pitchFamily="34" charset="0"/>
              </a:rPr>
              <a:t>Evangeliumsverkündigung</a:t>
            </a:r>
            <a:r>
              <a:rPr lang="de-DE" sz="2800" dirty="0">
                <a:latin typeface="+mn-lt"/>
                <a:cs typeface="Calibri" panose="020F0502020204030204" pitchFamily="34" charset="0"/>
              </a:rPr>
              <a:t> wohl für Folgen haben könnte, tut dies meist im Hinblick auf die Welt und sich selbst. Wenige denken dabei an Gott, wenige sind des Schmerzes eingedenk, den die Sünde unserem Schöpfer verursacht hat. Der ganze Himmel durchlitt Christi Todeskampf, aber Sein Leiden begann und endete nicht mit Seiner Offenbarung in Menschengestalt. </a:t>
            </a:r>
            <a:r>
              <a:rPr lang="de-DE" sz="2800" b="1" dirty="0">
                <a:solidFill>
                  <a:srgbClr val="FFFF00"/>
                </a:solidFill>
                <a:latin typeface="+mn-lt"/>
                <a:cs typeface="Calibri" panose="020F0502020204030204" pitchFamily="34" charset="0"/>
              </a:rPr>
              <a:t>Das Kreuz enthüllt unseren stumpfen Sinnen die Pein, die die Sünde schon seit ihrem Aufkommen dem Herzen Gottes bereitet hat. Jedes Abweichen vom Recht, jede grausame Tat, jedes Versagen der Menschheit beim Erstreben des von Gott gesetzten Zieles bereitet Ihm Kummer</a:t>
            </a:r>
            <a:r>
              <a:rPr lang="de-DE" sz="2800" dirty="0">
                <a:latin typeface="+mn-lt"/>
                <a:cs typeface="Calibri" panose="020F0502020204030204" pitchFamily="34" charset="0"/>
              </a:rPr>
              <a:t>. </a:t>
            </a:r>
          </a:p>
          <a:p>
            <a:pPr marL="0" indent="0" algn="just">
              <a:buNone/>
            </a:pPr>
            <a:r>
              <a:rPr lang="de-DE" sz="2800" dirty="0">
                <a:latin typeface="+mn-lt"/>
                <a:cs typeface="Calibri" panose="020F0502020204030204" pitchFamily="34" charset="0"/>
              </a:rPr>
              <a:t>{Ez54 241.1}</a:t>
            </a:r>
            <a:endParaRPr lang="en-AU" sz="2800" dirty="0">
              <a:latin typeface="+mn-lt"/>
              <a:cs typeface="Calibri" panose="020F0502020204030204" pitchFamily="34" charset="0"/>
            </a:endParaRPr>
          </a:p>
        </p:txBody>
      </p:sp>
    </p:spTree>
    <p:extLst>
      <p:ext uri="{BB962C8B-B14F-4D97-AF65-F5344CB8AC3E}">
        <p14:creationId xmlns:p14="http://schemas.microsoft.com/office/powerpoint/2010/main" val="2749443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687823" y="488474"/>
            <a:ext cx="9980177" cy="1049235"/>
          </a:xfrm>
        </p:spPr>
        <p:txBody>
          <a:bodyPr>
            <a:normAutofit/>
          </a:bodyPr>
          <a:lstStyle/>
          <a:p>
            <a:r>
              <a:rPr lang="en-AU" sz="4000" dirty="0"/>
              <a:t>Der </a:t>
            </a:r>
            <a:r>
              <a:rPr lang="en-AU" sz="4000" dirty="0" err="1"/>
              <a:t>Vater</a:t>
            </a:r>
            <a:r>
              <a:rPr lang="en-AU" sz="4000" dirty="0"/>
              <a:t> </a:t>
            </a:r>
            <a:r>
              <a:rPr lang="en-AU" sz="4000" dirty="0" err="1"/>
              <a:t>fühlt</a:t>
            </a:r>
            <a:r>
              <a:rPr lang="en-AU" sz="4000" dirty="0"/>
              <a:t> </a:t>
            </a:r>
            <a:r>
              <a:rPr lang="en-AU" sz="4000" dirty="0" err="1"/>
              <a:t>bei</a:t>
            </a:r>
            <a:r>
              <a:rPr lang="en-AU" sz="4000" dirty="0"/>
              <a:t> </a:t>
            </a:r>
            <a:r>
              <a:rPr lang="en-AU" sz="4000" dirty="0" err="1"/>
              <a:t>allem</a:t>
            </a:r>
            <a:r>
              <a:rPr lang="en-AU" sz="4000" dirty="0"/>
              <a:t> </a:t>
            </a:r>
            <a:r>
              <a:rPr lang="en-AU" sz="4000" dirty="0" err="1"/>
              <a:t>mit</a:t>
            </a:r>
            <a:endParaRPr lang="en-AU" sz="40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687823" y="1537709"/>
            <a:ext cx="10608657" cy="4957025"/>
          </a:xfrm>
        </p:spPr>
        <p:txBody>
          <a:bodyPr>
            <a:normAutofit/>
          </a:bodyPr>
          <a:lstStyle/>
          <a:p>
            <a:pPr marL="0" indent="0" algn="just">
              <a:buNone/>
            </a:pPr>
            <a:r>
              <a:rPr lang="de-DE" sz="2800" dirty="0">
                <a:latin typeface="+mn-lt"/>
                <a:cs typeface="Calibri" panose="020F0502020204030204" pitchFamily="34" charset="0"/>
              </a:rPr>
              <a:t>Unsere Welt ist ein großes Krankenlager, sie bietet ein Bild des Elends, das wir nicht in unsere Gedankenwelt aufzunehmen wagen. Sähen wir sie so, wie sie wirklich ist, dann wäre die Belastung zu schrecklich. </a:t>
            </a:r>
            <a:r>
              <a:rPr lang="de-DE" sz="2800" b="1" dirty="0">
                <a:solidFill>
                  <a:srgbClr val="FFFF00"/>
                </a:solidFill>
                <a:latin typeface="+mn-lt"/>
                <a:cs typeface="Calibri" panose="020F0502020204030204" pitchFamily="34" charset="0"/>
              </a:rPr>
              <a:t>Doch Gott fühlt bei allem mit</a:t>
            </a:r>
            <a:r>
              <a:rPr lang="de-DE" sz="2800" dirty="0">
                <a:latin typeface="+mn-lt"/>
                <a:cs typeface="Calibri" panose="020F0502020204030204" pitchFamily="34" charset="0"/>
              </a:rPr>
              <a:t>. {Ez54 242.1} </a:t>
            </a:r>
          </a:p>
          <a:p>
            <a:pPr marL="0" indent="0" algn="just">
              <a:buNone/>
            </a:pPr>
            <a:r>
              <a:rPr lang="de-DE" sz="2800" dirty="0">
                <a:latin typeface="+mn-lt"/>
                <a:cs typeface="Calibri" panose="020F0502020204030204" pitchFamily="34" charset="0"/>
              </a:rPr>
              <a:t>Jesus versichert Seinen Jüngern das Mitgefühl Gottes mit ihnen in ihren Nöten und Schwächen. </a:t>
            </a:r>
            <a:r>
              <a:rPr lang="de-DE" sz="2800" b="1" dirty="0">
                <a:solidFill>
                  <a:srgbClr val="FFFF00"/>
                </a:solidFill>
                <a:latin typeface="+mn-lt"/>
                <a:cs typeface="Calibri" panose="020F0502020204030204" pitchFamily="34" charset="0"/>
              </a:rPr>
              <a:t>Kein Seufzer wird gehaucht, kein Schmerz empfunden, kein Kummer durchdringt die Seele, dessen Pochen nicht bis zum Herzen des Vaters pulsiert</a:t>
            </a:r>
            <a:r>
              <a:rPr lang="de-DE" sz="2800" dirty="0">
                <a:latin typeface="+mn-lt"/>
                <a:cs typeface="Calibri" panose="020F0502020204030204" pitchFamily="34" charset="0"/>
              </a:rPr>
              <a:t>. </a:t>
            </a:r>
            <a:r>
              <a:rPr lang="en-AU" sz="2800" dirty="0">
                <a:latin typeface="+mn-lt"/>
                <a:cs typeface="Calibri" panose="020F0502020204030204" pitchFamily="34" charset="0"/>
              </a:rPr>
              <a:t>{DA 356.2}</a:t>
            </a:r>
          </a:p>
        </p:txBody>
      </p:sp>
    </p:spTree>
    <p:extLst>
      <p:ext uri="{BB962C8B-B14F-4D97-AF65-F5344CB8AC3E}">
        <p14:creationId xmlns:p14="http://schemas.microsoft.com/office/powerpoint/2010/main" val="1368245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760954" y="297334"/>
            <a:ext cx="10043401" cy="1049235"/>
          </a:xfrm>
        </p:spPr>
        <p:txBody>
          <a:bodyPr>
            <a:normAutofit/>
          </a:bodyPr>
          <a:lstStyle/>
          <a:p>
            <a:r>
              <a:rPr lang="en-AU" sz="4000" dirty="0"/>
              <a:t>Wie </a:t>
            </a:r>
            <a:r>
              <a:rPr lang="en-AU" sz="4000" dirty="0" err="1"/>
              <a:t>gewaltig</a:t>
            </a:r>
            <a:r>
              <a:rPr lang="en-AU" sz="4000" dirty="0"/>
              <a:t> </a:t>
            </a:r>
            <a:r>
              <a:rPr lang="en-AU" sz="4000" dirty="0" err="1"/>
              <a:t>ist</a:t>
            </a:r>
            <a:r>
              <a:rPr lang="en-AU" sz="4000" dirty="0"/>
              <a:t> das </a:t>
            </a:r>
            <a:r>
              <a:rPr lang="en-AU" sz="4000" dirty="0" err="1"/>
              <a:t>Kreuz</a:t>
            </a:r>
            <a:r>
              <a:rPr lang="en-AU" sz="4000" dirty="0"/>
              <a:t>?</a:t>
            </a:r>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743741" y="3518749"/>
            <a:ext cx="10346795" cy="2028901"/>
          </a:xfrm>
        </p:spPr>
        <p:txBody>
          <a:bodyPr>
            <a:noAutofit/>
          </a:bodyPr>
          <a:lstStyle/>
          <a:p>
            <a:pPr marL="0" indent="0" algn="just">
              <a:buNone/>
            </a:pPr>
            <a:r>
              <a:rPr lang="de-DE" sz="2400" dirty="0"/>
              <a:t>Das Kreuz offenbart unseren abgestumpften Sinnen, </a:t>
            </a:r>
            <a:r>
              <a:rPr lang="de-DE" sz="2400" b="1" dirty="0">
                <a:solidFill>
                  <a:srgbClr val="FFFF00"/>
                </a:solidFill>
              </a:rPr>
              <a:t>welchen Schmerz die Sünde und ihre Folgen dem Herzen Gottes schon lange zuvor zugefügt hatten</a:t>
            </a:r>
            <a:r>
              <a:rPr lang="de-DE" sz="2400" dirty="0"/>
              <a:t>. {ERZ 263.1} </a:t>
            </a:r>
          </a:p>
          <a:p>
            <a:pPr marL="0" indent="0" algn="just">
              <a:buNone/>
            </a:pPr>
            <a:r>
              <a:rPr lang="de-DE" sz="2400" dirty="0">
                <a:latin typeface="+mn-lt"/>
                <a:ea typeface="Calibri" panose="020F0502020204030204" pitchFamily="34" charset="0"/>
                <a:cs typeface="Arial" panose="020B0604020202020204" pitchFamily="34" charset="0"/>
              </a:rPr>
              <a:t>Und alle, die auf der Erde wohnen, werden es anbeten, deren Namen nicht geschrieben stehen im Buch des Lebens </a:t>
            </a:r>
            <a:r>
              <a:rPr lang="de-DE" sz="2400" b="1" dirty="0">
                <a:solidFill>
                  <a:srgbClr val="FFFF00"/>
                </a:solidFill>
                <a:latin typeface="+mn-lt"/>
                <a:ea typeface="Calibri" panose="020F0502020204030204" pitchFamily="34" charset="0"/>
                <a:cs typeface="Arial" panose="020B0604020202020204" pitchFamily="34" charset="0"/>
              </a:rPr>
              <a:t>des Lammes, das geschlachtet worden ist, von Grundlegung der Welt an</a:t>
            </a:r>
            <a:r>
              <a:rPr lang="de-DE" sz="2400" dirty="0">
                <a:latin typeface="+mn-lt"/>
                <a:ea typeface="Calibri" panose="020F0502020204030204" pitchFamily="34" charset="0"/>
                <a:cs typeface="Arial" panose="020B0604020202020204" pitchFamily="34" charset="0"/>
              </a:rPr>
              <a:t>. (Off 13,8)</a:t>
            </a:r>
            <a:endParaRPr lang="en-AU" sz="2400" dirty="0">
              <a:effectLst/>
              <a:latin typeface="+mn-lt"/>
              <a:ea typeface="Calibri" panose="020F050202020403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BE940C4A-A809-78BC-9D6E-949377B3B1CD}"/>
              </a:ext>
            </a:extLst>
          </p:cNvPr>
          <p:cNvCxnSpPr>
            <a:cxnSpLocks/>
          </p:cNvCxnSpPr>
          <p:nvPr/>
        </p:nvCxnSpPr>
        <p:spPr>
          <a:xfrm>
            <a:off x="1467297" y="2695310"/>
            <a:ext cx="8630716" cy="3320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25D021A6-219F-F966-ED07-9F8CD29E3030}"/>
              </a:ext>
            </a:extLst>
          </p:cNvPr>
          <p:cNvGrpSpPr/>
          <p:nvPr/>
        </p:nvGrpSpPr>
        <p:grpSpPr>
          <a:xfrm>
            <a:off x="5365718" y="1765005"/>
            <a:ext cx="575527" cy="937021"/>
            <a:chOff x="5365718" y="1765005"/>
            <a:chExt cx="575527" cy="937021"/>
          </a:xfrm>
        </p:grpSpPr>
        <p:cxnSp>
          <p:nvCxnSpPr>
            <p:cNvPr id="5" name="Straight Connector 4">
              <a:extLst>
                <a:ext uri="{FF2B5EF4-FFF2-40B4-BE49-F238E27FC236}">
                  <a16:creationId xmlns:a16="http://schemas.microsoft.com/office/drawing/2014/main" id="{3604FFB8-8E43-DD14-D745-9C2B330F31D3}"/>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568DFB5-A997-0AD0-9024-401177B825AC}"/>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 name="Straight Connector 6">
            <a:extLst>
              <a:ext uri="{FF2B5EF4-FFF2-40B4-BE49-F238E27FC236}">
                <a16:creationId xmlns:a16="http://schemas.microsoft.com/office/drawing/2014/main" id="{8EA6680E-06DF-409B-95BB-0C82A670F1D7}"/>
              </a:ext>
            </a:extLst>
          </p:cNvPr>
          <p:cNvCxnSpPr>
            <a:cxnSpLocks/>
          </p:cNvCxnSpPr>
          <p:nvPr/>
        </p:nvCxnSpPr>
        <p:spPr>
          <a:xfrm flipV="1">
            <a:off x="1392866" y="1947610"/>
            <a:ext cx="0" cy="77568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7C19BA6-0417-29E3-BC54-CB291F63BCF6}"/>
              </a:ext>
            </a:extLst>
          </p:cNvPr>
          <p:cNvCxnSpPr>
            <a:cxnSpLocks/>
          </p:cNvCxnSpPr>
          <p:nvPr/>
        </p:nvCxnSpPr>
        <p:spPr>
          <a:xfrm flipH="1" flipV="1">
            <a:off x="10098013" y="1944331"/>
            <a:ext cx="1" cy="77568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8B9CDB3-B8E8-5419-CDEA-D815C8717A7F}"/>
              </a:ext>
            </a:extLst>
          </p:cNvPr>
          <p:cNvGrpSpPr/>
          <p:nvPr/>
        </p:nvGrpSpPr>
        <p:grpSpPr>
          <a:xfrm>
            <a:off x="4663911" y="1761394"/>
            <a:ext cx="575527" cy="937021"/>
            <a:chOff x="5365718" y="1765005"/>
            <a:chExt cx="575527" cy="937021"/>
          </a:xfrm>
        </p:grpSpPr>
        <p:cxnSp>
          <p:nvCxnSpPr>
            <p:cNvPr id="36" name="Straight Connector 35">
              <a:extLst>
                <a:ext uri="{FF2B5EF4-FFF2-40B4-BE49-F238E27FC236}">
                  <a16:creationId xmlns:a16="http://schemas.microsoft.com/office/drawing/2014/main" id="{30BC25A0-BCD2-A6EB-E6EC-8F4235FFC873}"/>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5CFF9E7-7A38-F18E-CD98-F52BC8F7C5B6}"/>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E050E461-399A-4D42-A851-0084417DACA3}"/>
              </a:ext>
            </a:extLst>
          </p:cNvPr>
          <p:cNvGrpSpPr/>
          <p:nvPr/>
        </p:nvGrpSpPr>
        <p:grpSpPr>
          <a:xfrm>
            <a:off x="3958349" y="1761395"/>
            <a:ext cx="575527" cy="937021"/>
            <a:chOff x="5365718" y="1765005"/>
            <a:chExt cx="575527" cy="937021"/>
          </a:xfrm>
        </p:grpSpPr>
        <p:cxnSp>
          <p:nvCxnSpPr>
            <p:cNvPr id="39" name="Straight Connector 38">
              <a:extLst>
                <a:ext uri="{FF2B5EF4-FFF2-40B4-BE49-F238E27FC236}">
                  <a16:creationId xmlns:a16="http://schemas.microsoft.com/office/drawing/2014/main" id="{07DCA310-1173-319A-A0A3-5E820B4690F2}"/>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E08B389-8148-C66E-CCA4-FC04911DBCC2}"/>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AB12B964-CACE-7F37-BE73-22D1BC24F471}"/>
              </a:ext>
            </a:extLst>
          </p:cNvPr>
          <p:cNvGrpSpPr/>
          <p:nvPr/>
        </p:nvGrpSpPr>
        <p:grpSpPr>
          <a:xfrm>
            <a:off x="3252787" y="1761395"/>
            <a:ext cx="575527" cy="937021"/>
            <a:chOff x="5365718" y="1765005"/>
            <a:chExt cx="575527" cy="937021"/>
          </a:xfrm>
        </p:grpSpPr>
        <p:cxnSp>
          <p:nvCxnSpPr>
            <p:cNvPr id="42" name="Straight Connector 41">
              <a:extLst>
                <a:ext uri="{FF2B5EF4-FFF2-40B4-BE49-F238E27FC236}">
                  <a16:creationId xmlns:a16="http://schemas.microsoft.com/office/drawing/2014/main" id="{FC51A336-4B2A-1C34-CD54-11624B5A4FA4}"/>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28E1F83-78B2-4B5F-EA36-68B0308B3030}"/>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51BAA2FF-4386-2FC3-EC4E-43369E46BAE1}"/>
              </a:ext>
            </a:extLst>
          </p:cNvPr>
          <p:cNvGrpSpPr/>
          <p:nvPr/>
        </p:nvGrpSpPr>
        <p:grpSpPr>
          <a:xfrm>
            <a:off x="2550126" y="1761395"/>
            <a:ext cx="575527" cy="937021"/>
            <a:chOff x="5365718" y="1765005"/>
            <a:chExt cx="575527" cy="937021"/>
          </a:xfrm>
        </p:grpSpPr>
        <p:cxnSp>
          <p:nvCxnSpPr>
            <p:cNvPr id="45" name="Straight Connector 44">
              <a:extLst>
                <a:ext uri="{FF2B5EF4-FFF2-40B4-BE49-F238E27FC236}">
                  <a16:creationId xmlns:a16="http://schemas.microsoft.com/office/drawing/2014/main" id="{AE10C5EE-C3DC-2E39-2786-CF265EBE056A}"/>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780A03D-5D30-C8A4-833A-B48C54952966}"/>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314EF5EC-0F7E-116A-2DF1-08DC894504E3}"/>
              </a:ext>
            </a:extLst>
          </p:cNvPr>
          <p:cNvGrpSpPr/>
          <p:nvPr/>
        </p:nvGrpSpPr>
        <p:grpSpPr>
          <a:xfrm>
            <a:off x="1855475" y="1761396"/>
            <a:ext cx="575527" cy="937021"/>
            <a:chOff x="5365718" y="1765005"/>
            <a:chExt cx="575527" cy="937021"/>
          </a:xfrm>
        </p:grpSpPr>
        <p:cxnSp>
          <p:nvCxnSpPr>
            <p:cNvPr id="48" name="Straight Connector 47">
              <a:extLst>
                <a:ext uri="{FF2B5EF4-FFF2-40B4-BE49-F238E27FC236}">
                  <a16:creationId xmlns:a16="http://schemas.microsoft.com/office/drawing/2014/main" id="{A6961DE4-A1B9-6193-E40A-C7D43D101EE5}"/>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B56EBC4-1618-0475-3E35-6B3B01C61AC4}"/>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85C40E02-DAA4-E7E6-D876-7C541C3A5A64}"/>
              </a:ext>
            </a:extLst>
          </p:cNvPr>
          <p:cNvGrpSpPr/>
          <p:nvPr/>
        </p:nvGrpSpPr>
        <p:grpSpPr>
          <a:xfrm>
            <a:off x="1154872" y="1765873"/>
            <a:ext cx="575527" cy="937021"/>
            <a:chOff x="5365718" y="1765005"/>
            <a:chExt cx="575527" cy="937021"/>
          </a:xfrm>
        </p:grpSpPr>
        <p:cxnSp>
          <p:nvCxnSpPr>
            <p:cNvPr id="51" name="Straight Connector 50">
              <a:extLst>
                <a:ext uri="{FF2B5EF4-FFF2-40B4-BE49-F238E27FC236}">
                  <a16:creationId xmlns:a16="http://schemas.microsoft.com/office/drawing/2014/main" id="{249640B3-6120-2058-7699-3847DC2EB078}"/>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F0A9380-5903-AA5B-910D-887056F8675E}"/>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5D790B0B-1471-BF55-EC8C-A08EBF9FC860}"/>
              </a:ext>
            </a:extLst>
          </p:cNvPr>
          <p:cNvGrpSpPr/>
          <p:nvPr/>
        </p:nvGrpSpPr>
        <p:grpSpPr>
          <a:xfrm>
            <a:off x="463295" y="1761396"/>
            <a:ext cx="575527" cy="937021"/>
            <a:chOff x="5365718" y="1765005"/>
            <a:chExt cx="575527" cy="937021"/>
          </a:xfrm>
        </p:grpSpPr>
        <p:cxnSp>
          <p:nvCxnSpPr>
            <p:cNvPr id="54" name="Straight Connector 53">
              <a:extLst>
                <a:ext uri="{FF2B5EF4-FFF2-40B4-BE49-F238E27FC236}">
                  <a16:creationId xmlns:a16="http://schemas.microsoft.com/office/drawing/2014/main" id="{AF95B108-F86E-63A3-B22E-56CD05199E94}"/>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0E2F18E-6F78-DF25-C10F-BF93CA72E419}"/>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FB7F72F5-3DD4-FC7A-4C16-AB68D8C61B4C}"/>
              </a:ext>
            </a:extLst>
          </p:cNvPr>
          <p:cNvGrpSpPr/>
          <p:nvPr/>
        </p:nvGrpSpPr>
        <p:grpSpPr>
          <a:xfrm>
            <a:off x="9560166" y="1765006"/>
            <a:ext cx="575527" cy="937021"/>
            <a:chOff x="5365718" y="1765005"/>
            <a:chExt cx="575527" cy="937021"/>
          </a:xfrm>
        </p:grpSpPr>
        <p:cxnSp>
          <p:nvCxnSpPr>
            <p:cNvPr id="61" name="Straight Connector 60">
              <a:extLst>
                <a:ext uri="{FF2B5EF4-FFF2-40B4-BE49-F238E27FC236}">
                  <a16:creationId xmlns:a16="http://schemas.microsoft.com/office/drawing/2014/main" id="{486A82BC-BAD1-675D-8B3F-3F7F3EDC4ABE}"/>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49B3E50-1AD0-AB2E-4F91-62F2F36E0E19}"/>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AF7E7165-CE89-50CB-4A71-426F80A71EBE}"/>
              </a:ext>
            </a:extLst>
          </p:cNvPr>
          <p:cNvGrpSpPr/>
          <p:nvPr/>
        </p:nvGrpSpPr>
        <p:grpSpPr>
          <a:xfrm>
            <a:off x="8854604" y="1765006"/>
            <a:ext cx="575527" cy="937021"/>
            <a:chOff x="5365718" y="1765005"/>
            <a:chExt cx="575527" cy="937021"/>
          </a:xfrm>
        </p:grpSpPr>
        <p:cxnSp>
          <p:nvCxnSpPr>
            <p:cNvPr id="64" name="Straight Connector 63">
              <a:extLst>
                <a:ext uri="{FF2B5EF4-FFF2-40B4-BE49-F238E27FC236}">
                  <a16:creationId xmlns:a16="http://schemas.microsoft.com/office/drawing/2014/main" id="{EE94F6FE-F5B1-B13A-CCCD-38F4CC9D8D65}"/>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6BF9B05-7BAF-DC47-7AEC-1C1CD180A536}"/>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B62C44EF-548B-E9DC-9292-C0B6A374A634}"/>
              </a:ext>
            </a:extLst>
          </p:cNvPr>
          <p:cNvGrpSpPr/>
          <p:nvPr/>
        </p:nvGrpSpPr>
        <p:grpSpPr>
          <a:xfrm>
            <a:off x="8151943" y="1765006"/>
            <a:ext cx="575527" cy="937021"/>
            <a:chOff x="5365718" y="1765005"/>
            <a:chExt cx="575527" cy="937021"/>
          </a:xfrm>
        </p:grpSpPr>
        <p:cxnSp>
          <p:nvCxnSpPr>
            <p:cNvPr id="67" name="Straight Connector 66">
              <a:extLst>
                <a:ext uri="{FF2B5EF4-FFF2-40B4-BE49-F238E27FC236}">
                  <a16:creationId xmlns:a16="http://schemas.microsoft.com/office/drawing/2014/main" id="{AC4DB496-3FF6-628A-334E-D31D66D26F20}"/>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9BC99A1-6CB7-DCCE-ECC7-3802A9C70FD8}"/>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FCF51AD5-D781-256E-24F4-4D39509F78AD}"/>
              </a:ext>
            </a:extLst>
          </p:cNvPr>
          <p:cNvGrpSpPr/>
          <p:nvPr/>
        </p:nvGrpSpPr>
        <p:grpSpPr>
          <a:xfrm>
            <a:off x="7457292" y="1765007"/>
            <a:ext cx="575527" cy="937021"/>
            <a:chOff x="5365718" y="1765005"/>
            <a:chExt cx="575527" cy="937021"/>
          </a:xfrm>
        </p:grpSpPr>
        <p:cxnSp>
          <p:nvCxnSpPr>
            <p:cNvPr id="70" name="Straight Connector 69">
              <a:extLst>
                <a:ext uri="{FF2B5EF4-FFF2-40B4-BE49-F238E27FC236}">
                  <a16:creationId xmlns:a16="http://schemas.microsoft.com/office/drawing/2014/main" id="{AD353736-8606-001D-A007-606089825936}"/>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C6900E8-FE49-D3F2-7DD0-129993C646DD}"/>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73759F45-E3A7-2B80-3ED5-C048F6135E28}"/>
              </a:ext>
            </a:extLst>
          </p:cNvPr>
          <p:cNvGrpSpPr/>
          <p:nvPr/>
        </p:nvGrpSpPr>
        <p:grpSpPr>
          <a:xfrm>
            <a:off x="6756689" y="1769484"/>
            <a:ext cx="575527" cy="937021"/>
            <a:chOff x="5365718" y="1765005"/>
            <a:chExt cx="575527" cy="937021"/>
          </a:xfrm>
        </p:grpSpPr>
        <p:cxnSp>
          <p:nvCxnSpPr>
            <p:cNvPr id="73" name="Straight Connector 72">
              <a:extLst>
                <a:ext uri="{FF2B5EF4-FFF2-40B4-BE49-F238E27FC236}">
                  <a16:creationId xmlns:a16="http://schemas.microsoft.com/office/drawing/2014/main" id="{A554927F-55AD-6BD9-058D-8BF0E6F10AE7}"/>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2DAF7CB-525D-38FC-1E01-3ED065235E6D}"/>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572CC2C1-BDA2-0F8C-976C-911CD34D1514}"/>
              </a:ext>
            </a:extLst>
          </p:cNvPr>
          <p:cNvGrpSpPr/>
          <p:nvPr/>
        </p:nvGrpSpPr>
        <p:grpSpPr>
          <a:xfrm>
            <a:off x="6065112" y="1765007"/>
            <a:ext cx="575527" cy="937021"/>
            <a:chOff x="5365718" y="1765005"/>
            <a:chExt cx="575527" cy="937021"/>
          </a:xfrm>
        </p:grpSpPr>
        <p:cxnSp>
          <p:nvCxnSpPr>
            <p:cNvPr id="76" name="Straight Connector 75">
              <a:extLst>
                <a:ext uri="{FF2B5EF4-FFF2-40B4-BE49-F238E27FC236}">
                  <a16:creationId xmlns:a16="http://schemas.microsoft.com/office/drawing/2014/main" id="{94276290-08B4-28B0-F6DC-EE0EE1B62D65}"/>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3B562C4-9815-2B0C-6DB7-68F5BD331D34}"/>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1C496F15-42DB-5DF6-EED6-E4A205644560}"/>
              </a:ext>
            </a:extLst>
          </p:cNvPr>
          <p:cNvGrpSpPr/>
          <p:nvPr/>
        </p:nvGrpSpPr>
        <p:grpSpPr>
          <a:xfrm>
            <a:off x="11160495" y="1772360"/>
            <a:ext cx="575527" cy="937021"/>
            <a:chOff x="5365718" y="1765005"/>
            <a:chExt cx="575527" cy="937021"/>
          </a:xfrm>
        </p:grpSpPr>
        <p:cxnSp>
          <p:nvCxnSpPr>
            <p:cNvPr id="79" name="Straight Connector 78">
              <a:extLst>
                <a:ext uri="{FF2B5EF4-FFF2-40B4-BE49-F238E27FC236}">
                  <a16:creationId xmlns:a16="http://schemas.microsoft.com/office/drawing/2014/main" id="{4087EE19-65F9-E14A-7695-1CFFC07D88DB}"/>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2BCA283-2B08-8F77-7F32-0665333F679A}"/>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1" name="TextBox 80">
            <a:extLst>
              <a:ext uri="{FF2B5EF4-FFF2-40B4-BE49-F238E27FC236}">
                <a16:creationId xmlns:a16="http://schemas.microsoft.com/office/drawing/2014/main" id="{9E0766DD-49B1-F530-493A-821D51852CC1}"/>
              </a:ext>
            </a:extLst>
          </p:cNvPr>
          <p:cNvSpPr txBox="1"/>
          <p:nvPr/>
        </p:nvSpPr>
        <p:spPr>
          <a:xfrm>
            <a:off x="10694695" y="1092994"/>
            <a:ext cx="1398874" cy="646331"/>
          </a:xfrm>
          <a:prstGeom prst="rect">
            <a:avLst/>
          </a:prstGeom>
          <a:noFill/>
        </p:spPr>
        <p:txBody>
          <a:bodyPr wrap="square" rtlCol="0">
            <a:spAutoFit/>
          </a:bodyPr>
          <a:lstStyle/>
          <a:p>
            <a:pPr algn="ctr"/>
            <a:r>
              <a:rPr lang="en-AU" dirty="0"/>
              <a:t>Ende der 1000 Jahre</a:t>
            </a:r>
          </a:p>
        </p:txBody>
      </p:sp>
      <p:sp>
        <p:nvSpPr>
          <p:cNvPr id="82" name="TextBox 81">
            <a:extLst>
              <a:ext uri="{FF2B5EF4-FFF2-40B4-BE49-F238E27FC236}">
                <a16:creationId xmlns:a16="http://schemas.microsoft.com/office/drawing/2014/main" id="{2C97E4B2-2489-B119-8675-3C0FFF34A8BD}"/>
              </a:ext>
            </a:extLst>
          </p:cNvPr>
          <p:cNvSpPr txBox="1"/>
          <p:nvPr/>
        </p:nvSpPr>
        <p:spPr>
          <a:xfrm>
            <a:off x="3209112" y="1106487"/>
            <a:ext cx="4708229" cy="461665"/>
          </a:xfrm>
          <a:prstGeom prst="rect">
            <a:avLst/>
          </a:prstGeom>
          <a:noFill/>
        </p:spPr>
        <p:txBody>
          <a:bodyPr wrap="square" rtlCol="0">
            <a:spAutoFit/>
          </a:bodyPr>
          <a:lstStyle/>
          <a:p>
            <a:pPr algn="ctr"/>
            <a:r>
              <a:rPr lang="en-AU" sz="2400" dirty="0"/>
              <a:t>Es </a:t>
            </a:r>
            <a:r>
              <a:rPr lang="en-AU" sz="2400" dirty="0" err="1"/>
              <a:t>umfasst</a:t>
            </a:r>
            <a:r>
              <a:rPr lang="en-AU" sz="2400" dirty="0"/>
              <a:t> </a:t>
            </a:r>
            <a:r>
              <a:rPr lang="en-AU" sz="2400" dirty="0" err="1"/>
              <a:t>mehr</a:t>
            </a:r>
            <a:r>
              <a:rPr lang="en-AU" sz="2400" dirty="0"/>
              <a:t> </a:t>
            </a:r>
            <a:r>
              <a:rPr lang="en-AU" sz="2400" dirty="0" err="1"/>
              <a:t>als</a:t>
            </a:r>
            <a:r>
              <a:rPr lang="en-AU" sz="2400" dirty="0"/>
              <a:t> 7000 Jahre </a:t>
            </a:r>
          </a:p>
        </p:txBody>
      </p:sp>
      <p:grpSp>
        <p:nvGrpSpPr>
          <p:cNvPr id="83" name="Group 82">
            <a:extLst>
              <a:ext uri="{FF2B5EF4-FFF2-40B4-BE49-F238E27FC236}">
                <a16:creationId xmlns:a16="http://schemas.microsoft.com/office/drawing/2014/main" id="{1DF1B033-545A-077D-6C6A-606F72A603DB}"/>
              </a:ext>
            </a:extLst>
          </p:cNvPr>
          <p:cNvGrpSpPr/>
          <p:nvPr/>
        </p:nvGrpSpPr>
        <p:grpSpPr>
          <a:xfrm>
            <a:off x="10327798" y="1758289"/>
            <a:ext cx="575527" cy="937021"/>
            <a:chOff x="5365718" y="1765005"/>
            <a:chExt cx="575527" cy="937021"/>
          </a:xfrm>
        </p:grpSpPr>
        <p:cxnSp>
          <p:nvCxnSpPr>
            <p:cNvPr id="84" name="Straight Connector 83">
              <a:extLst>
                <a:ext uri="{FF2B5EF4-FFF2-40B4-BE49-F238E27FC236}">
                  <a16:creationId xmlns:a16="http://schemas.microsoft.com/office/drawing/2014/main" id="{75DF5C76-070A-278E-5E72-2EADB1164D4E}"/>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CF995EC-550D-FC53-485E-354A9C1534EC}"/>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8057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687823" y="488474"/>
            <a:ext cx="9291215" cy="1049235"/>
          </a:xfrm>
        </p:spPr>
        <p:txBody>
          <a:bodyPr>
            <a:normAutofit/>
          </a:bodyPr>
          <a:lstStyle/>
          <a:p>
            <a:r>
              <a:rPr lang="en-AU" sz="4000" dirty="0"/>
              <a:t>Das </a:t>
            </a:r>
            <a:r>
              <a:rPr lang="en-AU" sz="4000" dirty="0" err="1"/>
              <a:t>Ausmaß</a:t>
            </a:r>
            <a:r>
              <a:rPr lang="en-AU" sz="4000" dirty="0"/>
              <a:t> des </a:t>
            </a:r>
            <a:r>
              <a:rPr lang="en-AU" sz="4000" dirty="0" err="1"/>
              <a:t>Kreuzes</a:t>
            </a:r>
            <a:endParaRPr lang="en-AU" sz="40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687823" y="1804633"/>
            <a:ext cx="10618942" cy="2827867"/>
          </a:xfrm>
        </p:spPr>
        <p:txBody>
          <a:bodyPr>
            <a:normAutofit/>
          </a:bodyPr>
          <a:lstStyle/>
          <a:p>
            <a:pPr marL="0" indent="0" algn="just">
              <a:buNone/>
            </a:pPr>
            <a:r>
              <a:rPr lang="de-DE" sz="2400" dirty="0">
                <a:latin typeface="+mn-lt"/>
                <a:cs typeface="Calibri" panose="020F0502020204030204" pitchFamily="34" charset="0"/>
              </a:rPr>
              <a:t>„Auch die, welche Ihn durchstochen haben.“ Diese Worte gelten nicht nur für die Menschen, die Christus durchbohrten, als Er am Kreuz von Golgatha hing, sondern auch für diejenigen, die Ihn heute durch böses Reden und falsches Handeln durchbohren. </a:t>
            </a:r>
            <a:r>
              <a:rPr lang="de-DE" sz="2400" b="1" dirty="0">
                <a:solidFill>
                  <a:srgbClr val="FFFF00"/>
                </a:solidFill>
                <a:latin typeface="+mn-lt"/>
                <a:cs typeface="Calibri" panose="020F0502020204030204" pitchFamily="34" charset="0"/>
              </a:rPr>
              <a:t>Täglich erleidet Er die Qualen der Kreuzigung</a:t>
            </a:r>
            <a:r>
              <a:rPr lang="de-DE" sz="2400" dirty="0">
                <a:latin typeface="+mn-lt"/>
                <a:cs typeface="Calibri" panose="020F0502020204030204" pitchFamily="34" charset="0"/>
              </a:rPr>
              <a:t>. Täglich durchbohren Ihn Männer und Frauen, weil sie Ihn entehren, indem sie sich weigern, Seinen Willen zu tun.  {ST, 28. Januar 1903 par. 8} </a:t>
            </a:r>
            <a:endParaRPr lang="en-AU" sz="2400" dirty="0">
              <a:latin typeface="+mn-lt"/>
              <a:cs typeface="Calibri" panose="020F0502020204030204" pitchFamily="34" charset="0"/>
            </a:endParaRPr>
          </a:p>
        </p:txBody>
      </p:sp>
    </p:spTree>
    <p:extLst>
      <p:ext uri="{BB962C8B-B14F-4D97-AF65-F5344CB8AC3E}">
        <p14:creationId xmlns:p14="http://schemas.microsoft.com/office/powerpoint/2010/main" val="1524523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684263" y="441995"/>
            <a:ext cx="10383644" cy="1049235"/>
          </a:xfrm>
        </p:spPr>
        <p:txBody>
          <a:bodyPr>
            <a:normAutofit/>
          </a:bodyPr>
          <a:lstStyle/>
          <a:p>
            <a:r>
              <a:rPr lang="de-DE" sz="4000" dirty="0"/>
              <a:t>Wie Satan das Kreuz verdeckt</a:t>
            </a:r>
            <a:endParaRPr lang="en-AU" sz="4000" dirty="0"/>
          </a:p>
        </p:txBody>
      </p:sp>
      <p:sp>
        <p:nvSpPr>
          <p:cNvPr id="3" name="Content Placeholder 2">
            <a:extLst>
              <a:ext uri="{FF2B5EF4-FFF2-40B4-BE49-F238E27FC236}">
                <a16:creationId xmlns:a16="http://schemas.microsoft.com/office/drawing/2014/main" id="{0476597D-CB08-DEDB-FB32-123E1898E4E0}"/>
              </a:ext>
            </a:extLst>
          </p:cNvPr>
          <p:cNvSpPr>
            <a:spLocks noGrp="1"/>
          </p:cNvSpPr>
          <p:nvPr>
            <p:ph idx="1"/>
          </p:nvPr>
        </p:nvSpPr>
        <p:spPr>
          <a:xfrm>
            <a:off x="770894" y="3432452"/>
            <a:ext cx="10155526" cy="571732"/>
          </a:xfrm>
        </p:spPr>
        <p:txBody>
          <a:bodyPr>
            <a:noAutofit/>
          </a:bodyPr>
          <a:lstStyle/>
          <a:p>
            <a:pPr marL="0" indent="0" algn="ctr">
              <a:buNone/>
            </a:pPr>
            <a:r>
              <a:rPr lang="de-DE" sz="2800" dirty="0">
                <a:latin typeface="+mn-lt"/>
                <a:ea typeface="Calibri" panose="020F0502020204030204" pitchFamily="34" charset="0"/>
                <a:cs typeface="Arial" panose="020B0604020202020204" pitchFamily="34" charset="0"/>
              </a:rPr>
              <a:t>Die obige Verkündigung des Kreuzes verdeckt die untere:</a:t>
            </a:r>
            <a:endParaRPr lang="en-AU" sz="2800" dirty="0">
              <a:effectLst/>
              <a:latin typeface="+mn-lt"/>
              <a:ea typeface="Calibri" panose="020F050202020403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7BD2050F-E83E-A8F8-B0E6-4545F2463CF5}"/>
              </a:ext>
            </a:extLst>
          </p:cNvPr>
          <p:cNvCxnSpPr>
            <a:cxnSpLocks/>
          </p:cNvCxnSpPr>
          <p:nvPr/>
        </p:nvCxnSpPr>
        <p:spPr>
          <a:xfrm>
            <a:off x="1318447" y="2748454"/>
            <a:ext cx="8630716" cy="3320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7A6BEA2-EDB1-5DD8-23A2-CEF32F0D59C1}"/>
              </a:ext>
            </a:extLst>
          </p:cNvPr>
          <p:cNvCxnSpPr>
            <a:cxnSpLocks/>
          </p:cNvCxnSpPr>
          <p:nvPr/>
        </p:nvCxnSpPr>
        <p:spPr>
          <a:xfrm>
            <a:off x="5497314" y="1818149"/>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08FAF51-1BA9-9A58-7831-F2BBD47052C2}"/>
              </a:ext>
            </a:extLst>
          </p:cNvPr>
          <p:cNvCxnSpPr>
            <a:cxnSpLocks/>
          </p:cNvCxnSpPr>
          <p:nvPr/>
        </p:nvCxnSpPr>
        <p:spPr>
          <a:xfrm>
            <a:off x="5216868" y="2107770"/>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4A8F32F-240A-795A-FD76-AC1A8739F80C}"/>
              </a:ext>
            </a:extLst>
          </p:cNvPr>
          <p:cNvCxnSpPr>
            <a:cxnSpLocks/>
          </p:cNvCxnSpPr>
          <p:nvPr/>
        </p:nvCxnSpPr>
        <p:spPr>
          <a:xfrm flipV="1">
            <a:off x="1318447" y="1968855"/>
            <a:ext cx="0" cy="77568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0804197-3511-F8B1-5A99-1EE61F8CD7FF}"/>
              </a:ext>
            </a:extLst>
          </p:cNvPr>
          <p:cNvCxnSpPr>
            <a:cxnSpLocks/>
          </p:cNvCxnSpPr>
          <p:nvPr/>
        </p:nvCxnSpPr>
        <p:spPr>
          <a:xfrm flipH="1" flipV="1">
            <a:off x="9949163" y="1997475"/>
            <a:ext cx="1" cy="77568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9C0AA9F2-F823-07D2-5095-126F75C39830}"/>
              </a:ext>
            </a:extLst>
          </p:cNvPr>
          <p:cNvSpPr txBox="1">
            <a:spLocks/>
          </p:cNvSpPr>
          <p:nvPr/>
        </p:nvSpPr>
        <p:spPr>
          <a:xfrm>
            <a:off x="3865761" y="2813893"/>
            <a:ext cx="3685629" cy="57173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just">
              <a:buFont typeface="Wingdings 3" charset="2"/>
              <a:buNone/>
            </a:pPr>
            <a:r>
              <a:rPr lang="en-AU" sz="2400" dirty="0" err="1">
                <a:latin typeface="+mn-lt"/>
              </a:rPr>
              <a:t>Etwas</a:t>
            </a:r>
            <a:r>
              <a:rPr lang="en-AU" sz="2400" dirty="0">
                <a:latin typeface="+mn-lt"/>
              </a:rPr>
              <a:t> </a:t>
            </a:r>
            <a:r>
              <a:rPr lang="en-AU" sz="2400" dirty="0" err="1">
                <a:latin typeface="+mn-lt"/>
              </a:rPr>
              <a:t>unter</a:t>
            </a:r>
            <a:r>
              <a:rPr lang="en-AU" sz="2400" dirty="0">
                <a:latin typeface="+mn-lt"/>
              </a:rPr>
              <a:t> 24 </a:t>
            </a:r>
            <a:r>
              <a:rPr lang="en-AU" sz="2400" dirty="0" err="1">
                <a:latin typeface="+mn-lt"/>
              </a:rPr>
              <a:t>Stunden</a:t>
            </a:r>
            <a:endParaRPr lang="en-AU" sz="2400" dirty="0">
              <a:latin typeface="+mn-lt"/>
              <a:ea typeface="Calibri" panose="020F050202020403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5F3647D2-8E74-FF00-EB94-5D00B585C947}"/>
              </a:ext>
            </a:extLst>
          </p:cNvPr>
          <p:cNvCxnSpPr>
            <a:cxnSpLocks/>
          </p:cNvCxnSpPr>
          <p:nvPr/>
        </p:nvCxnSpPr>
        <p:spPr>
          <a:xfrm>
            <a:off x="1374709" y="5811491"/>
            <a:ext cx="8630716" cy="3320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90103341-541F-510E-620C-890184677D6E}"/>
              </a:ext>
            </a:extLst>
          </p:cNvPr>
          <p:cNvGrpSpPr/>
          <p:nvPr/>
        </p:nvGrpSpPr>
        <p:grpSpPr>
          <a:xfrm>
            <a:off x="5273130" y="4881186"/>
            <a:ext cx="575527" cy="937021"/>
            <a:chOff x="5365718" y="1765005"/>
            <a:chExt cx="575527" cy="937021"/>
          </a:xfrm>
        </p:grpSpPr>
        <p:cxnSp>
          <p:nvCxnSpPr>
            <p:cNvPr id="18" name="Straight Connector 17">
              <a:extLst>
                <a:ext uri="{FF2B5EF4-FFF2-40B4-BE49-F238E27FC236}">
                  <a16:creationId xmlns:a16="http://schemas.microsoft.com/office/drawing/2014/main" id="{719617FA-A89B-E012-D3BD-B4769624572A}"/>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B4C42FB-C85F-5FB5-871F-F9DACA625D14}"/>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1500B2E4-5BC6-FC42-C1BB-69869B558674}"/>
              </a:ext>
            </a:extLst>
          </p:cNvPr>
          <p:cNvCxnSpPr>
            <a:cxnSpLocks/>
          </p:cNvCxnSpPr>
          <p:nvPr/>
        </p:nvCxnSpPr>
        <p:spPr>
          <a:xfrm flipV="1">
            <a:off x="1300278" y="5063791"/>
            <a:ext cx="0" cy="77568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E7A3D7B-ED95-6282-246C-FD582B9AD280}"/>
              </a:ext>
            </a:extLst>
          </p:cNvPr>
          <p:cNvCxnSpPr>
            <a:cxnSpLocks/>
          </p:cNvCxnSpPr>
          <p:nvPr/>
        </p:nvCxnSpPr>
        <p:spPr>
          <a:xfrm flipH="1" flipV="1">
            <a:off x="10005425" y="5060512"/>
            <a:ext cx="1" cy="77568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95F64F89-C676-BB40-5348-8CBCDFBEE80D}"/>
              </a:ext>
            </a:extLst>
          </p:cNvPr>
          <p:cNvGrpSpPr/>
          <p:nvPr/>
        </p:nvGrpSpPr>
        <p:grpSpPr>
          <a:xfrm>
            <a:off x="4571323" y="4877575"/>
            <a:ext cx="575527" cy="937021"/>
            <a:chOff x="5365718" y="1765005"/>
            <a:chExt cx="575527" cy="937021"/>
          </a:xfrm>
        </p:grpSpPr>
        <p:cxnSp>
          <p:nvCxnSpPr>
            <p:cNvPr id="23" name="Straight Connector 22">
              <a:extLst>
                <a:ext uri="{FF2B5EF4-FFF2-40B4-BE49-F238E27FC236}">
                  <a16:creationId xmlns:a16="http://schemas.microsoft.com/office/drawing/2014/main" id="{2C614DB1-CEF0-CD84-EDA7-B1D1591560B9}"/>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89BF00D-8A3E-AD15-EC5D-8598E041BBFE}"/>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ADA04A69-4C6C-E199-8D85-39023A32BF6E}"/>
              </a:ext>
            </a:extLst>
          </p:cNvPr>
          <p:cNvGrpSpPr/>
          <p:nvPr/>
        </p:nvGrpSpPr>
        <p:grpSpPr>
          <a:xfrm>
            <a:off x="3865761" y="4877576"/>
            <a:ext cx="575527" cy="937021"/>
            <a:chOff x="5365718" y="1765005"/>
            <a:chExt cx="575527" cy="937021"/>
          </a:xfrm>
        </p:grpSpPr>
        <p:cxnSp>
          <p:nvCxnSpPr>
            <p:cNvPr id="26" name="Straight Connector 25">
              <a:extLst>
                <a:ext uri="{FF2B5EF4-FFF2-40B4-BE49-F238E27FC236}">
                  <a16:creationId xmlns:a16="http://schemas.microsoft.com/office/drawing/2014/main" id="{3AEC6CD5-9075-A357-75D5-ACA05AD2E339}"/>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BC864D-28EE-02D4-FCB5-0454E5F62EAB}"/>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0FB9FB42-8D34-D7E8-23BA-185DC9BF7086}"/>
              </a:ext>
            </a:extLst>
          </p:cNvPr>
          <p:cNvGrpSpPr/>
          <p:nvPr/>
        </p:nvGrpSpPr>
        <p:grpSpPr>
          <a:xfrm>
            <a:off x="3160199" y="4877576"/>
            <a:ext cx="575527" cy="937021"/>
            <a:chOff x="5365718" y="1765005"/>
            <a:chExt cx="575527" cy="937021"/>
          </a:xfrm>
        </p:grpSpPr>
        <p:cxnSp>
          <p:nvCxnSpPr>
            <p:cNvPr id="29" name="Straight Connector 28">
              <a:extLst>
                <a:ext uri="{FF2B5EF4-FFF2-40B4-BE49-F238E27FC236}">
                  <a16:creationId xmlns:a16="http://schemas.microsoft.com/office/drawing/2014/main" id="{0503915B-2E25-84A6-28CD-6FF405453EFE}"/>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562AAC2-A0A3-D037-90D5-491892E5877C}"/>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93EA2F7F-D4BF-4B28-3406-F2BD3B08EA49}"/>
              </a:ext>
            </a:extLst>
          </p:cNvPr>
          <p:cNvGrpSpPr/>
          <p:nvPr/>
        </p:nvGrpSpPr>
        <p:grpSpPr>
          <a:xfrm>
            <a:off x="2457538" y="4877576"/>
            <a:ext cx="575527" cy="937021"/>
            <a:chOff x="5365718" y="1765005"/>
            <a:chExt cx="575527" cy="937021"/>
          </a:xfrm>
        </p:grpSpPr>
        <p:cxnSp>
          <p:nvCxnSpPr>
            <p:cNvPr id="32" name="Straight Connector 31">
              <a:extLst>
                <a:ext uri="{FF2B5EF4-FFF2-40B4-BE49-F238E27FC236}">
                  <a16:creationId xmlns:a16="http://schemas.microsoft.com/office/drawing/2014/main" id="{A35FECDD-1C76-25AA-47BD-D8CC8369A31B}"/>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6798FD-CCFD-BDAC-F3E2-1D3F9DA1A4A9}"/>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15041AF5-4F0A-E8E8-F89C-C45581FDC5E7}"/>
              </a:ext>
            </a:extLst>
          </p:cNvPr>
          <p:cNvGrpSpPr/>
          <p:nvPr/>
        </p:nvGrpSpPr>
        <p:grpSpPr>
          <a:xfrm>
            <a:off x="1762887" y="4877577"/>
            <a:ext cx="575527" cy="937021"/>
            <a:chOff x="5365718" y="1765005"/>
            <a:chExt cx="575527" cy="937021"/>
          </a:xfrm>
        </p:grpSpPr>
        <p:cxnSp>
          <p:nvCxnSpPr>
            <p:cNvPr id="35" name="Straight Connector 34">
              <a:extLst>
                <a:ext uri="{FF2B5EF4-FFF2-40B4-BE49-F238E27FC236}">
                  <a16:creationId xmlns:a16="http://schemas.microsoft.com/office/drawing/2014/main" id="{48B49526-33BF-BBD8-5C2D-7208ABC460F2}"/>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250E6A4-8FA8-2011-E5AE-149FB33D5C69}"/>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943682CC-84B8-E13F-A6EF-2B7E1E9E983B}"/>
              </a:ext>
            </a:extLst>
          </p:cNvPr>
          <p:cNvGrpSpPr/>
          <p:nvPr/>
        </p:nvGrpSpPr>
        <p:grpSpPr>
          <a:xfrm>
            <a:off x="1062284" y="4882054"/>
            <a:ext cx="575527" cy="937021"/>
            <a:chOff x="5365718" y="1765005"/>
            <a:chExt cx="575527" cy="937021"/>
          </a:xfrm>
        </p:grpSpPr>
        <p:cxnSp>
          <p:nvCxnSpPr>
            <p:cNvPr id="38" name="Straight Connector 37">
              <a:extLst>
                <a:ext uri="{FF2B5EF4-FFF2-40B4-BE49-F238E27FC236}">
                  <a16:creationId xmlns:a16="http://schemas.microsoft.com/office/drawing/2014/main" id="{B9A3F8EF-83E6-7695-6099-A9719FEFBE01}"/>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1DEE308-FC5A-D023-1911-F9AF14877A22}"/>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A47B1F12-F646-3CD1-81B2-37984DB05454}"/>
              </a:ext>
            </a:extLst>
          </p:cNvPr>
          <p:cNvGrpSpPr/>
          <p:nvPr/>
        </p:nvGrpSpPr>
        <p:grpSpPr>
          <a:xfrm>
            <a:off x="370707" y="4877577"/>
            <a:ext cx="575527" cy="937021"/>
            <a:chOff x="5365718" y="1765005"/>
            <a:chExt cx="575527" cy="937021"/>
          </a:xfrm>
        </p:grpSpPr>
        <p:cxnSp>
          <p:nvCxnSpPr>
            <p:cNvPr id="41" name="Straight Connector 40">
              <a:extLst>
                <a:ext uri="{FF2B5EF4-FFF2-40B4-BE49-F238E27FC236}">
                  <a16:creationId xmlns:a16="http://schemas.microsoft.com/office/drawing/2014/main" id="{DEFDEE06-8C8D-E066-5480-2BAAD778C1A8}"/>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084721-1F4F-4DDE-A3A7-148F15C7D82B}"/>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EE850989-7EFF-B3A1-3A27-2D37F9BAD75C}"/>
              </a:ext>
            </a:extLst>
          </p:cNvPr>
          <p:cNvGrpSpPr/>
          <p:nvPr/>
        </p:nvGrpSpPr>
        <p:grpSpPr>
          <a:xfrm>
            <a:off x="9467578" y="4881187"/>
            <a:ext cx="575527" cy="937021"/>
            <a:chOff x="5365718" y="1765005"/>
            <a:chExt cx="575527" cy="937021"/>
          </a:xfrm>
        </p:grpSpPr>
        <p:cxnSp>
          <p:nvCxnSpPr>
            <p:cNvPr id="44" name="Straight Connector 43">
              <a:extLst>
                <a:ext uri="{FF2B5EF4-FFF2-40B4-BE49-F238E27FC236}">
                  <a16:creationId xmlns:a16="http://schemas.microsoft.com/office/drawing/2014/main" id="{7ACF4184-4420-74BD-B60A-CCDE2EED341A}"/>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DC335C7-AC6C-AB4C-8AC8-E6CFB912DC74}"/>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CEF02CC5-EA86-5EE3-4E15-3E9379F3810D}"/>
              </a:ext>
            </a:extLst>
          </p:cNvPr>
          <p:cNvGrpSpPr/>
          <p:nvPr/>
        </p:nvGrpSpPr>
        <p:grpSpPr>
          <a:xfrm>
            <a:off x="8762016" y="4881187"/>
            <a:ext cx="575527" cy="937021"/>
            <a:chOff x="5365718" y="1765005"/>
            <a:chExt cx="575527" cy="937021"/>
          </a:xfrm>
        </p:grpSpPr>
        <p:cxnSp>
          <p:nvCxnSpPr>
            <p:cNvPr id="47" name="Straight Connector 46">
              <a:extLst>
                <a:ext uri="{FF2B5EF4-FFF2-40B4-BE49-F238E27FC236}">
                  <a16:creationId xmlns:a16="http://schemas.microsoft.com/office/drawing/2014/main" id="{13A301A6-9B55-571D-4482-94BB9F28A3EE}"/>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C83BEB3-4C93-305D-70EA-48473ABB4B09}"/>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7D640A5D-5795-C69F-7990-C32C5D05381A}"/>
              </a:ext>
            </a:extLst>
          </p:cNvPr>
          <p:cNvGrpSpPr/>
          <p:nvPr/>
        </p:nvGrpSpPr>
        <p:grpSpPr>
          <a:xfrm>
            <a:off x="8059355" y="4881187"/>
            <a:ext cx="575527" cy="937021"/>
            <a:chOff x="5365718" y="1765005"/>
            <a:chExt cx="575527" cy="937021"/>
          </a:xfrm>
        </p:grpSpPr>
        <p:cxnSp>
          <p:nvCxnSpPr>
            <p:cNvPr id="50" name="Straight Connector 49">
              <a:extLst>
                <a:ext uri="{FF2B5EF4-FFF2-40B4-BE49-F238E27FC236}">
                  <a16:creationId xmlns:a16="http://schemas.microsoft.com/office/drawing/2014/main" id="{E2D8AFB6-96EF-9AD6-E0CD-70D84779E5B7}"/>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6F51651-C892-E480-1EB0-6AF79275B3C0}"/>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39FC9891-4FEB-A1F0-83D6-A3B77E582AC8}"/>
              </a:ext>
            </a:extLst>
          </p:cNvPr>
          <p:cNvGrpSpPr/>
          <p:nvPr/>
        </p:nvGrpSpPr>
        <p:grpSpPr>
          <a:xfrm>
            <a:off x="7364704" y="4881188"/>
            <a:ext cx="575527" cy="937021"/>
            <a:chOff x="5365718" y="1765005"/>
            <a:chExt cx="575527" cy="937021"/>
          </a:xfrm>
        </p:grpSpPr>
        <p:cxnSp>
          <p:nvCxnSpPr>
            <p:cNvPr id="53" name="Straight Connector 52">
              <a:extLst>
                <a:ext uri="{FF2B5EF4-FFF2-40B4-BE49-F238E27FC236}">
                  <a16:creationId xmlns:a16="http://schemas.microsoft.com/office/drawing/2014/main" id="{ECC71212-5BFA-396A-3B89-9617E44F88A3}"/>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7A2A42B-FBBA-6E01-A7AA-36C415F7B2DD}"/>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5E7CCD62-65AF-7A32-85B2-BA3BCA5EE467}"/>
              </a:ext>
            </a:extLst>
          </p:cNvPr>
          <p:cNvGrpSpPr/>
          <p:nvPr/>
        </p:nvGrpSpPr>
        <p:grpSpPr>
          <a:xfrm>
            <a:off x="6664101" y="4885665"/>
            <a:ext cx="575527" cy="937021"/>
            <a:chOff x="5365718" y="1765005"/>
            <a:chExt cx="575527" cy="937021"/>
          </a:xfrm>
        </p:grpSpPr>
        <p:cxnSp>
          <p:nvCxnSpPr>
            <p:cNvPr id="56" name="Straight Connector 55">
              <a:extLst>
                <a:ext uri="{FF2B5EF4-FFF2-40B4-BE49-F238E27FC236}">
                  <a16:creationId xmlns:a16="http://schemas.microsoft.com/office/drawing/2014/main" id="{B5C2F66E-A3ED-B5F2-E15A-0E151DBA6B9B}"/>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154D11A-5468-6BD7-DE39-4A5B8F6A7F49}"/>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9E37298A-691B-D8CA-ADEF-C71A5ECF3127}"/>
              </a:ext>
            </a:extLst>
          </p:cNvPr>
          <p:cNvGrpSpPr/>
          <p:nvPr/>
        </p:nvGrpSpPr>
        <p:grpSpPr>
          <a:xfrm>
            <a:off x="5972524" y="4881188"/>
            <a:ext cx="575527" cy="937021"/>
            <a:chOff x="5365718" y="1765005"/>
            <a:chExt cx="575527" cy="937021"/>
          </a:xfrm>
        </p:grpSpPr>
        <p:cxnSp>
          <p:nvCxnSpPr>
            <p:cNvPr id="59" name="Straight Connector 58">
              <a:extLst>
                <a:ext uri="{FF2B5EF4-FFF2-40B4-BE49-F238E27FC236}">
                  <a16:creationId xmlns:a16="http://schemas.microsoft.com/office/drawing/2014/main" id="{9E265F6E-55B8-189A-F33C-E9A4E732D128}"/>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B8D0EC6-4B18-2DE6-3A72-FDB7DB3402A2}"/>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A5DDA4A6-D2A8-7249-3C6C-93458CFAC195}"/>
              </a:ext>
            </a:extLst>
          </p:cNvPr>
          <p:cNvGrpSpPr/>
          <p:nvPr/>
        </p:nvGrpSpPr>
        <p:grpSpPr>
          <a:xfrm>
            <a:off x="11067907" y="4888541"/>
            <a:ext cx="575527" cy="937021"/>
            <a:chOff x="5365718" y="1765005"/>
            <a:chExt cx="575527" cy="937021"/>
          </a:xfrm>
        </p:grpSpPr>
        <p:cxnSp>
          <p:nvCxnSpPr>
            <p:cNvPr id="62" name="Straight Connector 61">
              <a:extLst>
                <a:ext uri="{FF2B5EF4-FFF2-40B4-BE49-F238E27FC236}">
                  <a16:creationId xmlns:a16="http://schemas.microsoft.com/office/drawing/2014/main" id="{EC2AC9D5-D955-73D1-08E6-86D1B77E29D8}"/>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B40FC38-9B2B-5201-55D4-64E85500F96F}"/>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CE90E2E7-AFC9-E55E-3F2F-12C538FE36E6}"/>
              </a:ext>
            </a:extLst>
          </p:cNvPr>
          <p:cNvSpPr txBox="1"/>
          <p:nvPr/>
        </p:nvSpPr>
        <p:spPr>
          <a:xfrm>
            <a:off x="10602107" y="4209175"/>
            <a:ext cx="1398874" cy="646331"/>
          </a:xfrm>
          <a:prstGeom prst="rect">
            <a:avLst/>
          </a:prstGeom>
          <a:noFill/>
        </p:spPr>
        <p:txBody>
          <a:bodyPr wrap="square" rtlCol="0">
            <a:spAutoFit/>
          </a:bodyPr>
          <a:lstStyle/>
          <a:p>
            <a:pPr algn="ctr"/>
            <a:r>
              <a:rPr lang="en-AU" dirty="0"/>
              <a:t>Ende der 1000 Jahre</a:t>
            </a:r>
          </a:p>
        </p:txBody>
      </p:sp>
      <p:sp>
        <p:nvSpPr>
          <p:cNvPr id="65" name="TextBox 64">
            <a:extLst>
              <a:ext uri="{FF2B5EF4-FFF2-40B4-BE49-F238E27FC236}">
                <a16:creationId xmlns:a16="http://schemas.microsoft.com/office/drawing/2014/main" id="{1DBD4156-C34C-135C-CAFE-16ABE65BC633}"/>
              </a:ext>
            </a:extLst>
          </p:cNvPr>
          <p:cNvSpPr txBox="1"/>
          <p:nvPr/>
        </p:nvSpPr>
        <p:spPr>
          <a:xfrm>
            <a:off x="3107312" y="4186857"/>
            <a:ext cx="4708229" cy="461665"/>
          </a:xfrm>
          <a:prstGeom prst="rect">
            <a:avLst/>
          </a:prstGeom>
          <a:noFill/>
        </p:spPr>
        <p:txBody>
          <a:bodyPr wrap="square" rtlCol="0">
            <a:spAutoFit/>
          </a:bodyPr>
          <a:lstStyle/>
          <a:p>
            <a:pPr algn="ctr"/>
            <a:r>
              <a:rPr lang="en-AU" sz="2400" dirty="0" err="1"/>
              <a:t>Umfasst</a:t>
            </a:r>
            <a:r>
              <a:rPr lang="en-AU" sz="2400" dirty="0"/>
              <a:t> </a:t>
            </a:r>
            <a:r>
              <a:rPr lang="en-AU" sz="2400" dirty="0" err="1"/>
              <a:t>mehr</a:t>
            </a:r>
            <a:r>
              <a:rPr lang="en-AU" sz="2400" dirty="0"/>
              <a:t> </a:t>
            </a:r>
            <a:r>
              <a:rPr lang="en-AU" sz="2400" dirty="0" err="1"/>
              <a:t>als</a:t>
            </a:r>
            <a:r>
              <a:rPr lang="en-AU" sz="2400" dirty="0"/>
              <a:t> 7000 Jahre</a:t>
            </a:r>
          </a:p>
        </p:txBody>
      </p:sp>
      <p:grpSp>
        <p:nvGrpSpPr>
          <p:cNvPr id="66" name="Group 65">
            <a:extLst>
              <a:ext uri="{FF2B5EF4-FFF2-40B4-BE49-F238E27FC236}">
                <a16:creationId xmlns:a16="http://schemas.microsoft.com/office/drawing/2014/main" id="{1E89746E-825F-3881-CFAA-CEC2B17156F8}"/>
              </a:ext>
            </a:extLst>
          </p:cNvPr>
          <p:cNvGrpSpPr/>
          <p:nvPr/>
        </p:nvGrpSpPr>
        <p:grpSpPr>
          <a:xfrm>
            <a:off x="10248902" y="4879740"/>
            <a:ext cx="575527" cy="937021"/>
            <a:chOff x="5365718" y="1765005"/>
            <a:chExt cx="575527" cy="937021"/>
          </a:xfrm>
        </p:grpSpPr>
        <p:cxnSp>
          <p:nvCxnSpPr>
            <p:cNvPr id="67" name="Straight Connector 66">
              <a:extLst>
                <a:ext uri="{FF2B5EF4-FFF2-40B4-BE49-F238E27FC236}">
                  <a16:creationId xmlns:a16="http://schemas.microsoft.com/office/drawing/2014/main" id="{6BBE8650-8353-25ED-AD4B-E70A76472062}"/>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23E0BAE-F16D-FBBC-5846-FFA4670723FE}"/>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2428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706893" y="343903"/>
            <a:ext cx="10383644" cy="1049235"/>
          </a:xfrm>
        </p:spPr>
        <p:txBody>
          <a:bodyPr>
            <a:normAutofit/>
          </a:bodyPr>
          <a:lstStyle/>
          <a:p>
            <a:r>
              <a:rPr lang="de-DE" sz="4000" dirty="0"/>
              <a:t>Wie Satan das Evangelium zerteilt</a:t>
            </a:r>
            <a:endParaRPr lang="en-AU" sz="4000" dirty="0"/>
          </a:p>
        </p:txBody>
      </p:sp>
      <p:sp>
        <p:nvSpPr>
          <p:cNvPr id="3" name="Content Placeholder 2">
            <a:extLst>
              <a:ext uri="{FF2B5EF4-FFF2-40B4-BE49-F238E27FC236}">
                <a16:creationId xmlns:a16="http://schemas.microsoft.com/office/drawing/2014/main" id="{0476597D-CB08-DEDB-FB32-123E1898E4E0}"/>
              </a:ext>
            </a:extLst>
          </p:cNvPr>
          <p:cNvSpPr>
            <a:spLocks noGrp="1"/>
          </p:cNvSpPr>
          <p:nvPr>
            <p:ph idx="1"/>
          </p:nvPr>
        </p:nvSpPr>
        <p:spPr>
          <a:xfrm>
            <a:off x="2033163" y="1345971"/>
            <a:ext cx="6693762" cy="571732"/>
          </a:xfrm>
        </p:spPr>
        <p:txBody>
          <a:bodyPr>
            <a:noAutofit/>
          </a:bodyPr>
          <a:lstStyle/>
          <a:p>
            <a:pPr marL="0" indent="0" algn="ctr">
              <a:buNone/>
            </a:pPr>
            <a:r>
              <a:rPr lang="de-DE" sz="2400" dirty="0">
                <a:latin typeface="+mn-lt"/>
                <a:ea typeface="Calibri" panose="020F0502020204030204" pitchFamily="34" charset="0"/>
                <a:cs typeface="Arial" panose="020B0604020202020204" pitchFamily="34" charset="0"/>
              </a:rPr>
              <a:t>Die zwei Bündnisse sind zwei Zeitabschnitte, einer des Gesetzes, der andere der Gnade</a:t>
            </a:r>
            <a:endParaRPr lang="en-AU" sz="2400" dirty="0">
              <a:effectLst/>
              <a:latin typeface="+mn-lt"/>
              <a:ea typeface="Calibri" panose="020F050202020403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7BD2050F-E83E-A8F8-B0E6-4545F2463CF5}"/>
              </a:ext>
            </a:extLst>
          </p:cNvPr>
          <p:cNvCxnSpPr>
            <a:cxnSpLocks/>
          </p:cNvCxnSpPr>
          <p:nvPr/>
        </p:nvCxnSpPr>
        <p:spPr>
          <a:xfrm>
            <a:off x="1309706" y="3271524"/>
            <a:ext cx="8630716" cy="3320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7A6BEA2-EDB1-5DD8-23A2-CEF32F0D59C1}"/>
              </a:ext>
            </a:extLst>
          </p:cNvPr>
          <p:cNvCxnSpPr>
            <a:cxnSpLocks/>
          </p:cNvCxnSpPr>
          <p:nvPr/>
        </p:nvCxnSpPr>
        <p:spPr>
          <a:xfrm>
            <a:off x="5488573" y="2341219"/>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08FAF51-1BA9-9A58-7831-F2BBD47052C2}"/>
              </a:ext>
            </a:extLst>
          </p:cNvPr>
          <p:cNvCxnSpPr>
            <a:cxnSpLocks/>
          </p:cNvCxnSpPr>
          <p:nvPr/>
        </p:nvCxnSpPr>
        <p:spPr>
          <a:xfrm>
            <a:off x="5208127" y="2630840"/>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4A8F32F-240A-795A-FD76-AC1A8739F80C}"/>
              </a:ext>
            </a:extLst>
          </p:cNvPr>
          <p:cNvCxnSpPr>
            <a:cxnSpLocks/>
          </p:cNvCxnSpPr>
          <p:nvPr/>
        </p:nvCxnSpPr>
        <p:spPr>
          <a:xfrm flipV="1">
            <a:off x="1309706" y="2491925"/>
            <a:ext cx="0" cy="77568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0804197-3511-F8B1-5A99-1EE61F8CD7FF}"/>
              </a:ext>
            </a:extLst>
          </p:cNvPr>
          <p:cNvCxnSpPr>
            <a:cxnSpLocks/>
          </p:cNvCxnSpPr>
          <p:nvPr/>
        </p:nvCxnSpPr>
        <p:spPr>
          <a:xfrm flipH="1" flipV="1">
            <a:off x="9940422" y="2520545"/>
            <a:ext cx="1" cy="77568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F3647D2-8E74-FF00-EB94-5D00B585C947}"/>
              </a:ext>
            </a:extLst>
          </p:cNvPr>
          <p:cNvCxnSpPr>
            <a:cxnSpLocks/>
          </p:cNvCxnSpPr>
          <p:nvPr/>
        </p:nvCxnSpPr>
        <p:spPr>
          <a:xfrm>
            <a:off x="1374709" y="5609464"/>
            <a:ext cx="8630716" cy="3320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90103341-541F-510E-620C-890184677D6E}"/>
              </a:ext>
            </a:extLst>
          </p:cNvPr>
          <p:cNvGrpSpPr/>
          <p:nvPr/>
        </p:nvGrpSpPr>
        <p:grpSpPr>
          <a:xfrm>
            <a:off x="5273130" y="4679159"/>
            <a:ext cx="575527" cy="937021"/>
            <a:chOff x="5365718" y="1765005"/>
            <a:chExt cx="575527" cy="937021"/>
          </a:xfrm>
        </p:grpSpPr>
        <p:cxnSp>
          <p:nvCxnSpPr>
            <p:cNvPr id="18" name="Straight Connector 17">
              <a:extLst>
                <a:ext uri="{FF2B5EF4-FFF2-40B4-BE49-F238E27FC236}">
                  <a16:creationId xmlns:a16="http://schemas.microsoft.com/office/drawing/2014/main" id="{719617FA-A89B-E012-D3BD-B4769624572A}"/>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B4C42FB-C85F-5FB5-871F-F9DACA625D14}"/>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1500B2E4-5BC6-FC42-C1BB-69869B558674}"/>
              </a:ext>
            </a:extLst>
          </p:cNvPr>
          <p:cNvCxnSpPr>
            <a:cxnSpLocks/>
          </p:cNvCxnSpPr>
          <p:nvPr/>
        </p:nvCxnSpPr>
        <p:spPr>
          <a:xfrm flipV="1">
            <a:off x="1300278" y="4861764"/>
            <a:ext cx="0" cy="77568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E7A3D7B-ED95-6282-246C-FD582B9AD280}"/>
              </a:ext>
            </a:extLst>
          </p:cNvPr>
          <p:cNvCxnSpPr>
            <a:cxnSpLocks/>
          </p:cNvCxnSpPr>
          <p:nvPr/>
        </p:nvCxnSpPr>
        <p:spPr>
          <a:xfrm flipH="1" flipV="1">
            <a:off x="10005425" y="4858485"/>
            <a:ext cx="1" cy="77568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95F64F89-C676-BB40-5348-8CBCDFBEE80D}"/>
              </a:ext>
            </a:extLst>
          </p:cNvPr>
          <p:cNvGrpSpPr/>
          <p:nvPr/>
        </p:nvGrpSpPr>
        <p:grpSpPr>
          <a:xfrm>
            <a:off x="4571323" y="4675548"/>
            <a:ext cx="575527" cy="937021"/>
            <a:chOff x="5365718" y="1765005"/>
            <a:chExt cx="575527" cy="937021"/>
          </a:xfrm>
        </p:grpSpPr>
        <p:cxnSp>
          <p:nvCxnSpPr>
            <p:cNvPr id="23" name="Straight Connector 22">
              <a:extLst>
                <a:ext uri="{FF2B5EF4-FFF2-40B4-BE49-F238E27FC236}">
                  <a16:creationId xmlns:a16="http://schemas.microsoft.com/office/drawing/2014/main" id="{2C614DB1-CEF0-CD84-EDA7-B1D1591560B9}"/>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89BF00D-8A3E-AD15-EC5D-8598E041BBFE}"/>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ADA04A69-4C6C-E199-8D85-39023A32BF6E}"/>
              </a:ext>
            </a:extLst>
          </p:cNvPr>
          <p:cNvGrpSpPr/>
          <p:nvPr/>
        </p:nvGrpSpPr>
        <p:grpSpPr>
          <a:xfrm>
            <a:off x="3865761" y="4675549"/>
            <a:ext cx="575527" cy="937021"/>
            <a:chOff x="5365718" y="1765005"/>
            <a:chExt cx="575527" cy="937021"/>
          </a:xfrm>
        </p:grpSpPr>
        <p:cxnSp>
          <p:nvCxnSpPr>
            <p:cNvPr id="26" name="Straight Connector 25">
              <a:extLst>
                <a:ext uri="{FF2B5EF4-FFF2-40B4-BE49-F238E27FC236}">
                  <a16:creationId xmlns:a16="http://schemas.microsoft.com/office/drawing/2014/main" id="{3AEC6CD5-9075-A357-75D5-ACA05AD2E339}"/>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BC864D-28EE-02D4-FCB5-0454E5F62EAB}"/>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0FB9FB42-8D34-D7E8-23BA-185DC9BF7086}"/>
              </a:ext>
            </a:extLst>
          </p:cNvPr>
          <p:cNvGrpSpPr/>
          <p:nvPr/>
        </p:nvGrpSpPr>
        <p:grpSpPr>
          <a:xfrm>
            <a:off x="3160199" y="4675549"/>
            <a:ext cx="575527" cy="937021"/>
            <a:chOff x="5365718" y="1765005"/>
            <a:chExt cx="575527" cy="937021"/>
          </a:xfrm>
        </p:grpSpPr>
        <p:cxnSp>
          <p:nvCxnSpPr>
            <p:cNvPr id="29" name="Straight Connector 28">
              <a:extLst>
                <a:ext uri="{FF2B5EF4-FFF2-40B4-BE49-F238E27FC236}">
                  <a16:creationId xmlns:a16="http://schemas.microsoft.com/office/drawing/2014/main" id="{0503915B-2E25-84A6-28CD-6FF405453EFE}"/>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562AAC2-A0A3-D037-90D5-491892E5877C}"/>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93EA2F7F-D4BF-4B28-3406-F2BD3B08EA49}"/>
              </a:ext>
            </a:extLst>
          </p:cNvPr>
          <p:cNvGrpSpPr/>
          <p:nvPr/>
        </p:nvGrpSpPr>
        <p:grpSpPr>
          <a:xfrm>
            <a:off x="2457538" y="4675549"/>
            <a:ext cx="575527" cy="937021"/>
            <a:chOff x="5365718" y="1765005"/>
            <a:chExt cx="575527" cy="937021"/>
          </a:xfrm>
        </p:grpSpPr>
        <p:cxnSp>
          <p:nvCxnSpPr>
            <p:cNvPr id="32" name="Straight Connector 31">
              <a:extLst>
                <a:ext uri="{FF2B5EF4-FFF2-40B4-BE49-F238E27FC236}">
                  <a16:creationId xmlns:a16="http://schemas.microsoft.com/office/drawing/2014/main" id="{A35FECDD-1C76-25AA-47BD-D8CC8369A31B}"/>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6798FD-CCFD-BDAC-F3E2-1D3F9DA1A4A9}"/>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15041AF5-4F0A-E8E8-F89C-C45581FDC5E7}"/>
              </a:ext>
            </a:extLst>
          </p:cNvPr>
          <p:cNvGrpSpPr/>
          <p:nvPr/>
        </p:nvGrpSpPr>
        <p:grpSpPr>
          <a:xfrm>
            <a:off x="1762887" y="4675550"/>
            <a:ext cx="575527" cy="937021"/>
            <a:chOff x="5365718" y="1765005"/>
            <a:chExt cx="575527" cy="937021"/>
          </a:xfrm>
        </p:grpSpPr>
        <p:cxnSp>
          <p:nvCxnSpPr>
            <p:cNvPr id="35" name="Straight Connector 34">
              <a:extLst>
                <a:ext uri="{FF2B5EF4-FFF2-40B4-BE49-F238E27FC236}">
                  <a16:creationId xmlns:a16="http://schemas.microsoft.com/office/drawing/2014/main" id="{48B49526-33BF-BBD8-5C2D-7208ABC460F2}"/>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250E6A4-8FA8-2011-E5AE-149FB33D5C69}"/>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943682CC-84B8-E13F-A6EF-2B7E1E9E983B}"/>
              </a:ext>
            </a:extLst>
          </p:cNvPr>
          <p:cNvGrpSpPr/>
          <p:nvPr/>
        </p:nvGrpSpPr>
        <p:grpSpPr>
          <a:xfrm>
            <a:off x="1062284" y="4680027"/>
            <a:ext cx="575527" cy="937021"/>
            <a:chOff x="5365718" y="1765005"/>
            <a:chExt cx="575527" cy="937021"/>
          </a:xfrm>
        </p:grpSpPr>
        <p:cxnSp>
          <p:nvCxnSpPr>
            <p:cNvPr id="38" name="Straight Connector 37">
              <a:extLst>
                <a:ext uri="{FF2B5EF4-FFF2-40B4-BE49-F238E27FC236}">
                  <a16:creationId xmlns:a16="http://schemas.microsoft.com/office/drawing/2014/main" id="{B9A3F8EF-83E6-7695-6099-A9719FEFBE01}"/>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1DEE308-FC5A-D023-1911-F9AF14877A22}"/>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A47B1F12-F646-3CD1-81B2-37984DB05454}"/>
              </a:ext>
            </a:extLst>
          </p:cNvPr>
          <p:cNvGrpSpPr/>
          <p:nvPr/>
        </p:nvGrpSpPr>
        <p:grpSpPr>
          <a:xfrm>
            <a:off x="370707" y="4675550"/>
            <a:ext cx="575527" cy="937021"/>
            <a:chOff x="5365718" y="1765005"/>
            <a:chExt cx="575527" cy="937021"/>
          </a:xfrm>
        </p:grpSpPr>
        <p:cxnSp>
          <p:nvCxnSpPr>
            <p:cNvPr id="41" name="Straight Connector 40">
              <a:extLst>
                <a:ext uri="{FF2B5EF4-FFF2-40B4-BE49-F238E27FC236}">
                  <a16:creationId xmlns:a16="http://schemas.microsoft.com/office/drawing/2014/main" id="{DEFDEE06-8C8D-E066-5480-2BAAD778C1A8}"/>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084721-1F4F-4DDE-A3A7-148F15C7D82B}"/>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EE850989-7EFF-B3A1-3A27-2D37F9BAD75C}"/>
              </a:ext>
            </a:extLst>
          </p:cNvPr>
          <p:cNvGrpSpPr/>
          <p:nvPr/>
        </p:nvGrpSpPr>
        <p:grpSpPr>
          <a:xfrm>
            <a:off x="9467578" y="4679160"/>
            <a:ext cx="575527" cy="937021"/>
            <a:chOff x="5365718" y="1765005"/>
            <a:chExt cx="575527" cy="937021"/>
          </a:xfrm>
        </p:grpSpPr>
        <p:cxnSp>
          <p:nvCxnSpPr>
            <p:cNvPr id="44" name="Straight Connector 43">
              <a:extLst>
                <a:ext uri="{FF2B5EF4-FFF2-40B4-BE49-F238E27FC236}">
                  <a16:creationId xmlns:a16="http://schemas.microsoft.com/office/drawing/2014/main" id="{7ACF4184-4420-74BD-B60A-CCDE2EED341A}"/>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DC335C7-AC6C-AB4C-8AC8-E6CFB912DC74}"/>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CEF02CC5-EA86-5EE3-4E15-3E9379F3810D}"/>
              </a:ext>
            </a:extLst>
          </p:cNvPr>
          <p:cNvGrpSpPr/>
          <p:nvPr/>
        </p:nvGrpSpPr>
        <p:grpSpPr>
          <a:xfrm>
            <a:off x="8762016" y="4679160"/>
            <a:ext cx="575527" cy="937021"/>
            <a:chOff x="5365718" y="1765005"/>
            <a:chExt cx="575527" cy="937021"/>
          </a:xfrm>
        </p:grpSpPr>
        <p:cxnSp>
          <p:nvCxnSpPr>
            <p:cNvPr id="47" name="Straight Connector 46">
              <a:extLst>
                <a:ext uri="{FF2B5EF4-FFF2-40B4-BE49-F238E27FC236}">
                  <a16:creationId xmlns:a16="http://schemas.microsoft.com/office/drawing/2014/main" id="{13A301A6-9B55-571D-4482-94BB9F28A3EE}"/>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C83BEB3-4C93-305D-70EA-48473ABB4B09}"/>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7D640A5D-5795-C69F-7990-C32C5D05381A}"/>
              </a:ext>
            </a:extLst>
          </p:cNvPr>
          <p:cNvGrpSpPr/>
          <p:nvPr/>
        </p:nvGrpSpPr>
        <p:grpSpPr>
          <a:xfrm>
            <a:off x="8059355" y="4679160"/>
            <a:ext cx="575527" cy="937021"/>
            <a:chOff x="5365718" y="1765005"/>
            <a:chExt cx="575527" cy="937021"/>
          </a:xfrm>
        </p:grpSpPr>
        <p:cxnSp>
          <p:nvCxnSpPr>
            <p:cNvPr id="50" name="Straight Connector 49">
              <a:extLst>
                <a:ext uri="{FF2B5EF4-FFF2-40B4-BE49-F238E27FC236}">
                  <a16:creationId xmlns:a16="http://schemas.microsoft.com/office/drawing/2014/main" id="{E2D8AFB6-96EF-9AD6-E0CD-70D84779E5B7}"/>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6F51651-C892-E480-1EB0-6AF79275B3C0}"/>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39FC9891-4FEB-A1F0-83D6-A3B77E582AC8}"/>
              </a:ext>
            </a:extLst>
          </p:cNvPr>
          <p:cNvGrpSpPr/>
          <p:nvPr/>
        </p:nvGrpSpPr>
        <p:grpSpPr>
          <a:xfrm>
            <a:off x="7364704" y="4679161"/>
            <a:ext cx="575527" cy="937021"/>
            <a:chOff x="5365718" y="1765005"/>
            <a:chExt cx="575527" cy="937021"/>
          </a:xfrm>
        </p:grpSpPr>
        <p:cxnSp>
          <p:nvCxnSpPr>
            <p:cNvPr id="53" name="Straight Connector 52">
              <a:extLst>
                <a:ext uri="{FF2B5EF4-FFF2-40B4-BE49-F238E27FC236}">
                  <a16:creationId xmlns:a16="http://schemas.microsoft.com/office/drawing/2014/main" id="{ECC71212-5BFA-396A-3B89-9617E44F88A3}"/>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7A2A42B-FBBA-6E01-A7AA-36C415F7B2DD}"/>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5E7CCD62-65AF-7A32-85B2-BA3BCA5EE467}"/>
              </a:ext>
            </a:extLst>
          </p:cNvPr>
          <p:cNvGrpSpPr/>
          <p:nvPr/>
        </p:nvGrpSpPr>
        <p:grpSpPr>
          <a:xfrm>
            <a:off x="6664101" y="4683638"/>
            <a:ext cx="575527" cy="937021"/>
            <a:chOff x="5365718" y="1765005"/>
            <a:chExt cx="575527" cy="937021"/>
          </a:xfrm>
        </p:grpSpPr>
        <p:cxnSp>
          <p:nvCxnSpPr>
            <p:cNvPr id="56" name="Straight Connector 55">
              <a:extLst>
                <a:ext uri="{FF2B5EF4-FFF2-40B4-BE49-F238E27FC236}">
                  <a16:creationId xmlns:a16="http://schemas.microsoft.com/office/drawing/2014/main" id="{B5C2F66E-A3ED-B5F2-E15A-0E151DBA6B9B}"/>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154D11A-5468-6BD7-DE39-4A5B8F6A7F49}"/>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9E37298A-691B-D8CA-ADEF-C71A5ECF3127}"/>
              </a:ext>
            </a:extLst>
          </p:cNvPr>
          <p:cNvGrpSpPr/>
          <p:nvPr/>
        </p:nvGrpSpPr>
        <p:grpSpPr>
          <a:xfrm>
            <a:off x="5972524" y="4679161"/>
            <a:ext cx="575527" cy="937021"/>
            <a:chOff x="5365718" y="1765005"/>
            <a:chExt cx="575527" cy="937021"/>
          </a:xfrm>
        </p:grpSpPr>
        <p:cxnSp>
          <p:nvCxnSpPr>
            <p:cNvPr id="59" name="Straight Connector 58">
              <a:extLst>
                <a:ext uri="{FF2B5EF4-FFF2-40B4-BE49-F238E27FC236}">
                  <a16:creationId xmlns:a16="http://schemas.microsoft.com/office/drawing/2014/main" id="{9E265F6E-55B8-189A-F33C-E9A4E732D128}"/>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B8D0EC6-4B18-2DE6-3A72-FDB7DB3402A2}"/>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A5DDA4A6-D2A8-7249-3C6C-93458CFAC195}"/>
              </a:ext>
            </a:extLst>
          </p:cNvPr>
          <p:cNvGrpSpPr/>
          <p:nvPr/>
        </p:nvGrpSpPr>
        <p:grpSpPr>
          <a:xfrm>
            <a:off x="11067907" y="4686514"/>
            <a:ext cx="575527" cy="937021"/>
            <a:chOff x="5365718" y="1765005"/>
            <a:chExt cx="575527" cy="937021"/>
          </a:xfrm>
        </p:grpSpPr>
        <p:cxnSp>
          <p:nvCxnSpPr>
            <p:cNvPr id="62" name="Straight Connector 61">
              <a:extLst>
                <a:ext uri="{FF2B5EF4-FFF2-40B4-BE49-F238E27FC236}">
                  <a16:creationId xmlns:a16="http://schemas.microsoft.com/office/drawing/2014/main" id="{EC2AC9D5-D955-73D1-08E6-86D1B77E29D8}"/>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B40FC38-9B2B-5201-55D4-64E85500F96F}"/>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CE90E2E7-AFC9-E55E-3F2F-12C538FE36E6}"/>
              </a:ext>
            </a:extLst>
          </p:cNvPr>
          <p:cNvSpPr txBox="1"/>
          <p:nvPr/>
        </p:nvSpPr>
        <p:spPr>
          <a:xfrm>
            <a:off x="10602107" y="4007148"/>
            <a:ext cx="1398874" cy="646331"/>
          </a:xfrm>
          <a:prstGeom prst="rect">
            <a:avLst/>
          </a:prstGeom>
          <a:noFill/>
        </p:spPr>
        <p:txBody>
          <a:bodyPr wrap="square" rtlCol="0">
            <a:spAutoFit/>
          </a:bodyPr>
          <a:lstStyle/>
          <a:p>
            <a:pPr algn="ctr"/>
            <a:r>
              <a:rPr lang="en-AU" dirty="0"/>
              <a:t>Ende der 1000 Jahre</a:t>
            </a:r>
          </a:p>
        </p:txBody>
      </p:sp>
      <p:grpSp>
        <p:nvGrpSpPr>
          <p:cNvPr id="66" name="Group 65">
            <a:extLst>
              <a:ext uri="{FF2B5EF4-FFF2-40B4-BE49-F238E27FC236}">
                <a16:creationId xmlns:a16="http://schemas.microsoft.com/office/drawing/2014/main" id="{1E89746E-825F-3881-CFAA-CEC2B17156F8}"/>
              </a:ext>
            </a:extLst>
          </p:cNvPr>
          <p:cNvGrpSpPr/>
          <p:nvPr/>
        </p:nvGrpSpPr>
        <p:grpSpPr>
          <a:xfrm>
            <a:off x="10248902" y="4677713"/>
            <a:ext cx="575527" cy="937021"/>
            <a:chOff x="5365718" y="1765005"/>
            <a:chExt cx="575527" cy="937021"/>
          </a:xfrm>
        </p:grpSpPr>
        <p:cxnSp>
          <p:nvCxnSpPr>
            <p:cNvPr id="67" name="Straight Connector 66">
              <a:extLst>
                <a:ext uri="{FF2B5EF4-FFF2-40B4-BE49-F238E27FC236}">
                  <a16:creationId xmlns:a16="http://schemas.microsoft.com/office/drawing/2014/main" id="{6BBE8650-8353-25ED-AD4B-E70A76472062}"/>
                </a:ext>
              </a:extLst>
            </p:cNvPr>
            <p:cNvCxnSpPr>
              <a:cxnSpLocks/>
            </p:cNvCxnSpPr>
            <p:nvPr/>
          </p:nvCxnSpPr>
          <p:spPr>
            <a:xfrm>
              <a:off x="5646164" y="1765005"/>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23E0BAE-F16D-FBBC-5846-FFA4670723FE}"/>
                </a:ext>
              </a:extLst>
            </p:cNvPr>
            <p:cNvCxnSpPr>
              <a:cxnSpLocks/>
            </p:cNvCxnSpPr>
            <p:nvPr/>
          </p:nvCxnSpPr>
          <p:spPr>
            <a:xfrm>
              <a:off x="5365718" y="2054626"/>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 name="Content Placeholder 2">
            <a:extLst>
              <a:ext uri="{FF2B5EF4-FFF2-40B4-BE49-F238E27FC236}">
                <a16:creationId xmlns:a16="http://schemas.microsoft.com/office/drawing/2014/main" id="{B0AFCCD4-348B-9666-FDB1-847DFABF1BC3}"/>
              </a:ext>
            </a:extLst>
          </p:cNvPr>
          <p:cNvSpPr txBox="1">
            <a:spLocks/>
          </p:cNvSpPr>
          <p:nvPr/>
        </p:nvSpPr>
        <p:spPr>
          <a:xfrm>
            <a:off x="6951864" y="2575321"/>
            <a:ext cx="3259050" cy="57173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just">
              <a:buFont typeface="Wingdings 3" charset="2"/>
              <a:buNone/>
            </a:pPr>
            <a:r>
              <a:rPr lang="en-AU" sz="2400" dirty="0" err="1">
                <a:latin typeface="+mn-lt"/>
              </a:rPr>
              <a:t>Neuer</a:t>
            </a:r>
            <a:r>
              <a:rPr lang="en-AU" sz="2400" dirty="0">
                <a:latin typeface="+mn-lt"/>
              </a:rPr>
              <a:t> Bund</a:t>
            </a:r>
            <a:endParaRPr lang="en-AU" sz="2400" dirty="0">
              <a:latin typeface="+mn-lt"/>
              <a:ea typeface="Calibri" panose="020F050202020403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1418E84B-2EFA-249C-6913-0AEDD23FE23A}"/>
              </a:ext>
            </a:extLst>
          </p:cNvPr>
          <p:cNvSpPr txBox="1">
            <a:spLocks/>
          </p:cNvSpPr>
          <p:nvPr/>
        </p:nvSpPr>
        <p:spPr>
          <a:xfrm>
            <a:off x="1893498" y="2579394"/>
            <a:ext cx="3259050" cy="57173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just">
              <a:buFont typeface="Wingdings 3" charset="2"/>
              <a:buNone/>
            </a:pPr>
            <a:r>
              <a:rPr lang="en-AU" sz="2400" dirty="0">
                <a:latin typeface="+mn-lt"/>
              </a:rPr>
              <a:t>Alter Bund</a:t>
            </a:r>
            <a:endParaRPr lang="en-AU" sz="2400" dirty="0">
              <a:latin typeface="+mn-lt"/>
              <a:ea typeface="Calibri" panose="020F050202020403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F172896E-48A1-A161-DC90-FDC5A7D5CE72}"/>
              </a:ext>
            </a:extLst>
          </p:cNvPr>
          <p:cNvSpPr txBox="1">
            <a:spLocks/>
          </p:cNvSpPr>
          <p:nvPr/>
        </p:nvSpPr>
        <p:spPr>
          <a:xfrm>
            <a:off x="1164062" y="3423530"/>
            <a:ext cx="8841363" cy="57173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de-DE" sz="2400" dirty="0">
                <a:latin typeface="+mn-lt"/>
                <a:ea typeface="Calibri" panose="020F0502020204030204" pitchFamily="34" charset="0"/>
                <a:cs typeface="Arial" panose="020B0604020202020204" pitchFamily="34" charset="0"/>
              </a:rPr>
              <a:t>In Wahrheit: Die zwei Bündnisse sind zwei Herzenszustände, der eine geprägt von den Verheißungen des Menschen, der andere  geprägt von den Verheißungen Gottes.</a:t>
            </a:r>
            <a:endParaRPr lang="en-AU" sz="2400" dirty="0">
              <a:latin typeface="+mn-lt"/>
              <a:ea typeface="Calibri" panose="020F050202020403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AE9CD103-DABA-9751-63A8-C91F2A463134}"/>
              </a:ext>
            </a:extLst>
          </p:cNvPr>
          <p:cNvSpPr txBox="1">
            <a:spLocks/>
          </p:cNvSpPr>
          <p:nvPr/>
        </p:nvSpPr>
        <p:spPr>
          <a:xfrm>
            <a:off x="690795" y="5802898"/>
            <a:ext cx="9998544" cy="57173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de-DE" sz="2400" dirty="0">
                <a:latin typeface="+mn-lt"/>
              </a:rPr>
              <a:t>Und ich sah einen anderen Engel inmitten des Himmels fliegen, der hatte ein ewiges Evangelium zu verkündigen</a:t>
            </a:r>
            <a:r>
              <a:rPr lang="en-AU" sz="2400" dirty="0">
                <a:latin typeface="+mn-lt"/>
              </a:rPr>
              <a:t>. Off 14,6  </a:t>
            </a:r>
            <a:endParaRPr lang="en-AU" sz="2400" dirty="0">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4778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11" grpId="0" build="p"/>
      <p:bldP spid="12" grpId="0" build="p"/>
      <p:bldP spid="1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903767" y="562903"/>
            <a:ext cx="9291215" cy="787434"/>
          </a:xfrm>
        </p:spPr>
        <p:txBody>
          <a:bodyPr>
            <a:normAutofit/>
          </a:bodyPr>
          <a:lstStyle/>
          <a:p>
            <a:r>
              <a:rPr lang="en-AU" sz="4000" dirty="0"/>
              <a:t>Der </a:t>
            </a:r>
            <a:r>
              <a:rPr lang="en-AU" sz="4000" dirty="0" err="1"/>
              <a:t>Ursprung</a:t>
            </a:r>
            <a:r>
              <a:rPr lang="en-AU" sz="4000" dirty="0"/>
              <a:t> des </a:t>
            </a:r>
            <a:r>
              <a:rPr lang="en-AU" sz="4000" dirty="0" err="1"/>
              <a:t>Kreuzes</a:t>
            </a:r>
            <a:endParaRPr lang="en-AU" sz="40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903767" y="1616149"/>
            <a:ext cx="10217889" cy="4954772"/>
          </a:xfrm>
        </p:spPr>
        <p:txBody>
          <a:bodyPr>
            <a:normAutofit/>
          </a:bodyPr>
          <a:lstStyle/>
          <a:p>
            <a:pPr marL="0" indent="0" algn="just">
              <a:buNone/>
            </a:pPr>
            <a:r>
              <a:rPr lang="de-DE" sz="2400" dirty="0">
                <a:latin typeface="+mn-lt"/>
                <a:cs typeface="Calibri" panose="020F0502020204030204" pitchFamily="34" charset="0"/>
              </a:rPr>
              <a:t>Vor seiner Rebellion war Satan im Himmel ein hoher und erhabener Engel, der dem lieben Sohn Gottes in der Ehre am nächsten stand. Sein Antlitz war, wie das der anderen Engel, mild und drückte Glück aus. Seine Stirn war hoch und breit und zeugte von einem starken Intellekt. Seine Gestalt war vollkommen, seine Haltung edel und majestätisch. Ein besonderes Licht strahlte in seinem Antlitz und leuchtete um ihn herum heller und schöner als um die anderen Engel; doch Jesus, Gottes lieber Sohn, hatte den Vorrang vor der ganzen Engelschar. Er war eins mit dem Vater, bevor die Engel geschaffen wurden. </a:t>
            </a:r>
            <a:r>
              <a:rPr lang="de-DE" sz="2400" b="1" dirty="0">
                <a:solidFill>
                  <a:srgbClr val="FFFF00"/>
                </a:solidFill>
                <a:latin typeface="+mn-lt"/>
                <a:cs typeface="Calibri" panose="020F0502020204030204" pitchFamily="34" charset="0"/>
              </a:rPr>
              <a:t>Satan war neidisch auf Christus und übernahm allmählich das Kommando, das allein Christus zustand</a:t>
            </a:r>
            <a:r>
              <a:rPr lang="de-DE" sz="2400" dirty="0">
                <a:latin typeface="+mn-lt"/>
                <a:cs typeface="Calibri" panose="020F0502020204030204" pitchFamily="34" charset="0"/>
              </a:rPr>
              <a:t>. </a:t>
            </a:r>
            <a:r>
              <a:rPr lang="en-AU" sz="2400" dirty="0">
                <a:latin typeface="+mn-lt"/>
                <a:cs typeface="Calibri" panose="020F0502020204030204" pitchFamily="34" charset="0"/>
              </a:rPr>
              <a:t>{1SP 17.1}  </a:t>
            </a:r>
          </a:p>
          <a:p>
            <a:pPr marL="0" indent="0" algn="just">
              <a:buNone/>
            </a:pPr>
            <a:r>
              <a:rPr lang="en-AU" sz="2400" dirty="0">
                <a:latin typeface="+mn-lt"/>
                <a:cs typeface="Calibri" panose="020F0502020204030204" pitchFamily="34" charset="0"/>
              </a:rPr>
              <a:t>     </a:t>
            </a:r>
          </a:p>
        </p:txBody>
      </p:sp>
    </p:spTree>
    <p:extLst>
      <p:ext uri="{BB962C8B-B14F-4D97-AF65-F5344CB8AC3E}">
        <p14:creationId xmlns:p14="http://schemas.microsoft.com/office/powerpoint/2010/main" val="340918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797442" y="350874"/>
            <a:ext cx="9181596" cy="899756"/>
          </a:xfrm>
        </p:spPr>
        <p:txBody>
          <a:bodyPr>
            <a:normAutofit/>
          </a:bodyPr>
          <a:lstStyle/>
          <a:p>
            <a:r>
              <a:rPr lang="en-AU" sz="4000" dirty="0"/>
              <a:t>Der </a:t>
            </a:r>
            <a:r>
              <a:rPr lang="en-AU" sz="4000" dirty="0" err="1"/>
              <a:t>Ursprung</a:t>
            </a:r>
            <a:r>
              <a:rPr lang="en-AU" sz="4000" dirty="0"/>
              <a:t> des </a:t>
            </a:r>
            <a:r>
              <a:rPr lang="en-AU" sz="4000" dirty="0" err="1"/>
              <a:t>Kreuzes</a:t>
            </a:r>
            <a:endParaRPr lang="en-AU" sz="40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797442" y="1250630"/>
            <a:ext cx="10568764" cy="5256496"/>
          </a:xfrm>
        </p:spPr>
        <p:txBody>
          <a:bodyPr>
            <a:normAutofit lnSpcReduction="10000"/>
          </a:bodyPr>
          <a:lstStyle/>
          <a:p>
            <a:pPr marL="0" indent="0" algn="just">
              <a:buNone/>
            </a:pPr>
            <a:r>
              <a:rPr lang="de-DE" sz="2400" dirty="0">
                <a:latin typeface="+mn-lt"/>
                <a:cs typeface="Calibri" panose="020F0502020204030204" pitchFamily="34" charset="0"/>
              </a:rPr>
              <a:t>Der große Schöpfer versammelte die Bewohner des Himmels, um in der Gegenwart aller Engel Seinen Sohn in einer besonderen Weise zu ehren. Der Sohn wurde neben den Vater auf den Thron gesetzt und das Heer der heiligen Engel Gottes scharte sich um den Thron. </a:t>
            </a:r>
            <a:r>
              <a:rPr lang="de-DE" sz="2400" b="1" dirty="0">
                <a:solidFill>
                  <a:srgbClr val="FFFF00"/>
                </a:solidFill>
                <a:latin typeface="+mn-lt"/>
                <a:cs typeface="Calibri" panose="020F0502020204030204" pitchFamily="34" charset="0"/>
              </a:rPr>
              <a:t>Dann </a:t>
            </a:r>
            <a:r>
              <a:rPr lang="de-DE" sz="2400" b="1" u="sng" dirty="0">
                <a:solidFill>
                  <a:srgbClr val="FFFF00"/>
                </a:solidFill>
                <a:latin typeface="+mn-lt"/>
                <a:cs typeface="Calibri" panose="020F0502020204030204" pitchFamily="34" charset="0"/>
              </a:rPr>
              <a:t>gab der Vater bekannt</a:t>
            </a:r>
            <a:r>
              <a:rPr lang="de-DE" sz="2400" b="1" dirty="0">
                <a:solidFill>
                  <a:srgbClr val="FFFF00"/>
                </a:solidFill>
                <a:latin typeface="+mn-lt"/>
                <a:cs typeface="Calibri" panose="020F0502020204030204" pitchFamily="34" charset="0"/>
              </a:rPr>
              <a:t>, </a:t>
            </a:r>
            <a:r>
              <a:rPr lang="de-DE" sz="2400" b="1" dirty="0" err="1">
                <a:solidFill>
                  <a:srgbClr val="FFFF00"/>
                </a:solidFill>
                <a:latin typeface="+mn-lt"/>
                <a:cs typeface="Calibri" panose="020F0502020204030204" pitchFamily="34" charset="0"/>
              </a:rPr>
              <a:t>daß</a:t>
            </a:r>
            <a:r>
              <a:rPr lang="de-DE" sz="2400" b="1" dirty="0">
                <a:solidFill>
                  <a:srgbClr val="FFFF00"/>
                </a:solidFill>
                <a:latin typeface="+mn-lt"/>
                <a:cs typeface="Calibri" panose="020F0502020204030204" pitchFamily="34" charset="0"/>
              </a:rPr>
              <a:t> </a:t>
            </a:r>
            <a:r>
              <a:rPr lang="de-DE" sz="2400" b="1" u="sng" dirty="0">
                <a:solidFill>
                  <a:srgbClr val="FFFF00"/>
                </a:solidFill>
                <a:latin typeface="+mn-lt"/>
                <a:cs typeface="Calibri" panose="020F0502020204030204" pitchFamily="34" charset="0"/>
              </a:rPr>
              <a:t>Er bestimmt habe</a:t>
            </a:r>
            <a:r>
              <a:rPr lang="de-DE" sz="2400" b="1" dirty="0">
                <a:solidFill>
                  <a:srgbClr val="FFFF00"/>
                </a:solidFill>
                <a:latin typeface="+mn-lt"/>
                <a:cs typeface="Calibri" panose="020F0502020204030204" pitchFamily="34" charset="0"/>
              </a:rPr>
              <a:t>, </a:t>
            </a:r>
            <a:r>
              <a:rPr lang="de-DE" sz="2400" b="1" dirty="0" err="1">
                <a:solidFill>
                  <a:srgbClr val="FFFF00"/>
                </a:solidFill>
                <a:latin typeface="+mn-lt"/>
                <a:cs typeface="Calibri" panose="020F0502020204030204" pitchFamily="34" charset="0"/>
              </a:rPr>
              <a:t>daß</a:t>
            </a:r>
            <a:r>
              <a:rPr lang="de-DE" sz="2400" b="1" dirty="0">
                <a:solidFill>
                  <a:srgbClr val="FFFF00"/>
                </a:solidFill>
                <a:latin typeface="+mn-lt"/>
                <a:cs typeface="Calibri" panose="020F0502020204030204" pitchFamily="34" charset="0"/>
              </a:rPr>
              <a:t> Sein Sohn Ihm gleich sein soll, </a:t>
            </a:r>
            <a:r>
              <a:rPr lang="de-DE" sz="2400" dirty="0">
                <a:latin typeface="+mn-lt"/>
                <a:cs typeface="Calibri" panose="020F0502020204030204" pitchFamily="34" charset="0"/>
              </a:rPr>
              <a:t>so </a:t>
            </a:r>
            <a:r>
              <a:rPr lang="de-DE" sz="2400" dirty="0" err="1">
                <a:latin typeface="+mn-lt"/>
                <a:cs typeface="Calibri" panose="020F0502020204030204" pitchFamily="34" charset="0"/>
              </a:rPr>
              <a:t>daß</a:t>
            </a:r>
            <a:r>
              <a:rPr lang="de-DE" sz="2400" dirty="0">
                <a:latin typeface="+mn-lt"/>
                <a:cs typeface="Calibri" panose="020F0502020204030204" pitchFamily="34" charset="0"/>
              </a:rPr>
              <a:t> die Gegenwart des Sohnes gleichbedeutend sein würde mit der Gegenwart Gottes. </a:t>
            </a:r>
            <a:r>
              <a:rPr lang="de-DE" sz="2400" b="1" dirty="0">
                <a:solidFill>
                  <a:srgbClr val="FFFF00"/>
                </a:solidFill>
                <a:latin typeface="+mn-lt"/>
                <a:cs typeface="Calibri" panose="020F0502020204030204" pitchFamily="34" charset="0"/>
              </a:rPr>
              <a:t>Das Wort des Sohnes galt ebenso viel wie das Wort des Vaters, und man </a:t>
            </a:r>
            <a:r>
              <a:rPr lang="de-DE" sz="2400" b="1" dirty="0" err="1">
                <a:solidFill>
                  <a:srgbClr val="FFFF00"/>
                </a:solidFill>
                <a:latin typeface="+mn-lt"/>
                <a:cs typeface="Calibri" panose="020F0502020204030204" pitchFamily="34" charset="0"/>
              </a:rPr>
              <a:t>mußte</a:t>
            </a:r>
            <a:r>
              <a:rPr lang="de-DE" sz="2400" b="1" dirty="0">
                <a:solidFill>
                  <a:srgbClr val="FFFF00"/>
                </a:solidFill>
                <a:latin typeface="+mn-lt"/>
                <a:cs typeface="Calibri" panose="020F0502020204030204" pitchFamily="34" charset="0"/>
              </a:rPr>
              <a:t> Ihm genauso gehorchen. Seinen Sohn hatte Er mit der Vollmacht ausgestattet, den himmlischen Heerscharen zu befehlen</a:t>
            </a:r>
            <a:r>
              <a:rPr lang="de-DE" sz="2400" dirty="0">
                <a:latin typeface="+mn-lt"/>
                <a:cs typeface="Calibri" panose="020F0502020204030204" pitchFamily="34" charset="0"/>
              </a:rPr>
              <a:t>. Vor allem sollte Sein Sohn in Verbindung mit Ihm selbst an der geplanten Schöpfung der Erde und aller Lebewesen, die auf der Erde existieren sollten, mitwirken. Sein Sohn würde Seinen Willen und Seine Absichten ausführen, aber Er würde nichts aus sich selbst heraus tun. Der Wille des Vaters würde sich in Ihm erfüllen</a:t>
            </a:r>
            <a:r>
              <a:rPr lang="en-AU" sz="2400" dirty="0">
                <a:latin typeface="+mn-lt"/>
                <a:cs typeface="Calibri" panose="020F0502020204030204" pitchFamily="34" charset="0"/>
              </a:rPr>
              <a:t>.  {1SP 17.2} </a:t>
            </a:r>
          </a:p>
        </p:txBody>
      </p:sp>
    </p:spTree>
    <p:extLst>
      <p:ext uri="{BB962C8B-B14F-4D97-AF65-F5344CB8AC3E}">
        <p14:creationId xmlns:p14="http://schemas.microsoft.com/office/powerpoint/2010/main" val="2668903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464288" y="371516"/>
            <a:ext cx="9291215" cy="755535"/>
          </a:xfrm>
        </p:spPr>
        <p:txBody>
          <a:bodyPr>
            <a:normAutofit/>
          </a:bodyPr>
          <a:lstStyle/>
          <a:p>
            <a:r>
              <a:rPr lang="en-AU" sz="4000" dirty="0"/>
              <a:t>Der </a:t>
            </a:r>
            <a:r>
              <a:rPr lang="en-AU" sz="4000" dirty="0" err="1"/>
              <a:t>Ursprung</a:t>
            </a:r>
            <a:r>
              <a:rPr lang="en-AU" sz="4000" dirty="0"/>
              <a:t> des </a:t>
            </a:r>
            <a:r>
              <a:rPr lang="en-AU" sz="4000" dirty="0" err="1"/>
              <a:t>Kreuzes</a:t>
            </a:r>
            <a:endParaRPr lang="en-AU" sz="40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276447" y="1250629"/>
            <a:ext cx="11430000" cy="5405975"/>
          </a:xfrm>
        </p:spPr>
        <p:txBody>
          <a:bodyPr>
            <a:normAutofit fontScale="92500" lnSpcReduction="10000"/>
          </a:bodyPr>
          <a:lstStyle/>
          <a:p>
            <a:pPr marL="0" indent="0" algn="just">
              <a:buNone/>
            </a:pPr>
            <a:r>
              <a:rPr lang="de-DE" sz="2400" b="1" dirty="0">
                <a:solidFill>
                  <a:srgbClr val="FFFF00"/>
                </a:solidFill>
                <a:latin typeface="+mn-lt"/>
                <a:cs typeface="Calibri" panose="020F0502020204030204" pitchFamily="34" charset="0"/>
              </a:rPr>
              <a:t>Satan war neidisch und eifersüchtig auf Jesus Christus</a:t>
            </a:r>
            <a:r>
              <a:rPr lang="de-DE" sz="2400" dirty="0">
                <a:latin typeface="+mn-lt"/>
                <a:cs typeface="Calibri" panose="020F0502020204030204" pitchFamily="34" charset="0"/>
              </a:rPr>
              <a:t>. Doch als sich alle Engel vor Jesus verneigten, um Seine Oberhoheit, Seine hohe Autorität und Seine rechtmäßige Herrschaft anzuerkennen, verneigte sich Satan mit ihnen; </a:t>
            </a:r>
            <a:r>
              <a:rPr lang="de-DE" sz="2400" b="1" dirty="0">
                <a:solidFill>
                  <a:srgbClr val="FFFF00"/>
                </a:solidFill>
                <a:latin typeface="+mn-lt"/>
                <a:cs typeface="Calibri" panose="020F0502020204030204" pitchFamily="34" charset="0"/>
              </a:rPr>
              <a:t>aber sein Herz war von Neid und Hass erfüllt. </a:t>
            </a:r>
            <a:r>
              <a:rPr lang="de-DE" sz="2400" dirty="0">
                <a:latin typeface="+mn-lt"/>
                <a:cs typeface="Calibri" panose="020F0502020204030204" pitchFamily="34" charset="0"/>
              </a:rPr>
              <a:t>Christus war in die besonderen Ratschlüsse Gottes bezüglich Seiner Pläne eingeweiht worden, während Satan sie nicht kannte. Er verstand die Absichten Gottes nicht, und es war ihm auch nicht erlaubt, sie zu erfahren. Aber Christus wurde als Herrscher des Himmels anerkannt, Seine Macht und Autorität sollte die gleiche sein wie die von Gott selbst. </a:t>
            </a:r>
            <a:r>
              <a:rPr lang="de-DE" sz="2400" b="1" dirty="0">
                <a:solidFill>
                  <a:srgbClr val="FFFF00"/>
                </a:solidFill>
                <a:latin typeface="+mn-lt"/>
                <a:cs typeface="Calibri" panose="020F0502020204030204" pitchFamily="34" charset="0"/>
              </a:rPr>
              <a:t>Satan glaubte, er sei selbst ein Günstling im Himmel unter den Engeln. Er war hoch erhoben worden, aber das rief in ihm keine Dankbarkeit und kein Lob für seinen Schöpfer hervor</a:t>
            </a:r>
            <a:r>
              <a:rPr lang="de-DE" sz="2400" dirty="0">
                <a:latin typeface="+mn-lt"/>
                <a:cs typeface="Calibri" panose="020F0502020204030204" pitchFamily="34" charset="0"/>
              </a:rPr>
              <a:t>. Er strebte nach der Würde von Gott selbst. Er rühmte sich seiner Erhabenheit. Er wusste, dass er von den Engeln geehrt wurde. Er hatte eine besondere Mission zu erfüllen. Er war in der Nähe des großen Schöpfers gewesen, und die unaufhörlichen Strahlen des herrlichen Lichts, das den ewigen Gott einhüllte, hatten besonders auf ihn geschienen. Satan dachte daran, wie die Engel seinem Befehl mit erfreulicher Bereitwilligkeit gehorcht hatten. War sein Gewand nicht leuchtend und wunderschön? </a:t>
            </a:r>
            <a:r>
              <a:rPr lang="de-DE" sz="2400" b="1" dirty="0">
                <a:solidFill>
                  <a:srgbClr val="FFFF00"/>
                </a:solidFill>
                <a:latin typeface="+mn-lt"/>
                <a:cs typeface="Calibri" panose="020F0502020204030204" pitchFamily="34" charset="0"/>
              </a:rPr>
              <a:t>Warum sollte Christus so vor ihm selbst geehrt werden?</a:t>
            </a:r>
            <a:r>
              <a:rPr lang="de-DE" sz="2400" dirty="0">
                <a:latin typeface="+mn-lt"/>
                <a:cs typeface="Calibri" panose="020F0502020204030204" pitchFamily="34" charset="0"/>
              </a:rPr>
              <a:t> </a:t>
            </a:r>
            <a:r>
              <a:rPr lang="en-AU" sz="2400" dirty="0">
                <a:latin typeface="+mn-lt"/>
                <a:cs typeface="Calibri" panose="020F0502020204030204" pitchFamily="34" charset="0"/>
              </a:rPr>
              <a:t>{1SP 18.1} </a:t>
            </a:r>
          </a:p>
        </p:txBody>
      </p:sp>
    </p:spTree>
    <p:extLst>
      <p:ext uri="{BB962C8B-B14F-4D97-AF65-F5344CB8AC3E}">
        <p14:creationId xmlns:p14="http://schemas.microsoft.com/office/powerpoint/2010/main" val="873139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464288" y="371516"/>
            <a:ext cx="9291215" cy="755535"/>
          </a:xfrm>
        </p:spPr>
        <p:txBody>
          <a:bodyPr>
            <a:normAutofit/>
          </a:bodyPr>
          <a:lstStyle/>
          <a:p>
            <a:r>
              <a:rPr lang="en-AU" sz="4000" dirty="0"/>
              <a:t>Der </a:t>
            </a:r>
            <a:r>
              <a:rPr lang="en-AU" sz="4000" dirty="0" err="1"/>
              <a:t>Ursprung</a:t>
            </a:r>
            <a:r>
              <a:rPr lang="en-AU" sz="4000" dirty="0"/>
              <a:t> des </a:t>
            </a:r>
            <a:r>
              <a:rPr lang="en-AU" sz="4000" dirty="0" err="1"/>
              <a:t>Kreuzes</a:t>
            </a:r>
            <a:endParaRPr lang="en-AU" sz="40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276447" y="1250629"/>
            <a:ext cx="11430000" cy="5405975"/>
          </a:xfrm>
        </p:spPr>
        <p:txBody>
          <a:bodyPr>
            <a:normAutofit/>
          </a:bodyPr>
          <a:lstStyle/>
          <a:p>
            <a:pPr marL="0" indent="0" algn="just">
              <a:buNone/>
            </a:pPr>
            <a:r>
              <a:rPr lang="de-DE" sz="2400" dirty="0">
                <a:latin typeface="+mn-lt"/>
                <a:cs typeface="Calibri" panose="020F0502020204030204" pitchFamily="34" charset="0"/>
              </a:rPr>
              <a:t>Er [Satan] verließ die unmittelbare Gegenwart des Vaters</a:t>
            </a:r>
            <a:r>
              <a:rPr lang="de-DE" sz="2400" b="1" dirty="0">
                <a:solidFill>
                  <a:srgbClr val="FFFF00"/>
                </a:solidFill>
                <a:latin typeface="+mn-lt"/>
                <a:cs typeface="Calibri" panose="020F0502020204030204" pitchFamily="34" charset="0"/>
              </a:rPr>
              <a:t>, unzufrieden und von Neid gegen Jesus Christus erfüllt</a:t>
            </a:r>
            <a:r>
              <a:rPr lang="de-DE" sz="2400" dirty="0">
                <a:latin typeface="+mn-lt"/>
                <a:cs typeface="Calibri" panose="020F0502020204030204" pitchFamily="34" charset="0"/>
              </a:rPr>
              <a:t>. Er verbarg seine wahren Absichten und versammelte die Heerscharen der Engel. Er stellte sein Anliegen vor, welches er selbst war. </a:t>
            </a:r>
            <a:r>
              <a:rPr lang="de-DE" sz="2400" b="1" dirty="0">
                <a:solidFill>
                  <a:srgbClr val="FFFF00"/>
                </a:solidFill>
                <a:latin typeface="+mn-lt"/>
                <a:cs typeface="Calibri" panose="020F0502020204030204" pitchFamily="34" charset="0"/>
              </a:rPr>
              <a:t>Wie ein Gekränkter erzählte er von der Bevorzugung, die Gott Jesus gegeben hatte, während er selbst vernachlässigt wurde</a:t>
            </a:r>
            <a:r>
              <a:rPr lang="de-DE" sz="2400" dirty="0">
                <a:latin typeface="+mn-lt"/>
                <a:cs typeface="Calibri" panose="020F0502020204030204" pitchFamily="34" charset="0"/>
              </a:rPr>
              <a:t>. Er sagte ihnen, dass von nun an alle süße Freiheit, die die Engel genossen hatten, zu Ende sei. Denn war nicht ein Herrscher über sie eingesetzt worden, dem sie von nun an ehrerbietig dienen mussten? Er erklärte ihnen, dass er sie zusammengerufen habe, um ihnen zu versichern, dass er sich diesen Eingriff in seine und ihre Rechte nicht länger gefallen lassen werde; dass er sich nie wieder vor Christus beugen werde; </a:t>
            </a:r>
            <a:r>
              <a:rPr lang="de-DE" sz="2400" b="1" dirty="0">
                <a:solidFill>
                  <a:srgbClr val="FFFF00"/>
                </a:solidFill>
                <a:latin typeface="+mn-lt"/>
                <a:cs typeface="Calibri" panose="020F0502020204030204" pitchFamily="34" charset="0"/>
              </a:rPr>
              <a:t>dass er sich selbst die Ehre nehmen werde, die ihm hätte zuteil werden sollen, und dass er der Befehlshaber [Gott] aller sein werde, die sich ihm unterwerfen und seiner Stimme gehorchen würden</a:t>
            </a:r>
            <a:r>
              <a:rPr lang="de-DE" sz="2400" dirty="0">
                <a:latin typeface="+mn-lt"/>
                <a:cs typeface="Calibri" panose="020F0502020204030204" pitchFamily="34" charset="0"/>
              </a:rPr>
              <a:t>. </a:t>
            </a:r>
            <a:r>
              <a:rPr lang="en-AU" sz="2400" dirty="0">
                <a:latin typeface="+mn-lt"/>
                <a:cs typeface="Calibri" panose="020F0502020204030204" pitchFamily="34" charset="0"/>
              </a:rPr>
              <a:t>{1SP 18.2} </a:t>
            </a:r>
          </a:p>
        </p:txBody>
      </p:sp>
    </p:spTree>
    <p:extLst>
      <p:ext uri="{BB962C8B-B14F-4D97-AF65-F5344CB8AC3E}">
        <p14:creationId xmlns:p14="http://schemas.microsoft.com/office/powerpoint/2010/main" val="4068444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925442" y="519849"/>
            <a:ext cx="10043401" cy="1049235"/>
          </a:xfrm>
        </p:spPr>
        <p:txBody>
          <a:bodyPr>
            <a:normAutofit/>
          </a:bodyPr>
          <a:lstStyle/>
          <a:p>
            <a:r>
              <a:rPr lang="en-AU" sz="4000" dirty="0" err="1"/>
              <a:t>Weißt</a:t>
            </a:r>
            <a:r>
              <a:rPr lang="en-AU" sz="4000" dirty="0"/>
              <a:t> du, was das </a:t>
            </a:r>
            <a:r>
              <a:rPr lang="en-AU" sz="4000" dirty="0" err="1"/>
              <a:t>Kreuz</a:t>
            </a:r>
            <a:r>
              <a:rPr lang="en-AU" sz="4000" dirty="0"/>
              <a:t> </a:t>
            </a:r>
            <a:r>
              <a:rPr lang="en-AU" sz="4000" dirty="0" err="1"/>
              <a:t>ist</a:t>
            </a:r>
            <a:r>
              <a:rPr lang="en-AU" sz="4000" dirty="0"/>
              <a:t>?</a:t>
            </a:r>
          </a:p>
        </p:txBody>
      </p:sp>
      <p:sp>
        <p:nvSpPr>
          <p:cNvPr id="5" name="TextBox 4">
            <a:extLst>
              <a:ext uri="{FF2B5EF4-FFF2-40B4-BE49-F238E27FC236}">
                <a16:creationId xmlns:a16="http://schemas.microsoft.com/office/drawing/2014/main" id="{CBF9D5C0-5507-4197-8695-408AB08BC9B2}"/>
              </a:ext>
            </a:extLst>
          </p:cNvPr>
          <p:cNvSpPr txBox="1"/>
          <p:nvPr/>
        </p:nvSpPr>
        <p:spPr>
          <a:xfrm>
            <a:off x="925443" y="1435918"/>
            <a:ext cx="10043401" cy="4832092"/>
          </a:xfrm>
          <a:prstGeom prst="rect">
            <a:avLst/>
          </a:prstGeom>
          <a:noFill/>
        </p:spPr>
        <p:txBody>
          <a:bodyPr wrap="square">
            <a:spAutoFit/>
          </a:bodyPr>
          <a:lstStyle/>
          <a:p>
            <a:pPr algn="just"/>
            <a:r>
              <a:rPr lang="de-DE" sz="2800" dirty="0">
                <a:latin typeface="+mj-lt"/>
              </a:rPr>
              <a:t>Was aber die Götzenopfer angeht, so wissen wir: Wir alle haben Erkenntnis. Die Erkenntnis bläht auf, die Liebe aber erbaut. </a:t>
            </a:r>
            <a:r>
              <a:rPr lang="de-DE" sz="2800" b="1" dirty="0">
                <a:solidFill>
                  <a:srgbClr val="FFFF00"/>
                </a:solidFill>
                <a:latin typeface="+mj-lt"/>
              </a:rPr>
              <a:t>Wenn aber jemand meint, etwas zu wissen, der hat noch nichts so erkannt, wie man erkennen soll</a:t>
            </a:r>
            <a:r>
              <a:rPr lang="en-AU" sz="2800" b="1" dirty="0">
                <a:solidFill>
                  <a:srgbClr val="FFFF00"/>
                </a:solidFill>
                <a:latin typeface="+mj-lt"/>
              </a:rPr>
              <a:t>. </a:t>
            </a:r>
            <a:r>
              <a:rPr lang="en-AU" sz="2800" dirty="0">
                <a:latin typeface="+mj-lt"/>
              </a:rPr>
              <a:t>(1 </a:t>
            </a:r>
            <a:r>
              <a:rPr lang="en-AU" sz="2800" dirty="0" err="1">
                <a:latin typeface="+mj-lt"/>
              </a:rPr>
              <a:t>Kor</a:t>
            </a:r>
            <a:r>
              <a:rPr lang="en-AU" sz="2800" dirty="0">
                <a:latin typeface="+mj-lt"/>
              </a:rPr>
              <a:t> 8,1.2)</a:t>
            </a:r>
          </a:p>
          <a:p>
            <a:pPr algn="just"/>
            <a:endParaRPr lang="en-AU" sz="2800" b="0" i="0" u="none" strike="noStrike" baseline="0" dirty="0">
              <a:latin typeface="+mj-lt"/>
            </a:endParaRPr>
          </a:p>
          <a:p>
            <a:pPr algn="just"/>
            <a:r>
              <a:rPr lang="de-DE" sz="2800" b="1" i="0" u="none" strike="noStrike" baseline="0" dirty="0">
                <a:solidFill>
                  <a:srgbClr val="FFFF00"/>
                </a:solidFill>
              </a:rPr>
              <a:t>Denn Meine Gedanken sind nicht eure Gedanken, und eure Wege sind nicht Meine Wege</a:t>
            </a:r>
            <a:r>
              <a:rPr lang="de-DE" sz="2800" b="0" i="0" u="none" strike="noStrike" baseline="0" dirty="0"/>
              <a:t>, spricht der Herr; sondern so hoch der Himmel über der Erde ist, so viel höher sind Meine Wege als eure Wege und Meine Gedanken als eure Gedanken. </a:t>
            </a:r>
            <a:r>
              <a:rPr lang="en-AU" sz="2800" b="0" i="0" u="none" strike="noStrike" baseline="0" dirty="0"/>
              <a:t>(</a:t>
            </a:r>
            <a:r>
              <a:rPr lang="en-AU" sz="2800" b="0" i="0" u="none" strike="noStrike" baseline="0" dirty="0" err="1"/>
              <a:t>Jes</a:t>
            </a:r>
            <a:r>
              <a:rPr lang="en-AU" sz="2800" b="0" i="0" u="none" strike="noStrike" baseline="0" dirty="0"/>
              <a:t> 55,8.9)</a:t>
            </a:r>
          </a:p>
        </p:txBody>
      </p:sp>
    </p:spTree>
    <p:extLst>
      <p:ext uri="{BB962C8B-B14F-4D97-AF65-F5344CB8AC3E}">
        <p14:creationId xmlns:p14="http://schemas.microsoft.com/office/powerpoint/2010/main" val="2665697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687823" y="488474"/>
            <a:ext cx="9291215" cy="1049235"/>
          </a:xfrm>
        </p:spPr>
        <p:txBody>
          <a:bodyPr>
            <a:normAutofit/>
          </a:bodyPr>
          <a:lstStyle/>
          <a:p>
            <a:r>
              <a:rPr lang="en-AU" sz="4000" dirty="0"/>
              <a:t>Hass </a:t>
            </a:r>
            <a:r>
              <a:rPr lang="en-AU" sz="4000" dirty="0" err="1"/>
              <a:t>führt</a:t>
            </a:r>
            <a:r>
              <a:rPr lang="en-AU" sz="4000" dirty="0"/>
              <a:t> </a:t>
            </a:r>
            <a:r>
              <a:rPr lang="en-AU" sz="4000" dirty="0" err="1"/>
              <a:t>zu</a:t>
            </a:r>
            <a:r>
              <a:rPr lang="en-AU" sz="4000" dirty="0"/>
              <a:t> </a:t>
            </a:r>
            <a:r>
              <a:rPr lang="en-AU" sz="4000" dirty="0" err="1"/>
              <a:t>Gewalt</a:t>
            </a:r>
            <a:r>
              <a:rPr lang="en-AU" sz="4000" dirty="0"/>
              <a:t> und </a:t>
            </a:r>
            <a:r>
              <a:rPr lang="en-AU" sz="4000" dirty="0" err="1"/>
              <a:t>Mord</a:t>
            </a:r>
            <a:endParaRPr lang="en-AU" sz="40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687823" y="1537709"/>
            <a:ext cx="10540158" cy="4608459"/>
          </a:xfrm>
        </p:spPr>
        <p:txBody>
          <a:bodyPr>
            <a:normAutofit lnSpcReduction="10000"/>
          </a:bodyPr>
          <a:lstStyle/>
          <a:p>
            <a:pPr marL="0" indent="0" algn="just">
              <a:buNone/>
            </a:pPr>
            <a:r>
              <a:rPr lang="de-DE" sz="2400" dirty="0">
                <a:latin typeface="+mn-lt"/>
                <a:cs typeface="Calibri" panose="020F0502020204030204" pitchFamily="34" charset="0"/>
              </a:rPr>
              <a:t>Jeder, der seinen Bruder </a:t>
            </a:r>
            <a:r>
              <a:rPr lang="de-DE" sz="2400" dirty="0" err="1">
                <a:latin typeface="+mn-lt"/>
                <a:cs typeface="Calibri" panose="020F0502020204030204" pitchFamily="34" charset="0"/>
              </a:rPr>
              <a:t>haßt</a:t>
            </a:r>
            <a:r>
              <a:rPr lang="de-DE" sz="2400" dirty="0">
                <a:latin typeface="+mn-lt"/>
                <a:cs typeface="Calibri" panose="020F0502020204030204" pitchFamily="34" charset="0"/>
              </a:rPr>
              <a:t>, ist ein Mörder; und ihr </a:t>
            </a:r>
            <a:r>
              <a:rPr lang="de-DE" sz="2400" dirty="0" err="1">
                <a:latin typeface="+mn-lt"/>
                <a:cs typeface="Calibri" panose="020F0502020204030204" pitchFamily="34" charset="0"/>
              </a:rPr>
              <a:t>wißt</a:t>
            </a:r>
            <a:r>
              <a:rPr lang="de-DE" sz="2400" dirty="0">
                <a:latin typeface="+mn-lt"/>
                <a:cs typeface="Calibri" panose="020F0502020204030204" pitchFamily="34" charset="0"/>
              </a:rPr>
              <a:t>, </a:t>
            </a:r>
            <a:r>
              <a:rPr lang="de-DE" sz="2400" dirty="0" err="1">
                <a:latin typeface="+mn-lt"/>
                <a:cs typeface="Calibri" panose="020F0502020204030204" pitchFamily="34" charset="0"/>
              </a:rPr>
              <a:t>daß</a:t>
            </a:r>
            <a:r>
              <a:rPr lang="de-DE" sz="2400" dirty="0">
                <a:latin typeface="+mn-lt"/>
                <a:cs typeface="Calibri" panose="020F0502020204030204" pitchFamily="34" charset="0"/>
              </a:rPr>
              <a:t> kein Mörder ewiges Leben bleibend in sich hat</a:t>
            </a:r>
            <a:r>
              <a:rPr lang="en-AU" sz="2400" dirty="0">
                <a:latin typeface="+mn-lt"/>
                <a:cs typeface="Calibri" panose="020F0502020204030204" pitchFamily="34" charset="0"/>
              </a:rPr>
              <a:t>. (1.Joh 3,15) </a:t>
            </a:r>
          </a:p>
          <a:p>
            <a:pPr marL="0" indent="0" algn="just">
              <a:buNone/>
            </a:pPr>
            <a:endParaRPr lang="en-AU" sz="2400" dirty="0">
              <a:latin typeface="+mn-lt"/>
              <a:cs typeface="Calibri" panose="020F0502020204030204" pitchFamily="34" charset="0"/>
            </a:endParaRPr>
          </a:p>
          <a:p>
            <a:pPr marL="0" indent="0" algn="just">
              <a:buNone/>
            </a:pPr>
            <a:r>
              <a:rPr lang="de-DE" sz="2400" dirty="0">
                <a:latin typeface="+mn-lt"/>
                <a:cs typeface="Calibri" panose="020F0502020204030204" pitchFamily="34" charset="0"/>
              </a:rPr>
              <a:t>Durch die Größe deines Handels </a:t>
            </a:r>
            <a:r>
              <a:rPr lang="de-DE" sz="2400" b="1" dirty="0">
                <a:solidFill>
                  <a:srgbClr val="FFFF00"/>
                </a:solidFill>
                <a:latin typeface="+mn-lt"/>
                <a:cs typeface="Calibri" panose="020F0502020204030204" pitchFamily="34" charset="0"/>
              </a:rPr>
              <a:t>wurde dein Inneres mit Gewalttat erfüllt, und du sündigtest</a:t>
            </a:r>
            <a:r>
              <a:rPr lang="de-DE" sz="2400" dirty="0">
                <a:latin typeface="+mn-lt"/>
                <a:cs typeface="Calibri" panose="020F0502020204030204" pitchFamily="34" charset="0"/>
              </a:rPr>
              <a:t>; ... (</a:t>
            </a:r>
            <a:r>
              <a:rPr lang="de-DE" sz="2400" dirty="0" err="1">
                <a:latin typeface="+mn-lt"/>
                <a:cs typeface="Calibri" panose="020F0502020204030204" pitchFamily="34" charset="0"/>
              </a:rPr>
              <a:t>Hes</a:t>
            </a:r>
            <a:r>
              <a:rPr lang="de-DE" sz="2400" dirty="0">
                <a:latin typeface="+mn-lt"/>
                <a:cs typeface="Calibri" panose="020F0502020204030204" pitchFamily="34" charset="0"/>
              </a:rPr>
              <a:t> 28,16 Elberfelder)</a:t>
            </a:r>
          </a:p>
          <a:p>
            <a:pPr marL="0" indent="0" algn="just">
              <a:buNone/>
            </a:pPr>
            <a:endParaRPr lang="de-DE" sz="2400" dirty="0">
              <a:latin typeface="+mn-lt"/>
              <a:cs typeface="Calibri" panose="020F0502020204030204" pitchFamily="34" charset="0"/>
            </a:endParaRPr>
          </a:p>
          <a:p>
            <a:pPr marL="0" indent="0" algn="just">
              <a:buNone/>
            </a:pPr>
            <a:r>
              <a:rPr lang="de-DE" sz="2400" dirty="0">
                <a:latin typeface="+mn-lt"/>
                <a:cs typeface="Calibri" panose="020F0502020204030204" pitchFamily="34" charset="0"/>
              </a:rPr>
              <a:t>Ihr seid von dem Vater, dem Teufel, und nach eures Vaters Lust wollt ihr tun. </a:t>
            </a:r>
            <a:r>
              <a:rPr lang="de-DE" sz="2400" b="1" dirty="0">
                <a:solidFill>
                  <a:srgbClr val="FFFF00"/>
                </a:solidFill>
                <a:latin typeface="+mn-lt"/>
                <a:cs typeface="Calibri" panose="020F0502020204030204" pitchFamily="34" charset="0"/>
              </a:rPr>
              <a:t>Der ist ein Mörder von Anfang und ist nicht bestanden in der Wahrheit; denn die Wahrheit ist nicht in ihm</a:t>
            </a:r>
            <a:r>
              <a:rPr lang="de-DE" sz="2400" dirty="0">
                <a:latin typeface="+mn-lt"/>
                <a:cs typeface="Calibri" panose="020F0502020204030204" pitchFamily="34" charset="0"/>
              </a:rPr>
              <a:t>. Wenn er die Lüge redet, so redet er von seinem Eigenen; denn er ist ein Lügner und ein Vater derselben. (</a:t>
            </a:r>
            <a:r>
              <a:rPr lang="de-DE" sz="2400" dirty="0" err="1">
                <a:latin typeface="+mn-lt"/>
                <a:cs typeface="Calibri" panose="020F0502020204030204" pitchFamily="34" charset="0"/>
              </a:rPr>
              <a:t>Joh</a:t>
            </a:r>
            <a:r>
              <a:rPr lang="de-DE" sz="2400" dirty="0">
                <a:latin typeface="+mn-lt"/>
                <a:cs typeface="Calibri" panose="020F0502020204030204" pitchFamily="34" charset="0"/>
              </a:rPr>
              <a:t> 8,44 Luther)</a:t>
            </a:r>
            <a:endParaRPr lang="en-AU" sz="2400" dirty="0">
              <a:latin typeface="+mn-lt"/>
              <a:cs typeface="Calibri" panose="020F0502020204030204" pitchFamily="34" charset="0"/>
            </a:endParaRPr>
          </a:p>
        </p:txBody>
      </p:sp>
    </p:spTree>
    <p:extLst>
      <p:ext uri="{BB962C8B-B14F-4D97-AF65-F5344CB8AC3E}">
        <p14:creationId xmlns:p14="http://schemas.microsoft.com/office/powerpoint/2010/main" val="1273774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687823" y="488474"/>
            <a:ext cx="9291215" cy="1049235"/>
          </a:xfrm>
        </p:spPr>
        <p:txBody>
          <a:bodyPr>
            <a:normAutofit/>
          </a:bodyPr>
          <a:lstStyle/>
          <a:p>
            <a:r>
              <a:rPr lang="en-AU" sz="4000" dirty="0"/>
              <a:t>Der </a:t>
            </a:r>
            <a:r>
              <a:rPr lang="en-AU" sz="4000" dirty="0" err="1"/>
              <a:t>Ursprung</a:t>
            </a:r>
            <a:r>
              <a:rPr lang="en-AU" sz="4000" dirty="0"/>
              <a:t> des </a:t>
            </a:r>
            <a:r>
              <a:rPr lang="en-AU" sz="4000" dirty="0" err="1"/>
              <a:t>Kreuzes</a:t>
            </a:r>
            <a:endParaRPr lang="en-AU" sz="40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687823" y="1537709"/>
            <a:ext cx="10540158" cy="4831817"/>
          </a:xfrm>
        </p:spPr>
        <p:txBody>
          <a:bodyPr>
            <a:normAutofit lnSpcReduction="10000"/>
          </a:bodyPr>
          <a:lstStyle/>
          <a:p>
            <a:pPr marL="0" indent="0" algn="just">
              <a:buNone/>
            </a:pPr>
            <a:r>
              <a:rPr lang="de-DE" sz="2400" dirty="0">
                <a:latin typeface="+mn-lt"/>
                <a:cs typeface="Calibri" panose="020F0502020204030204" pitchFamily="34" charset="0"/>
              </a:rPr>
              <a:t>Zu Beginn des großen Kampfes </a:t>
            </a:r>
            <a:r>
              <a:rPr lang="de-DE" sz="2400" b="1" dirty="0">
                <a:solidFill>
                  <a:srgbClr val="FFFF00"/>
                </a:solidFill>
                <a:latin typeface="+mn-lt"/>
                <a:cs typeface="Calibri" panose="020F0502020204030204" pitchFamily="34" charset="0"/>
              </a:rPr>
              <a:t>hatte Satan erklärt, </a:t>
            </a:r>
            <a:r>
              <a:rPr lang="de-DE" sz="2400" b="1" dirty="0" err="1">
                <a:solidFill>
                  <a:srgbClr val="FFFF00"/>
                </a:solidFill>
                <a:latin typeface="+mn-lt"/>
                <a:cs typeface="Calibri" panose="020F0502020204030204" pitchFamily="34" charset="0"/>
              </a:rPr>
              <a:t>daß</a:t>
            </a:r>
            <a:r>
              <a:rPr lang="de-DE" sz="2400" b="1" dirty="0">
                <a:solidFill>
                  <a:srgbClr val="FFFF00"/>
                </a:solidFill>
                <a:latin typeface="+mn-lt"/>
                <a:cs typeface="Calibri" panose="020F0502020204030204" pitchFamily="34" charset="0"/>
              </a:rPr>
              <a:t> Gottes Gesetz nicht gehalten werden könne, </a:t>
            </a:r>
            <a:r>
              <a:rPr lang="de-DE" sz="2400" b="1" dirty="0" err="1">
                <a:solidFill>
                  <a:srgbClr val="FFFF00"/>
                </a:solidFill>
                <a:latin typeface="+mn-lt"/>
                <a:cs typeface="Calibri" panose="020F0502020204030204" pitchFamily="34" charset="0"/>
              </a:rPr>
              <a:t>daß</a:t>
            </a:r>
            <a:r>
              <a:rPr lang="de-DE" sz="2400" b="1" dirty="0">
                <a:solidFill>
                  <a:srgbClr val="FFFF00"/>
                </a:solidFill>
                <a:latin typeface="+mn-lt"/>
                <a:cs typeface="Calibri" panose="020F0502020204030204" pitchFamily="34" charset="0"/>
              </a:rPr>
              <a:t> Gerechtigkeit und Barmherzigkeit unvereinbar seien und </a:t>
            </a:r>
            <a:r>
              <a:rPr lang="de-DE" sz="2400" b="1" dirty="0" err="1">
                <a:solidFill>
                  <a:srgbClr val="FFFF00"/>
                </a:solidFill>
                <a:latin typeface="+mn-lt"/>
                <a:cs typeface="Calibri" panose="020F0502020204030204" pitchFamily="34" charset="0"/>
              </a:rPr>
              <a:t>daß</a:t>
            </a:r>
            <a:r>
              <a:rPr lang="de-DE" sz="2400" b="1" dirty="0">
                <a:solidFill>
                  <a:srgbClr val="FFFF00"/>
                </a:solidFill>
                <a:latin typeface="+mn-lt"/>
                <a:cs typeface="Calibri" panose="020F0502020204030204" pitchFamily="34" charset="0"/>
              </a:rPr>
              <a:t> es, sollte das Gesetz übertreten werden, für den Sünder unmöglich sei, Vergebung zu erlangen. </a:t>
            </a:r>
            <a:r>
              <a:rPr lang="de-DE" sz="2400" b="1" u="sng" dirty="0">
                <a:solidFill>
                  <a:srgbClr val="FFFF00"/>
                </a:solidFill>
                <a:latin typeface="+mn-lt"/>
                <a:cs typeface="Calibri" panose="020F0502020204030204" pitchFamily="34" charset="0"/>
              </a:rPr>
              <a:t>Jede Sünde müsse bestraft werden, forderte Satan</a:t>
            </a:r>
            <a:r>
              <a:rPr lang="de-DE" sz="2400" dirty="0">
                <a:latin typeface="+mn-lt"/>
                <a:cs typeface="Calibri" panose="020F0502020204030204" pitchFamily="34" charset="0"/>
              </a:rPr>
              <a:t>, und wenn Gott die Strafe erlassen würde, wäre Er kein Gott der Wahrheit und Gerechtigkeit. So oft die Menschen Gottes Gebote verletzten und dem göttlichen Willen trotzten, triumphierte Satan. </a:t>
            </a:r>
            <a:r>
              <a:rPr lang="de-DE" sz="2400" b="1" dirty="0">
                <a:solidFill>
                  <a:srgbClr val="FFFF00"/>
                </a:solidFill>
                <a:latin typeface="+mn-lt"/>
                <a:cs typeface="Calibri" panose="020F0502020204030204" pitchFamily="34" charset="0"/>
              </a:rPr>
              <a:t>Er behauptete </a:t>
            </a:r>
            <a:r>
              <a:rPr lang="de-DE" sz="2400" b="1" dirty="0" err="1">
                <a:solidFill>
                  <a:srgbClr val="FFFF00"/>
                </a:solidFill>
                <a:latin typeface="+mn-lt"/>
                <a:cs typeface="Calibri" panose="020F0502020204030204" pitchFamily="34" charset="0"/>
              </a:rPr>
              <a:t>jedesmal</a:t>
            </a:r>
            <a:r>
              <a:rPr lang="de-DE" sz="2400" b="1" dirty="0">
                <a:solidFill>
                  <a:srgbClr val="FFFF00"/>
                </a:solidFill>
                <a:latin typeface="+mn-lt"/>
                <a:cs typeface="Calibri" panose="020F0502020204030204" pitchFamily="34" charset="0"/>
              </a:rPr>
              <a:t>, es sei nun erwiesen, </a:t>
            </a:r>
            <a:r>
              <a:rPr lang="de-DE" sz="2400" b="1" dirty="0" err="1">
                <a:solidFill>
                  <a:srgbClr val="FFFF00"/>
                </a:solidFill>
                <a:latin typeface="+mn-lt"/>
                <a:cs typeface="Calibri" panose="020F0502020204030204" pitchFamily="34" charset="0"/>
              </a:rPr>
              <a:t>daß</a:t>
            </a:r>
            <a:r>
              <a:rPr lang="de-DE" sz="2400" b="1" dirty="0">
                <a:solidFill>
                  <a:srgbClr val="FFFF00"/>
                </a:solidFill>
                <a:latin typeface="+mn-lt"/>
                <a:cs typeface="Calibri" panose="020F0502020204030204" pitchFamily="34" charset="0"/>
              </a:rPr>
              <a:t> man das Gesetz nicht halten und </a:t>
            </a:r>
            <a:r>
              <a:rPr lang="de-DE" sz="2400" b="1" dirty="0" err="1">
                <a:solidFill>
                  <a:srgbClr val="FFFF00"/>
                </a:solidFill>
                <a:latin typeface="+mn-lt"/>
                <a:cs typeface="Calibri" panose="020F0502020204030204" pitchFamily="34" charset="0"/>
              </a:rPr>
              <a:t>daß</a:t>
            </a:r>
            <a:r>
              <a:rPr lang="de-DE" sz="2400" b="1" dirty="0">
                <a:solidFill>
                  <a:srgbClr val="FFFF00"/>
                </a:solidFill>
                <a:latin typeface="+mn-lt"/>
                <a:cs typeface="Calibri" panose="020F0502020204030204" pitchFamily="34" charset="0"/>
              </a:rPr>
              <a:t> den Menschen nicht vergeben werden könne. </a:t>
            </a:r>
            <a:r>
              <a:rPr lang="de-DE" sz="2400" dirty="0">
                <a:latin typeface="+mn-lt"/>
                <a:cs typeface="Calibri" panose="020F0502020204030204" pitchFamily="34" charset="0"/>
              </a:rPr>
              <a:t>Weil er nach seiner Empörung aus dem Himmel ausgestoßen worden war, forderte er, </a:t>
            </a:r>
            <a:r>
              <a:rPr lang="de-DE" sz="2400" dirty="0" err="1">
                <a:latin typeface="+mn-lt"/>
                <a:cs typeface="Calibri" panose="020F0502020204030204" pitchFamily="34" charset="0"/>
              </a:rPr>
              <a:t>daß</a:t>
            </a:r>
            <a:r>
              <a:rPr lang="de-DE" sz="2400" dirty="0">
                <a:latin typeface="+mn-lt"/>
                <a:cs typeface="Calibri" panose="020F0502020204030204" pitchFamily="34" charset="0"/>
              </a:rPr>
              <a:t> auch das Menschengeschlecht von der Gunst Gottes ausgeschlossen sein sollte. Gott könne nicht gerecht sein und zugleich einem Sünder Gnade erweisen. {LJ 763.1}</a:t>
            </a:r>
            <a:endParaRPr lang="en-AU" sz="2400" dirty="0">
              <a:latin typeface="+mn-lt"/>
              <a:cs typeface="Calibri" panose="020F0502020204030204" pitchFamily="34" charset="0"/>
            </a:endParaRPr>
          </a:p>
        </p:txBody>
      </p:sp>
    </p:spTree>
    <p:extLst>
      <p:ext uri="{BB962C8B-B14F-4D97-AF65-F5344CB8AC3E}">
        <p14:creationId xmlns:p14="http://schemas.microsoft.com/office/powerpoint/2010/main" val="2511113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829341" y="343904"/>
            <a:ext cx="9838408" cy="963902"/>
          </a:xfrm>
        </p:spPr>
        <p:txBody>
          <a:bodyPr>
            <a:normAutofit fontScale="90000"/>
          </a:bodyPr>
          <a:lstStyle/>
          <a:p>
            <a:r>
              <a:rPr lang="de-DE" sz="4000" dirty="0"/>
              <a:t>Satans Thron der gefälschten Gerechtigkeit</a:t>
            </a:r>
            <a:endParaRPr lang="en-AU" sz="40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829341" y="1395356"/>
            <a:ext cx="10248548" cy="5120959"/>
          </a:xfrm>
        </p:spPr>
        <p:txBody>
          <a:bodyPr>
            <a:noAutofit/>
          </a:bodyPr>
          <a:lstStyle/>
          <a:p>
            <a:pPr marL="0" indent="0" algn="just">
              <a:buNone/>
            </a:pPr>
            <a:r>
              <a:rPr lang="de-DE" sz="2800" dirty="0">
                <a:latin typeface="+mn-lt"/>
                <a:ea typeface="Calibri" panose="020F0502020204030204" pitchFamily="34" charset="0"/>
                <a:cs typeface="Arial" panose="020B0604020202020204" pitchFamily="34" charset="0"/>
              </a:rPr>
              <a:t>Satans verurteilende Haltung führte ihn zur Erstellung einer Theorie über die Gerechtigkeit, die mit Gnade unvereinbar ist. Er behauptete, Gottes Sprecher und Bevollmächtigter zu sein und erklärte seine Entscheidungen deshalb für gerecht, rein und irrtumsfrei. </a:t>
            </a:r>
            <a:r>
              <a:rPr lang="de-DE" sz="2800" b="1" dirty="0">
                <a:solidFill>
                  <a:srgbClr val="FFFF00"/>
                </a:solidFill>
                <a:latin typeface="+mn-lt"/>
                <a:ea typeface="Calibri" panose="020F0502020204030204" pitchFamily="34" charset="0"/>
                <a:cs typeface="Arial" panose="020B0604020202020204" pitchFamily="34" charset="0"/>
              </a:rPr>
              <a:t>So setzte er sich auf den Richterstuhl und erklärte seine Urteile für unfehlbar</a:t>
            </a:r>
            <a:r>
              <a:rPr lang="de-DE" sz="2800" dirty="0">
                <a:latin typeface="+mn-lt"/>
                <a:ea typeface="Calibri" panose="020F0502020204030204" pitchFamily="34" charset="0"/>
                <a:cs typeface="Arial" panose="020B0604020202020204" pitchFamily="34" charset="0"/>
              </a:rPr>
              <a:t>. Hier wirkte seine unbarmherzige Gerechtigkeit, die Gott verabscheut, weil sie ein Zerrbild der wahren Gerechtigkeit ist. {CS 5.4}</a:t>
            </a:r>
            <a:endParaRPr lang="en-AU" sz="2800" dirty="0">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2077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687823" y="488474"/>
            <a:ext cx="9291215" cy="1049235"/>
          </a:xfrm>
        </p:spPr>
        <p:txBody>
          <a:bodyPr>
            <a:normAutofit/>
          </a:bodyPr>
          <a:lstStyle/>
          <a:p>
            <a:r>
              <a:rPr lang="en-AU" sz="4000" dirty="0" err="1"/>
              <a:t>Satans</a:t>
            </a:r>
            <a:r>
              <a:rPr lang="en-AU" sz="4000" dirty="0"/>
              <a:t> </a:t>
            </a:r>
            <a:r>
              <a:rPr lang="en-AU" sz="4000" dirty="0" err="1"/>
              <a:t>Niedergang</a:t>
            </a:r>
            <a:endParaRPr lang="en-AU" sz="40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687823" y="1537709"/>
            <a:ext cx="10540158" cy="5118272"/>
          </a:xfrm>
        </p:spPr>
        <p:txBody>
          <a:bodyPr>
            <a:normAutofit fontScale="92500" lnSpcReduction="10000"/>
          </a:bodyPr>
          <a:lstStyle/>
          <a:p>
            <a:pPr marL="0" indent="0" algn="just">
              <a:buNone/>
            </a:pPr>
            <a:r>
              <a:rPr lang="en-AU" sz="2400" dirty="0">
                <a:latin typeface="+mn-lt"/>
                <a:cs typeface="Calibri" panose="020F0502020204030204" pitchFamily="34" charset="0"/>
              </a:rPr>
              <a:t>1. Satan </a:t>
            </a:r>
            <a:r>
              <a:rPr lang="de-DE" sz="2400" dirty="0">
                <a:latin typeface="+mn-lt"/>
                <a:cs typeface="Calibri" panose="020F0502020204030204" pitchFamily="34" charset="0"/>
              </a:rPr>
              <a:t>wurde eifersüchtig auf Christus und begann, Ihn zu hassen. </a:t>
            </a:r>
          </a:p>
          <a:p>
            <a:pPr marL="0" indent="0" algn="just">
              <a:buNone/>
            </a:pPr>
            <a:r>
              <a:rPr lang="de-DE" sz="2400" dirty="0">
                <a:latin typeface="+mn-lt"/>
                <a:cs typeface="Calibri" panose="020F0502020204030204" pitchFamily="34" charset="0"/>
              </a:rPr>
              <a:t>2. Satan war wütend auf Gott, weil Er Seinen Sohn mit sich gleichgestellt hatte.</a:t>
            </a:r>
          </a:p>
          <a:p>
            <a:pPr marL="0" indent="0" algn="just">
              <a:buNone/>
            </a:pPr>
            <a:r>
              <a:rPr lang="en-AU" sz="2400" dirty="0">
                <a:latin typeface="+mn-lt"/>
                <a:cs typeface="Calibri" panose="020F0502020204030204" pitchFamily="34" charset="0"/>
              </a:rPr>
              <a:t>3. </a:t>
            </a:r>
            <a:r>
              <a:rPr lang="de-DE" sz="2400" dirty="0">
                <a:latin typeface="+mn-lt"/>
                <a:cs typeface="Calibri" panose="020F0502020204030204" pitchFamily="34" charset="0"/>
              </a:rPr>
              <a:t>Der Sohn Gottes war ein Ärgernis für Satan, und die einzige Möglichkeit für Gott, Satans Gerechtigkeit zu befriedigen, bestand darin, Seinen Sohn zu töten. So würde Satan besänftigt und sein Zorn gestillt werden.  </a:t>
            </a:r>
            <a:endParaRPr lang="en-AU" sz="2400" dirty="0">
              <a:latin typeface="+mn-lt"/>
              <a:cs typeface="Calibri" panose="020F0502020204030204" pitchFamily="34" charset="0"/>
            </a:endParaRPr>
          </a:p>
          <a:p>
            <a:pPr marL="0" indent="0" algn="just">
              <a:buNone/>
            </a:pPr>
            <a:r>
              <a:rPr lang="en-AU" sz="2400" dirty="0">
                <a:latin typeface="+mn-lt"/>
                <a:cs typeface="Calibri" panose="020F0502020204030204" pitchFamily="34" charset="0"/>
              </a:rPr>
              <a:t>4. </a:t>
            </a:r>
            <a:r>
              <a:rPr lang="de-DE" sz="2400" dirty="0">
                <a:latin typeface="+mn-lt"/>
                <a:cs typeface="Calibri" panose="020F0502020204030204" pitchFamily="34" charset="0"/>
              </a:rPr>
              <a:t>Indem wir glauben, dass Gott den Tod des Sohnes Gottes brauchte, um zufriedengestellt zu sein, spiegeln wir unbewusst die Gedanken Satans wider und projizieren Satans Gedanken auf Gott und beten sie an. </a:t>
            </a:r>
          </a:p>
          <a:p>
            <a:pPr marL="0" indent="0" algn="just">
              <a:buNone/>
            </a:pPr>
            <a:r>
              <a:rPr lang="de-DE" sz="2400" i="1" dirty="0">
                <a:latin typeface="+mn-lt"/>
                <a:cs typeface="Calibri" panose="020F0502020204030204" pitchFamily="34" charset="0"/>
              </a:rPr>
              <a:t>„Die Gerechtigkeit stieg von ihrem erhabenen Thron und näherte sich mit allen Armeen des Himmels dem Kreuz. Dort sah sie einen, der Gott gleich war und der die Strafe für alle Ungerechtigkeit und Sünde trug. Mit vollkommener Genugtuung verneigte sich die Gerechtigkeit in Ehrfurcht vor dem Kreuz und sagte: „Es ist genug.“ (MS 94, 1899).  {7BC 936.1}</a:t>
            </a:r>
            <a:endParaRPr lang="en-AU" sz="2400" i="1" dirty="0">
              <a:latin typeface="+mn-lt"/>
              <a:cs typeface="Calibri" panose="020F0502020204030204" pitchFamily="34" charset="0"/>
            </a:endParaRPr>
          </a:p>
        </p:txBody>
      </p:sp>
    </p:spTree>
    <p:extLst>
      <p:ext uri="{BB962C8B-B14F-4D97-AF65-F5344CB8AC3E}">
        <p14:creationId xmlns:p14="http://schemas.microsoft.com/office/powerpoint/2010/main" val="2338197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649549" y="317271"/>
            <a:ext cx="10892901" cy="1049235"/>
          </a:xfrm>
        </p:spPr>
        <p:txBody>
          <a:bodyPr>
            <a:normAutofit fontScale="90000"/>
          </a:bodyPr>
          <a:lstStyle/>
          <a:p>
            <a:r>
              <a:rPr lang="de-DE" sz="4000" dirty="0"/>
              <a:t>Die Reihenfolge auf dem Weg zu Satans Kreuz</a:t>
            </a:r>
            <a:endParaRPr lang="en-AU" sz="40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2571387" y="1019431"/>
            <a:ext cx="9620613" cy="3343222"/>
          </a:xfrm>
        </p:spPr>
        <p:txBody>
          <a:bodyPr>
            <a:noAutofit/>
          </a:bodyPr>
          <a:lstStyle/>
          <a:p>
            <a:pPr marL="457200" lvl="0" indent="-457200">
              <a:spcBef>
                <a:spcPts val="600"/>
              </a:spcBef>
              <a:buFont typeface="+mj-lt"/>
              <a:buAutoNum type="arabicPeriod"/>
            </a:pPr>
            <a:r>
              <a:rPr lang="de-DE" sz="1800" dirty="0"/>
              <a:t>Eine Ablehnung des eingeborenen Sohnes, der alle Dinge geerbt hat,</a:t>
            </a:r>
          </a:p>
          <a:p>
            <a:pPr marL="457200" lvl="0" indent="-457200">
              <a:spcBef>
                <a:spcPts val="600"/>
              </a:spcBef>
              <a:buFont typeface="+mj-lt"/>
              <a:buAutoNum type="arabicPeriod"/>
            </a:pPr>
            <a:r>
              <a:rPr lang="de-DE" sz="1800" dirty="0"/>
              <a:t>was zu einer Ablehnung des Lebens als einer Gabe führte,</a:t>
            </a:r>
          </a:p>
          <a:p>
            <a:pPr marL="457200" lvl="0" indent="-457200">
              <a:spcBef>
                <a:spcPts val="600"/>
              </a:spcBef>
              <a:buFont typeface="+mj-lt"/>
              <a:buAutoNum type="arabicPeriod"/>
            </a:pPr>
            <a:r>
              <a:rPr lang="de-DE" sz="1800" dirty="0"/>
              <a:t>was zu einer Theorie der innewohnenden Unsterblichkeit führte,</a:t>
            </a:r>
            <a:endParaRPr lang="en-AU" sz="1800" dirty="0"/>
          </a:p>
          <a:p>
            <a:pPr marL="457200" lvl="0" indent="-457200">
              <a:spcBef>
                <a:spcPts val="600"/>
              </a:spcBef>
              <a:buFont typeface="+mj-lt"/>
              <a:buAutoNum type="arabicPeriod"/>
            </a:pPr>
            <a:r>
              <a:rPr lang="de-DE" sz="1800" dirty="0"/>
              <a:t>was zu der Theorie führte, dass Engel keine Gesetze brauchten, die sie regieren,</a:t>
            </a:r>
          </a:p>
          <a:p>
            <a:pPr marL="457200" lvl="0" indent="-457200">
              <a:spcBef>
                <a:spcPts val="600"/>
              </a:spcBef>
              <a:buFont typeface="+mj-lt"/>
              <a:buAutoNum type="arabicPeriod"/>
            </a:pPr>
            <a:r>
              <a:rPr lang="de-DE" sz="1800" dirty="0"/>
              <a:t>was Gottes Gesetz willkürlich erscheinen ließ,</a:t>
            </a:r>
          </a:p>
          <a:p>
            <a:pPr marL="457200" lvl="0" indent="-457200">
              <a:spcBef>
                <a:spcPts val="600"/>
              </a:spcBef>
              <a:buFont typeface="+mj-lt"/>
              <a:buAutoNum type="arabicPeriod"/>
            </a:pPr>
            <a:r>
              <a:rPr lang="de-DE" sz="1800" dirty="0"/>
              <a:t>was Satan veranlasste zu behaupten, dass Gerechtigkeit und Gnade unvereinbar seien, weil Wesen mit innewohnender Weisheit keine Gnade brauchen - sie haben hinlänglich Weisheit, die sie führt,</a:t>
            </a:r>
          </a:p>
          <a:p>
            <a:pPr marL="457200" lvl="0" indent="-457200">
              <a:spcBef>
                <a:spcPts val="600"/>
              </a:spcBef>
              <a:buFont typeface="+mj-lt"/>
              <a:buAutoNum type="arabicPeriod"/>
            </a:pPr>
            <a:r>
              <a:rPr lang="de-DE" sz="1800" dirty="0"/>
              <a:t>was Gott erscheinen ließ, als wäre Er nicht gerecht und gleichzeitig vergebungsbereit,</a:t>
            </a:r>
          </a:p>
          <a:p>
            <a:pPr marL="457200" lvl="0" indent="-457200">
              <a:spcBef>
                <a:spcPts val="600"/>
              </a:spcBef>
              <a:buFont typeface="+mj-lt"/>
              <a:buAutoNum type="arabicPeriod"/>
            </a:pPr>
            <a:r>
              <a:rPr lang="de-DE" sz="1800" dirty="0"/>
              <a:t>was Satan veranlasste, den Engeln zu sagen, dass Gott ihnen nicht vergeben würde,</a:t>
            </a:r>
          </a:p>
          <a:p>
            <a:pPr marL="457200" lvl="0" indent="-457200">
              <a:spcBef>
                <a:spcPts val="600"/>
              </a:spcBef>
              <a:buFont typeface="+mj-lt"/>
              <a:buAutoNum type="arabicPeriod"/>
            </a:pPr>
            <a:r>
              <a:rPr lang="de-DE" sz="1800" dirty="0"/>
              <a:t>was Satan zu der Forderung veranlasste, dass jede Sünde bestraft werden müsse,</a:t>
            </a:r>
          </a:p>
          <a:p>
            <a:pPr marL="457200" lvl="0" indent="-457200">
              <a:spcBef>
                <a:spcPts val="600"/>
              </a:spcBef>
              <a:buFont typeface="+mj-lt"/>
              <a:buAutoNum type="arabicPeriod"/>
            </a:pPr>
            <a:r>
              <a:rPr lang="de-DE" sz="1800" dirty="0"/>
              <a:t>was zu der Vorstellung führte, dass Gerechtigkeit den Tod erforderte,</a:t>
            </a:r>
          </a:p>
          <a:p>
            <a:pPr marL="457200" lvl="0" indent="-457200">
              <a:spcBef>
                <a:spcPts val="600"/>
              </a:spcBef>
              <a:buFont typeface="+mj-lt"/>
              <a:buAutoNum type="arabicPeriod"/>
            </a:pPr>
            <a:r>
              <a:rPr lang="de-DE" sz="1800" dirty="0"/>
              <a:t>was bedeutet, dass Gottes Regierung auf Gewalt beruht, nicht auf Liebe, </a:t>
            </a:r>
          </a:p>
          <a:p>
            <a:pPr marL="457200" lvl="0" indent="-457200">
              <a:spcBef>
                <a:spcPts val="600"/>
              </a:spcBef>
              <a:buFont typeface="+mj-lt"/>
              <a:buAutoNum type="arabicPeriod"/>
            </a:pPr>
            <a:r>
              <a:rPr lang="de-DE" sz="1800" dirty="0"/>
              <a:t>was die Tür öffnete für das Prinzip der Versöhnung durch Opfer oder durch stellvertretende Bestrafung für die Übertretung.</a:t>
            </a:r>
          </a:p>
        </p:txBody>
      </p:sp>
      <p:pic>
        <p:nvPicPr>
          <p:cNvPr id="5" name="Picture 4">
            <a:extLst>
              <a:ext uri="{FF2B5EF4-FFF2-40B4-BE49-F238E27FC236}">
                <a16:creationId xmlns:a16="http://schemas.microsoft.com/office/drawing/2014/main" id="{21A29DD5-C4AB-9BC3-0C11-F42971448B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8497" y="2018498"/>
            <a:ext cx="2201006" cy="3122181"/>
          </a:xfrm>
          <a:prstGeom prst="rect">
            <a:avLst/>
          </a:prstGeom>
        </p:spPr>
      </p:pic>
    </p:spTree>
    <p:extLst>
      <p:ext uri="{BB962C8B-B14F-4D97-AF65-F5344CB8AC3E}">
        <p14:creationId xmlns:p14="http://schemas.microsoft.com/office/powerpoint/2010/main" val="293916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687823" y="488474"/>
            <a:ext cx="9291215" cy="1049235"/>
          </a:xfrm>
        </p:spPr>
        <p:txBody>
          <a:bodyPr>
            <a:normAutofit/>
          </a:bodyPr>
          <a:lstStyle/>
          <a:p>
            <a:r>
              <a:rPr lang="en-AU" sz="4000" dirty="0"/>
              <a:t>Der </a:t>
            </a:r>
            <a:r>
              <a:rPr lang="en-AU" sz="4000" dirty="0" err="1"/>
              <a:t>Gegensatz</a:t>
            </a:r>
            <a:endParaRPr lang="en-AU" sz="40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687823" y="1629053"/>
            <a:ext cx="10540158" cy="5379868"/>
          </a:xfrm>
        </p:spPr>
        <p:txBody>
          <a:bodyPr>
            <a:normAutofit/>
          </a:bodyPr>
          <a:lstStyle/>
          <a:p>
            <a:pPr marL="0" indent="0">
              <a:buNone/>
            </a:pPr>
            <a:r>
              <a:rPr lang="de-DE" sz="2600" dirty="0">
                <a:latin typeface="+mn-lt"/>
                <a:cs typeface="Calibri" panose="020F0502020204030204" pitchFamily="34" charset="0"/>
              </a:rPr>
              <a:t>Der Mensch sagt, das Kreuz sei die zufriedengestellte Gerechtigkeit Gottes (Satans Gerechtigkeit)</a:t>
            </a:r>
          </a:p>
          <a:p>
            <a:pPr marL="0" indent="0">
              <a:buNone/>
            </a:pPr>
            <a:r>
              <a:rPr lang="de-DE" sz="2600" dirty="0">
                <a:latin typeface="+mn-lt"/>
                <a:cs typeface="Calibri" panose="020F0502020204030204" pitchFamily="34" charset="0"/>
              </a:rPr>
              <a:t>Die Bibel sagt, dass das Kreuz das verstärkte Leiden Gottes ist.</a:t>
            </a:r>
          </a:p>
          <a:p>
            <a:pPr marL="0" indent="0">
              <a:buNone/>
            </a:pPr>
            <a:r>
              <a:rPr lang="de-DE" sz="2600" dirty="0">
                <a:latin typeface="+mn-lt"/>
                <a:cs typeface="Calibri" panose="020F0502020204030204" pitchFamily="34" charset="0"/>
              </a:rPr>
              <a:t>Der Mensch sagt, dass das Kreuz den Zorn Gottes besänftigt (Satans Zorn).</a:t>
            </a:r>
          </a:p>
          <a:p>
            <a:pPr marL="0" indent="0">
              <a:buNone/>
            </a:pPr>
            <a:r>
              <a:rPr lang="de-DE" sz="2600" dirty="0">
                <a:latin typeface="+mn-lt"/>
                <a:cs typeface="Calibri" panose="020F0502020204030204" pitchFamily="34" charset="0"/>
              </a:rPr>
              <a:t>Die Bibel sagt, dass der Mensch durch das Kreuz mit Gott versöhnt wird. Das bedeutet, dass die Gerechtigkeit des Menschen zufriedengestellt oder besänftigt wird.</a:t>
            </a:r>
          </a:p>
          <a:p>
            <a:pPr marL="0" indent="0">
              <a:buNone/>
            </a:pPr>
            <a:endParaRPr lang="de-DE" sz="2400" dirty="0">
              <a:latin typeface="+mn-lt"/>
              <a:cs typeface="Calibri" panose="020F0502020204030204" pitchFamily="34" charset="0"/>
            </a:endParaRPr>
          </a:p>
        </p:txBody>
      </p:sp>
    </p:spTree>
    <p:extLst>
      <p:ext uri="{BB962C8B-B14F-4D97-AF65-F5344CB8AC3E}">
        <p14:creationId xmlns:p14="http://schemas.microsoft.com/office/powerpoint/2010/main" val="1452904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687823" y="488474"/>
            <a:ext cx="9291215" cy="1049235"/>
          </a:xfrm>
        </p:spPr>
        <p:txBody>
          <a:bodyPr>
            <a:normAutofit fontScale="90000"/>
          </a:bodyPr>
          <a:lstStyle/>
          <a:p>
            <a:r>
              <a:rPr lang="de-DE" sz="4000" dirty="0"/>
              <a:t>Die Erhöhung der Schlange/des Seraphs</a:t>
            </a:r>
            <a:endParaRPr lang="en-AU" sz="40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687823" y="1537709"/>
            <a:ext cx="10540158" cy="4817286"/>
          </a:xfrm>
        </p:spPr>
        <p:txBody>
          <a:bodyPr>
            <a:normAutofit fontScale="92500"/>
          </a:bodyPr>
          <a:lstStyle/>
          <a:p>
            <a:pPr marL="0" indent="0" algn="just">
              <a:buNone/>
            </a:pPr>
            <a:r>
              <a:rPr lang="de-DE" sz="2400" dirty="0">
                <a:latin typeface="+mn-lt"/>
                <a:cs typeface="Calibri" panose="020F0502020204030204" pitchFamily="34" charset="0"/>
              </a:rPr>
              <a:t>Und wie Mose in der Wüste die Schlange erhöhte, </a:t>
            </a:r>
            <a:r>
              <a:rPr lang="de-DE" sz="2400" b="1" dirty="0">
                <a:solidFill>
                  <a:srgbClr val="FFFF00"/>
                </a:solidFill>
                <a:latin typeface="+mn-lt"/>
                <a:cs typeface="Calibri" panose="020F0502020204030204" pitchFamily="34" charset="0"/>
              </a:rPr>
              <a:t>so</a:t>
            </a:r>
            <a:r>
              <a:rPr lang="de-DE" sz="2400" dirty="0">
                <a:latin typeface="+mn-lt"/>
                <a:cs typeface="Calibri" panose="020F0502020204030204" pitchFamily="34" charset="0"/>
              </a:rPr>
              <a:t> </a:t>
            </a:r>
            <a:r>
              <a:rPr lang="de-DE" sz="2400" dirty="0" err="1">
                <a:latin typeface="+mn-lt"/>
                <a:cs typeface="Calibri" panose="020F0502020204030204" pitchFamily="34" charset="0"/>
              </a:rPr>
              <a:t>muß</a:t>
            </a:r>
            <a:r>
              <a:rPr lang="de-DE" sz="2400" dirty="0">
                <a:latin typeface="+mn-lt"/>
                <a:cs typeface="Calibri" panose="020F0502020204030204" pitchFamily="34" charset="0"/>
              </a:rPr>
              <a:t> der Sohn des Menschen erhöht werden, ... (</a:t>
            </a:r>
            <a:r>
              <a:rPr lang="de-DE" sz="2400" dirty="0" err="1">
                <a:latin typeface="+mn-lt"/>
                <a:cs typeface="Calibri" panose="020F0502020204030204" pitchFamily="34" charset="0"/>
              </a:rPr>
              <a:t>Joh</a:t>
            </a:r>
            <a:r>
              <a:rPr lang="de-DE" sz="2400" dirty="0">
                <a:latin typeface="+mn-lt"/>
                <a:cs typeface="Calibri" panose="020F0502020204030204" pitchFamily="34" charset="0"/>
              </a:rPr>
              <a:t> 3,14)</a:t>
            </a:r>
          </a:p>
          <a:p>
            <a:pPr marL="0" indent="0" algn="just">
              <a:buNone/>
            </a:pPr>
            <a:r>
              <a:rPr lang="de-DE" sz="2400" dirty="0">
                <a:latin typeface="+mn-lt"/>
                <a:cs typeface="Calibri" panose="020F0502020204030204" pitchFamily="34" charset="0"/>
              </a:rPr>
              <a:t>Und Jahwe sprach zu Mose: Mache dir eine </a:t>
            </a:r>
            <a:r>
              <a:rPr lang="de-DE" sz="2400" b="1" dirty="0">
                <a:solidFill>
                  <a:srgbClr val="FFFF00"/>
                </a:solidFill>
                <a:latin typeface="+mn-lt"/>
                <a:cs typeface="Calibri" panose="020F0502020204030204" pitchFamily="34" charset="0"/>
              </a:rPr>
              <a:t>feurige</a:t>
            </a:r>
            <a:r>
              <a:rPr lang="de-DE" sz="2400" dirty="0">
                <a:latin typeface="+mn-lt"/>
                <a:cs typeface="Calibri" panose="020F0502020204030204" pitchFamily="34" charset="0"/>
              </a:rPr>
              <a:t> [H8314 brennend] Schlange und tue sie auf eine Stange; und es wird geschehen, jeder, der gebissen ist und sie ansieht, der wird am Leben bleiben. Und Mose machte eine </a:t>
            </a:r>
            <a:r>
              <a:rPr lang="de-DE" sz="2400" b="1" dirty="0">
                <a:solidFill>
                  <a:srgbClr val="FFFF00"/>
                </a:solidFill>
                <a:latin typeface="+mn-lt"/>
                <a:cs typeface="Calibri" panose="020F0502020204030204" pitchFamily="34" charset="0"/>
              </a:rPr>
              <a:t>Schlange</a:t>
            </a:r>
            <a:r>
              <a:rPr lang="de-DE" sz="2400" dirty="0">
                <a:latin typeface="+mn-lt"/>
                <a:cs typeface="Calibri" panose="020F0502020204030204" pitchFamily="34" charset="0"/>
              </a:rPr>
              <a:t> [H5175] von </a:t>
            </a:r>
            <a:r>
              <a:rPr lang="de-DE" sz="2400" b="1" dirty="0">
                <a:solidFill>
                  <a:srgbClr val="FFFF00"/>
                </a:solidFill>
                <a:latin typeface="+mn-lt"/>
                <a:cs typeface="Calibri" panose="020F0502020204030204" pitchFamily="34" charset="0"/>
              </a:rPr>
              <a:t>Erz [Bronze </a:t>
            </a:r>
            <a:r>
              <a:rPr lang="de-DE" sz="2400" dirty="0">
                <a:latin typeface="+mn-lt"/>
                <a:cs typeface="Calibri" panose="020F0502020204030204" pitchFamily="34" charset="0"/>
              </a:rPr>
              <a:t>H5178] und tat sie auf die Stange; und es geschah, wenn eine Schlange jemand gebissen hatte, und er schaute auf zu der ehernen [bronzenen] Schlange, so blieb er am Leben. (4.Mo 21,8.9 Elberfelder)</a:t>
            </a:r>
          </a:p>
          <a:p>
            <a:pPr marL="0" indent="0" algn="just">
              <a:buNone/>
            </a:pPr>
            <a:r>
              <a:rPr lang="de-DE" sz="2400" dirty="0">
                <a:latin typeface="+mn-lt"/>
                <a:cs typeface="Calibri" panose="020F0502020204030204" pitchFamily="34" charset="0"/>
              </a:rPr>
              <a:t>Da flog einer der </a:t>
            </a:r>
            <a:r>
              <a:rPr lang="de-DE" sz="2400" b="1" dirty="0">
                <a:solidFill>
                  <a:srgbClr val="FFFF00"/>
                </a:solidFill>
                <a:latin typeface="+mn-lt"/>
                <a:cs typeface="Calibri" panose="020F0502020204030204" pitchFamily="34" charset="0"/>
              </a:rPr>
              <a:t>Seraphim</a:t>
            </a:r>
            <a:r>
              <a:rPr lang="de-DE" sz="2400" dirty="0">
                <a:latin typeface="+mn-lt"/>
                <a:cs typeface="Calibri" panose="020F0502020204030204" pitchFamily="34" charset="0"/>
              </a:rPr>
              <a:t> zu mir, und er hielt </a:t>
            </a:r>
            <a:r>
              <a:rPr lang="de-DE" sz="2400" b="1" dirty="0">
                <a:solidFill>
                  <a:srgbClr val="FFFF00"/>
                </a:solidFill>
                <a:latin typeface="+mn-lt"/>
                <a:cs typeface="Calibri" panose="020F0502020204030204" pitchFamily="34" charset="0"/>
              </a:rPr>
              <a:t>eine glühende Kohle in seiner Hand, die er mit der Zange vom Altar genommen hatte</a:t>
            </a:r>
            <a:r>
              <a:rPr lang="de-DE" sz="2400" dirty="0">
                <a:latin typeface="+mn-lt"/>
                <a:cs typeface="Calibri" panose="020F0502020204030204" pitchFamily="34" charset="0"/>
              </a:rPr>
              <a:t>; und er berührte meinen Mund [damit] und sprach: Siehe, dies hat deine Lippen berührt; </a:t>
            </a:r>
            <a:r>
              <a:rPr lang="de-DE" sz="2400" b="1" dirty="0">
                <a:solidFill>
                  <a:srgbClr val="FFFF00"/>
                </a:solidFill>
                <a:latin typeface="+mn-lt"/>
                <a:cs typeface="Calibri" panose="020F0502020204030204" pitchFamily="34" charset="0"/>
              </a:rPr>
              <a:t>deine Schuld ist von dir genommen und deine Sünde gesühnt! </a:t>
            </a:r>
            <a:r>
              <a:rPr lang="de-DE" sz="2400" dirty="0">
                <a:latin typeface="+mn-lt"/>
                <a:cs typeface="Calibri" panose="020F0502020204030204" pitchFamily="34" charset="0"/>
              </a:rPr>
              <a:t>(</a:t>
            </a:r>
            <a:r>
              <a:rPr lang="de-DE" sz="2400" dirty="0" err="1">
                <a:latin typeface="+mn-lt"/>
                <a:cs typeface="Calibri" panose="020F0502020204030204" pitchFamily="34" charset="0"/>
              </a:rPr>
              <a:t>Jes</a:t>
            </a:r>
            <a:r>
              <a:rPr lang="de-DE" sz="2400" dirty="0">
                <a:latin typeface="+mn-lt"/>
                <a:cs typeface="Calibri" panose="020F0502020204030204" pitchFamily="34" charset="0"/>
              </a:rPr>
              <a:t> 6,6.7)</a:t>
            </a:r>
          </a:p>
          <a:p>
            <a:pPr marL="0" indent="0" algn="just">
              <a:buNone/>
            </a:pPr>
            <a:endParaRPr lang="en-AU" sz="2400" dirty="0">
              <a:latin typeface="+mn-lt"/>
              <a:cs typeface="Calibri" panose="020F0502020204030204" pitchFamily="34" charset="0"/>
            </a:endParaRPr>
          </a:p>
        </p:txBody>
      </p:sp>
    </p:spTree>
    <p:extLst>
      <p:ext uri="{BB962C8B-B14F-4D97-AF65-F5344CB8AC3E}">
        <p14:creationId xmlns:p14="http://schemas.microsoft.com/office/powerpoint/2010/main" val="202573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884547" y="502093"/>
            <a:ext cx="10043401" cy="1049235"/>
          </a:xfrm>
        </p:spPr>
        <p:txBody>
          <a:bodyPr>
            <a:normAutofit/>
          </a:bodyPr>
          <a:lstStyle/>
          <a:p>
            <a:r>
              <a:rPr lang="en-AU" sz="4000" dirty="0"/>
              <a:t>Satan </a:t>
            </a:r>
            <a:r>
              <a:rPr lang="en-AU" sz="4000" dirty="0" err="1"/>
              <a:t>entlarvt</a:t>
            </a:r>
            <a:endParaRPr lang="en-AU" sz="4000" dirty="0"/>
          </a:p>
        </p:txBody>
      </p:sp>
      <p:sp>
        <p:nvSpPr>
          <p:cNvPr id="5" name="TextBox 4">
            <a:extLst>
              <a:ext uri="{FF2B5EF4-FFF2-40B4-BE49-F238E27FC236}">
                <a16:creationId xmlns:a16="http://schemas.microsoft.com/office/drawing/2014/main" id="{CBF9D5C0-5507-4197-8695-408AB08BC9B2}"/>
              </a:ext>
            </a:extLst>
          </p:cNvPr>
          <p:cNvSpPr txBox="1"/>
          <p:nvPr/>
        </p:nvSpPr>
        <p:spPr>
          <a:xfrm>
            <a:off x="807969" y="1551328"/>
            <a:ext cx="10043401" cy="4524315"/>
          </a:xfrm>
          <a:prstGeom prst="rect">
            <a:avLst/>
          </a:prstGeom>
          <a:noFill/>
        </p:spPr>
        <p:txBody>
          <a:bodyPr wrap="square">
            <a:spAutoFit/>
          </a:bodyPr>
          <a:lstStyle/>
          <a:p>
            <a:pPr algn="just"/>
            <a:r>
              <a:rPr lang="de-DE" sz="2400" b="1" i="0" u="none" strike="noStrike" baseline="0" dirty="0">
                <a:solidFill>
                  <a:srgbClr val="FFFF00"/>
                </a:solidFill>
              </a:rPr>
              <a:t>Satan [Feuriger, Brennender – Seraph] erkannte, </a:t>
            </a:r>
            <a:r>
              <a:rPr lang="de-DE" sz="2400" b="1" i="0" u="none" strike="noStrike" baseline="0" dirty="0" err="1">
                <a:solidFill>
                  <a:srgbClr val="FFFF00"/>
                </a:solidFill>
              </a:rPr>
              <a:t>daß</a:t>
            </a:r>
            <a:r>
              <a:rPr lang="de-DE" sz="2400" b="1" i="0" u="none" strike="noStrike" baseline="0" dirty="0">
                <a:solidFill>
                  <a:srgbClr val="FFFF00"/>
                </a:solidFill>
              </a:rPr>
              <a:t> ihm seine Maske abgerissen war. Seine Handlungsweise wurde vor den nicht gefallenen Engeln und dem ganzen Himmel offenbar. Er hatte sich selbst als Mörder zu erkennen gegeben. </a:t>
            </a:r>
            <a:r>
              <a:rPr lang="de-DE" sz="2400" b="0" i="0" u="none" strike="noStrike" baseline="0" dirty="0"/>
              <a:t>Indem er das Blut des Sohnes Gottes </a:t>
            </a:r>
            <a:r>
              <a:rPr lang="de-DE" sz="2400" b="0" i="0" u="none" strike="noStrike" baseline="0" dirty="0" err="1"/>
              <a:t>vergoß</a:t>
            </a:r>
            <a:r>
              <a:rPr lang="de-DE" sz="2400" b="0" i="0" u="none" strike="noStrike" baseline="0" dirty="0"/>
              <a:t>, begab er sich aller Sympathien der himmlischen Wesen. Fortan war sein Wirken beschränkt. Welche Haltung er auch immer einnehmen würde, er konnte nicht mehr auf die Engel warten, wenn sie von den himmlischen Höfen kamen, und vor ihnen Christi Brüder verklagen, </a:t>
            </a:r>
            <a:r>
              <a:rPr lang="de-DE" sz="2400" b="0" i="0" u="none" strike="noStrike" baseline="0" dirty="0" err="1"/>
              <a:t>daß</a:t>
            </a:r>
            <a:r>
              <a:rPr lang="de-DE" sz="2400" b="0" i="0" u="none" strike="noStrike" baseline="0" dirty="0"/>
              <a:t> sie mit unreinen, sündenbefleckten Kleidern angetan seien. </a:t>
            </a:r>
            <a:r>
              <a:rPr lang="de-DE" sz="2400" b="1" i="0" u="none" strike="noStrike" baseline="0" dirty="0">
                <a:solidFill>
                  <a:srgbClr val="FFFF00"/>
                </a:solidFill>
              </a:rPr>
              <a:t>Das letzte Band der Zuneigung zwischen der himmlischen Welt und Satan war zerrissen</a:t>
            </a:r>
            <a:r>
              <a:rPr lang="de-DE" sz="2400" b="0" i="0" u="none" strike="noStrike" baseline="0" dirty="0"/>
              <a:t>. {LJ 762.3}</a:t>
            </a:r>
            <a:endParaRPr lang="en-AU" sz="2400" b="0" i="0" u="none" strike="noStrike" baseline="0" dirty="0"/>
          </a:p>
        </p:txBody>
      </p:sp>
    </p:spTree>
    <p:extLst>
      <p:ext uri="{BB962C8B-B14F-4D97-AF65-F5344CB8AC3E}">
        <p14:creationId xmlns:p14="http://schemas.microsoft.com/office/powerpoint/2010/main" val="3043249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CD28F93-0F0B-4AF2-6D63-E5334EDAFDAC}"/>
              </a:ext>
            </a:extLst>
          </p:cNvPr>
          <p:cNvSpPr>
            <a:spLocks noGrp="1"/>
          </p:cNvSpPr>
          <p:nvPr>
            <p:ph idx="1"/>
          </p:nvPr>
        </p:nvSpPr>
        <p:spPr>
          <a:xfrm>
            <a:off x="5943600" y="1412500"/>
            <a:ext cx="5352880" cy="4957025"/>
          </a:xfrm>
        </p:spPr>
        <p:txBody>
          <a:bodyPr>
            <a:normAutofit/>
          </a:bodyPr>
          <a:lstStyle/>
          <a:p>
            <a:pPr marL="0" indent="0">
              <a:buNone/>
            </a:pPr>
            <a:r>
              <a:rPr lang="en-AU" sz="2400" dirty="0" err="1">
                <a:latin typeface="+mn-lt"/>
                <a:cs typeface="Calibri" panose="020F0502020204030204" pitchFamily="34" charset="0"/>
              </a:rPr>
              <a:t>Weitere</a:t>
            </a:r>
            <a:r>
              <a:rPr lang="en-AU" sz="2400" dirty="0">
                <a:latin typeface="+mn-lt"/>
                <a:cs typeface="Calibri" panose="020F0502020204030204" pitchFamily="34" charset="0"/>
              </a:rPr>
              <a:t> Lese-</a:t>
            </a:r>
            <a:r>
              <a:rPr lang="en-AU" sz="2400" dirty="0" err="1">
                <a:latin typeface="+mn-lt"/>
                <a:cs typeface="Calibri" panose="020F0502020204030204" pitchFamily="34" charset="0"/>
              </a:rPr>
              <a:t>Empfehlung</a:t>
            </a:r>
            <a:endParaRPr lang="en-AU" sz="2400" dirty="0">
              <a:latin typeface="+mn-lt"/>
              <a:cs typeface="Calibri" panose="020F0502020204030204" pitchFamily="34" charset="0"/>
            </a:endParaRPr>
          </a:p>
          <a:p>
            <a:pPr marL="0" indent="0">
              <a:buNone/>
            </a:pPr>
            <a:r>
              <a:rPr lang="en-AU" sz="2400" dirty="0">
                <a:latin typeface="+mn-lt"/>
                <a:cs typeface="Calibri" panose="020F0502020204030204" pitchFamily="34" charset="0"/>
              </a:rPr>
              <a:t>“</a:t>
            </a:r>
            <a:r>
              <a:rPr lang="en-AU" sz="2400" dirty="0" err="1">
                <a:latin typeface="+mn-lt"/>
                <a:cs typeface="Calibri" panose="020F0502020204030204" pitchFamily="34" charset="0"/>
              </a:rPr>
              <a:t>Versöhnung</a:t>
            </a:r>
            <a:r>
              <a:rPr lang="en-AU" sz="2400" dirty="0">
                <a:latin typeface="+mn-lt"/>
                <a:cs typeface="Calibri" panose="020F0502020204030204" pitchFamily="34" charset="0"/>
              </a:rPr>
              <a:t>” </a:t>
            </a:r>
            <a:r>
              <a:rPr lang="en-AU" sz="2400" dirty="0" err="1">
                <a:latin typeface="+mn-lt"/>
                <a:cs typeface="Calibri" panose="020F0502020204030204" pitchFamily="34" charset="0"/>
              </a:rPr>
              <a:t>Kapitel</a:t>
            </a:r>
            <a:r>
              <a:rPr lang="en-AU" sz="2400" dirty="0">
                <a:latin typeface="+mn-lt"/>
                <a:cs typeface="Calibri" panose="020F0502020204030204" pitchFamily="34" charset="0"/>
              </a:rPr>
              <a:t> 7</a:t>
            </a:r>
            <a:br>
              <a:rPr lang="en-AU" sz="2400" dirty="0">
                <a:latin typeface="+mn-lt"/>
                <a:cs typeface="Calibri" panose="020F0502020204030204" pitchFamily="34" charset="0"/>
              </a:rPr>
            </a:br>
            <a:r>
              <a:rPr lang="en-AU" sz="2400" dirty="0" err="1">
                <a:latin typeface="+mn-lt"/>
                <a:cs typeface="Calibri" panose="020F0502020204030204" pitchFamily="34" charset="0"/>
              </a:rPr>
              <a:t>verfügbar</a:t>
            </a:r>
            <a:r>
              <a:rPr lang="en-AU" sz="2400" dirty="0">
                <a:latin typeface="+mn-lt"/>
                <a:cs typeface="Calibri" panose="020F0502020204030204" pitchFamily="34" charset="0"/>
              </a:rPr>
              <a:t> auf:</a:t>
            </a:r>
          </a:p>
          <a:p>
            <a:pPr marL="0" indent="0">
              <a:buNone/>
            </a:pPr>
            <a:r>
              <a:rPr lang="en-AU" sz="2400" dirty="0">
                <a:latin typeface="+mn-lt"/>
                <a:cs typeface="Calibri" panose="020F0502020204030204" pitchFamily="34" charset="0"/>
              </a:rPr>
              <a:t>maranathamedia.de</a:t>
            </a:r>
          </a:p>
          <a:p>
            <a:pPr marL="0" indent="0">
              <a:buNone/>
            </a:pPr>
            <a:r>
              <a:rPr lang="en-AU" sz="2400" dirty="0">
                <a:latin typeface="+mn-lt"/>
                <a:cs typeface="Calibri" panose="020F0502020204030204" pitchFamily="34" charset="0"/>
              </a:rPr>
              <a:t>vaterderliebe.de</a:t>
            </a:r>
          </a:p>
        </p:txBody>
      </p:sp>
      <p:pic>
        <p:nvPicPr>
          <p:cNvPr id="3" name="Picture 2">
            <a:extLst>
              <a:ext uri="{FF2B5EF4-FFF2-40B4-BE49-F238E27FC236}">
                <a16:creationId xmlns:a16="http://schemas.microsoft.com/office/drawing/2014/main" id="{02C29CDF-866F-3828-0D55-1237ED91A1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62799" y="569487"/>
            <a:ext cx="3920175" cy="5719025"/>
          </a:xfrm>
          <a:prstGeom prst="rect">
            <a:avLst/>
          </a:prstGeom>
        </p:spPr>
      </p:pic>
    </p:spTree>
    <p:extLst>
      <p:ext uri="{BB962C8B-B14F-4D97-AF65-F5344CB8AC3E}">
        <p14:creationId xmlns:p14="http://schemas.microsoft.com/office/powerpoint/2010/main" val="3407496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CD28F93-0F0B-4AF2-6D63-E5334EDAFDAC}"/>
              </a:ext>
            </a:extLst>
          </p:cNvPr>
          <p:cNvSpPr>
            <a:spLocks noGrp="1"/>
          </p:cNvSpPr>
          <p:nvPr>
            <p:ph idx="1"/>
          </p:nvPr>
        </p:nvSpPr>
        <p:spPr>
          <a:xfrm>
            <a:off x="5943600" y="1412500"/>
            <a:ext cx="5352880" cy="4957025"/>
          </a:xfrm>
        </p:spPr>
        <p:txBody>
          <a:bodyPr>
            <a:normAutofit/>
          </a:bodyPr>
          <a:lstStyle/>
          <a:p>
            <a:pPr marL="0" indent="0">
              <a:buNone/>
            </a:pPr>
            <a:r>
              <a:rPr lang="en-AU" sz="2400" dirty="0" err="1">
                <a:latin typeface="+mn-lt"/>
                <a:cs typeface="Calibri" panose="020F0502020204030204" pitchFamily="34" charset="0"/>
              </a:rPr>
              <a:t>Weitere</a:t>
            </a:r>
            <a:r>
              <a:rPr lang="en-AU" sz="2400" dirty="0">
                <a:latin typeface="+mn-lt"/>
                <a:cs typeface="Calibri" panose="020F0502020204030204" pitchFamily="34" charset="0"/>
              </a:rPr>
              <a:t> Lese-</a:t>
            </a:r>
            <a:r>
              <a:rPr lang="en-AU" sz="2400" dirty="0" err="1">
                <a:latin typeface="+mn-lt"/>
                <a:cs typeface="Calibri" panose="020F0502020204030204" pitchFamily="34" charset="0"/>
              </a:rPr>
              <a:t>Empfehlung</a:t>
            </a:r>
            <a:endParaRPr lang="en-AU" sz="2400" dirty="0">
              <a:latin typeface="+mn-lt"/>
              <a:cs typeface="Calibri" panose="020F0502020204030204" pitchFamily="34" charset="0"/>
            </a:endParaRPr>
          </a:p>
          <a:p>
            <a:pPr marL="0" indent="0">
              <a:buNone/>
            </a:pPr>
            <a:r>
              <a:rPr lang="en-AU" sz="2400" dirty="0">
                <a:latin typeface="+mn-lt"/>
                <a:cs typeface="Calibri" panose="020F0502020204030204" pitchFamily="34" charset="0"/>
              </a:rPr>
              <a:t>“Agape” </a:t>
            </a:r>
            <a:r>
              <a:rPr lang="en-AU" sz="2400" dirty="0" err="1">
                <a:latin typeface="+mn-lt"/>
                <a:cs typeface="Calibri" panose="020F0502020204030204" pitchFamily="34" charset="0"/>
              </a:rPr>
              <a:t>Kapitel</a:t>
            </a:r>
            <a:r>
              <a:rPr lang="en-AU" sz="2400" dirty="0">
                <a:latin typeface="+mn-lt"/>
                <a:cs typeface="Calibri" panose="020F0502020204030204" pitchFamily="34" charset="0"/>
              </a:rPr>
              <a:t> 19 und 20 </a:t>
            </a:r>
            <a:br>
              <a:rPr lang="en-AU" sz="2400" dirty="0">
                <a:latin typeface="+mn-lt"/>
                <a:cs typeface="Calibri" panose="020F0502020204030204" pitchFamily="34" charset="0"/>
              </a:rPr>
            </a:br>
            <a:r>
              <a:rPr lang="en-AU" sz="2400" dirty="0" err="1">
                <a:latin typeface="+mn-lt"/>
                <a:cs typeface="Calibri" panose="020F0502020204030204" pitchFamily="34" charset="0"/>
              </a:rPr>
              <a:t>verfügbar</a:t>
            </a:r>
            <a:r>
              <a:rPr lang="en-AU" sz="2400" dirty="0">
                <a:latin typeface="+mn-lt"/>
                <a:cs typeface="Calibri" panose="020F0502020204030204" pitchFamily="34" charset="0"/>
              </a:rPr>
              <a:t> auf:</a:t>
            </a:r>
          </a:p>
          <a:p>
            <a:pPr marL="0" indent="0">
              <a:buNone/>
            </a:pPr>
            <a:r>
              <a:rPr lang="en-AU" sz="2400" dirty="0">
                <a:latin typeface="+mn-lt"/>
                <a:cs typeface="Calibri" panose="020F0502020204030204" pitchFamily="34" charset="0"/>
              </a:rPr>
              <a:t>maranathamedia.de</a:t>
            </a:r>
          </a:p>
          <a:p>
            <a:pPr marL="0" indent="0">
              <a:buNone/>
            </a:pPr>
            <a:r>
              <a:rPr lang="en-AU" sz="2400" dirty="0">
                <a:latin typeface="+mn-lt"/>
                <a:cs typeface="Calibri" panose="020F0502020204030204" pitchFamily="34" charset="0"/>
              </a:rPr>
              <a:t>vaterderliebe.de</a:t>
            </a:r>
          </a:p>
          <a:p>
            <a:pPr marL="0" indent="0">
              <a:buNone/>
            </a:pPr>
            <a:endParaRPr lang="en-AU" sz="2400" dirty="0">
              <a:latin typeface="+mn-lt"/>
              <a:cs typeface="Calibri" panose="020F0502020204030204" pitchFamily="34" charset="0"/>
            </a:endParaRPr>
          </a:p>
        </p:txBody>
      </p:sp>
      <p:pic>
        <p:nvPicPr>
          <p:cNvPr id="5" name="Picture 4">
            <a:extLst>
              <a:ext uri="{FF2B5EF4-FFF2-40B4-BE49-F238E27FC236}">
                <a16:creationId xmlns:a16="http://schemas.microsoft.com/office/drawing/2014/main" id="{846122C4-FD71-B1FD-A212-DF32690732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45458" y="617079"/>
            <a:ext cx="3748312" cy="5623841"/>
          </a:xfrm>
          <a:prstGeom prst="rect">
            <a:avLst/>
          </a:prstGeom>
        </p:spPr>
      </p:pic>
    </p:spTree>
    <p:extLst>
      <p:ext uri="{BB962C8B-B14F-4D97-AF65-F5344CB8AC3E}">
        <p14:creationId xmlns:p14="http://schemas.microsoft.com/office/powerpoint/2010/main" val="2027026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710214" y="343903"/>
            <a:ext cx="10380323" cy="1049235"/>
          </a:xfrm>
        </p:spPr>
        <p:txBody>
          <a:bodyPr>
            <a:normAutofit/>
          </a:bodyPr>
          <a:lstStyle/>
          <a:p>
            <a:r>
              <a:rPr lang="en-AU" sz="4000" dirty="0"/>
              <a:t> Die </a:t>
            </a:r>
            <a:r>
              <a:rPr lang="en-AU" sz="4000" dirty="0" err="1"/>
              <a:t>menschliche</a:t>
            </a:r>
            <a:r>
              <a:rPr lang="en-AU" sz="4000" dirty="0"/>
              <a:t> Definition des </a:t>
            </a:r>
            <a:r>
              <a:rPr lang="en-AU" sz="4000" dirty="0" err="1"/>
              <a:t>Kreuzes</a:t>
            </a:r>
            <a:endParaRPr lang="en-AU" sz="4000" dirty="0"/>
          </a:p>
        </p:txBody>
      </p:sp>
      <p:sp>
        <p:nvSpPr>
          <p:cNvPr id="5" name="TextBox 4">
            <a:extLst>
              <a:ext uri="{FF2B5EF4-FFF2-40B4-BE49-F238E27FC236}">
                <a16:creationId xmlns:a16="http://schemas.microsoft.com/office/drawing/2014/main" id="{CBF9D5C0-5507-4197-8695-408AB08BC9B2}"/>
              </a:ext>
            </a:extLst>
          </p:cNvPr>
          <p:cNvSpPr txBox="1"/>
          <p:nvPr/>
        </p:nvSpPr>
        <p:spPr>
          <a:xfrm>
            <a:off x="772358" y="1304361"/>
            <a:ext cx="10318178" cy="5293757"/>
          </a:xfrm>
          <a:prstGeom prst="rect">
            <a:avLst/>
          </a:prstGeom>
          <a:noFill/>
        </p:spPr>
        <p:txBody>
          <a:bodyPr wrap="square">
            <a:spAutoFit/>
          </a:bodyPr>
          <a:lstStyle/>
          <a:p>
            <a:pPr algn="just"/>
            <a:r>
              <a:rPr lang="de-DE" sz="2600" b="0" i="0" u="none" strike="noStrike" baseline="0" dirty="0">
                <a:latin typeface="+mj-lt"/>
              </a:rPr>
              <a:t>„Im Christentum ist das Kreuz </a:t>
            </a:r>
            <a:r>
              <a:rPr lang="de-DE" sz="2600" b="1" i="0" u="none" strike="noStrike" baseline="0" dirty="0">
                <a:solidFill>
                  <a:srgbClr val="FFFF00"/>
                </a:solidFill>
                <a:latin typeface="+mj-lt"/>
              </a:rPr>
              <a:t>der Schnittpunkt von Gottes Liebe und Seiner Gerechtigkeit</a:t>
            </a:r>
            <a:r>
              <a:rPr lang="de-DE" sz="2600" b="0" i="0" u="none" strike="noStrike" baseline="0" dirty="0">
                <a:latin typeface="+mj-lt"/>
              </a:rPr>
              <a:t>. Jesus Christus ist das Lamm Gottes, das die Sünde der Welt wegnimmt (</a:t>
            </a:r>
            <a:r>
              <a:rPr lang="de-DE" sz="2600" b="0" i="0" u="none" strike="noStrike" baseline="0" dirty="0" err="1">
                <a:latin typeface="+mj-lt"/>
              </a:rPr>
              <a:t>Joh</a:t>
            </a:r>
            <a:r>
              <a:rPr lang="de-DE" sz="2600" b="0" i="0" u="none" strike="noStrike" baseline="0" dirty="0">
                <a:latin typeface="+mj-lt"/>
              </a:rPr>
              <a:t> 1,29).</a:t>
            </a:r>
          </a:p>
          <a:p>
            <a:pPr algn="just"/>
            <a:endParaRPr lang="en-AU" sz="2600" b="0" i="0" u="none" strike="noStrike" baseline="0" dirty="0">
              <a:latin typeface="+mj-lt"/>
            </a:endParaRPr>
          </a:p>
          <a:p>
            <a:pPr algn="just"/>
            <a:r>
              <a:rPr lang="de-DE" sz="2600" i="0" u="none" strike="noStrike" baseline="0" dirty="0"/>
              <a:t>Gott, der Vater, hat Seinen einzigen Sohn in die Welt gesandt, damit Er Menschengestalt annimmt und der Retter Seines Volkes wird. Von einer Jungfrau geboren, entging Jesus dem Fluch des Sündenfalls, der alle anderen Menschen befällt. Als sündloser Sohn Gottes konnte Er das von Gott geforderte makellose Opfer darbringen. </a:t>
            </a:r>
            <a:r>
              <a:rPr lang="de-DE" sz="2600" b="1" i="0" u="none" strike="noStrike" baseline="0" dirty="0">
                <a:solidFill>
                  <a:srgbClr val="FFFF00"/>
                </a:solidFill>
              </a:rPr>
              <a:t>Gottes Gerechtigkeit verlangte Gericht und Strafe für die Sünde; Gottes Liebe bewog Ihn, Seinen einzigen Sohn als Versöhnung für die Sünde zu senden.</a:t>
            </a:r>
            <a:r>
              <a:rPr lang="en-AU" sz="2600" b="1" dirty="0">
                <a:solidFill>
                  <a:srgbClr val="FFFF00"/>
                </a:solidFill>
              </a:rPr>
              <a:t>”</a:t>
            </a:r>
            <a:r>
              <a:rPr lang="en-AU" sz="2600" b="1" i="0" u="none" strike="noStrike" baseline="0" dirty="0">
                <a:solidFill>
                  <a:srgbClr val="FFFF00"/>
                </a:solidFill>
              </a:rPr>
              <a:t> </a:t>
            </a:r>
            <a:r>
              <a:rPr lang="en-AU" b="0" i="0" u="none" strike="noStrike" baseline="0" dirty="0"/>
              <a:t>https://www.gotquestions.org/meaning-of-the-cross.html</a:t>
            </a:r>
            <a:endParaRPr lang="en-AU" sz="2600" b="0" i="0" u="none" strike="noStrike" baseline="0" dirty="0"/>
          </a:p>
        </p:txBody>
      </p:sp>
    </p:spTree>
    <p:extLst>
      <p:ext uri="{BB962C8B-B14F-4D97-AF65-F5344CB8AC3E}">
        <p14:creationId xmlns:p14="http://schemas.microsoft.com/office/powerpoint/2010/main" val="3012853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897494" y="352780"/>
            <a:ext cx="10043401" cy="1049235"/>
          </a:xfrm>
        </p:spPr>
        <p:txBody>
          <a:bodyPr>
            <a:normAutofit/>
          </a:bodyPr>
          <a:lstStyle/>
          <a:p>
            <a:r>
              <a:rPr lang="en-AU" sz="4000" dirty="0"/>
              <a:t>Die </a:t>
            </a:r>
            <a:r>
              <a:rPr lang="en-AU" sz="4000" dirty="0" err="1"/>
              <a:t>menschliche</a:t>
            </a:r>
            <a:r>
              <a:rPr lang="en-AU" sz="4000" dirty="0"/>
              <a:t> Definition des </a:t>
            </a:r>
            <a:r>
              <a:rPr lang="en-AU" sz="4000" dirty="0" err="1"/>
              <a:t>Kreuzes</a:t>
            </a:r>
            <a:endParaRPr lang="en-AU" sz="4000" dirty="0"/>
          </a:p>
        </p:txBody>
      </p:sp>
      <p:sp>
        <p:nvSpPr>
          <p:cNvPr id="5" name="TextBox 4">
            <a:extLst>
              <a:ext uri="{FF2B5EF4-FFF2-40B4-BE49-F238E27FC236}">
                <a16:creationId xmlns:a16="http://schemas.microsoft.com/office/drawing/2014/main" id="{CBF9D5C0-5507-4197-8695-408AB08BC9B2}"/>
              </a:ext>
            </a:extLst>
          </p:cNvPr>
          <p:cNvSpPr txBox="1"/>
          <p:nvPr/>
        </p:nvSpPr>
        <p:spPr>
          <a:xfrm>
            <a:off x="780927" y="1224462"/>
            <a:ext cx="10276533" cy="5201424"/>
          </a:xfrm>
          <a:prstGeom prst="rect">
            <a:avLst/>
          </a:prstGeom>
          <a:noFill/>
        </p:spPr>
        <p:txBody>
          <a:bodyPr wrap="square">
            <a:spAutoFit/>
          </a:bodyPr>
          <a:lstStyle/>
          <a:p>
            <a:pPr algn="just"/>
            <a:r>
              <a:rPr lang="de-DE" sz="2400" dirty="0">
                <a:latin typeface="+mj-lt"/>
              </a:rPr>
              <a:t>Die Bedeutung dessen, was am Kreuz geschah, kann gar nicht hoch genug eingeschätzt werden. </a:t>
            </a:r>
            <a:r>
              <a:rPr lang="de-DE" sz="2400" b="1" dirty="0">
                <a:solidFill>
                  <a:srgbClr val="FFFF00"/>
                </a:solidFill>
                <a:latin typeface="+mj-lt"/>
              </a:rPr>
              <a:t>Am Kreuz hat Jesus mit meiner Sünde abgeschlossen, meine Schuld getilgt und mich zum Leben befreit.</a:t>
            </a:r>
            <a:endParaRPr lang="en-AU" sz="2400" b="1" dirty="0">
              <a:solidFill>
                <a:srgbClr val="FFFF00"/>
              </a:solidFill>
              <a:latin typeface="+mj-lt"/>
            </a:endParaRPr>
          </a:p>
          <a:p>
            <a:pPr algn="just"/>
            <a:r>
              <a:rPr lang="en-AU" dirty="0">
                <a:latin typeface="+mj-lt"/>
              </a:rPr>
              <a:t>https://www.christianity.com/wiki/jesus-christ/what-is-the-significance-of-the-cross.html</a:t>
            </a:r>
          </a:p>
          <a:p>
            <a:pPr algn="just"/>
            <a:endParaRPr lang="en-AU" sz="2600" b="0" i="0" u="none" strike="noStrike" baseline="0" dirty="0">
              <a:latin typeface="+mj-lt"/>
            </a:endParaRPr>
          </a:p>
          <a:p>
            <a:r>
              <a:rPr lang="de-DE" sz="2400" dirty="0"/>
              <a:t>In Christus allein, der Fleisch annahm</a:t>
            </a:r>
          </a:p>
          <a:p>
            <a:r>
              <a:rPr lang="de-DE" sz="2400" dirty="0"/>
              <a:t>Die Fülle Gottes im hilflosen Baby</a:t>
            </a:r>
          </a:p>
          <a:p>
            <a:r>
              <a:rPr lang="de-DE" sz="2400" dirty="0"/>
              <a:t>Diese Gabe der Liebe und der Gerechtigkeit</a:t>
            </a:r>
          </a:p>
          <a:p>
            <a:r>
              <a:rPr lang="de-DE" sz="2400" dirty="0"/>
              <a:t>Verschmäht von denen, für die Er </a:t>
            </a:r>
            <a:r>
              <a:rPr lang="de-DE" sz="2400"/>
              <a:t>gekommen war.</a:t>
            </a:r>
            <a:br>
              <a:rPr lang="en-AU" sz="2400" dirty="0"/>
            </a:br>
            <a:r>
              <a:rPr lang="de-DE" sz="2400" b="1" i="0" dirty="0">
                <a:solidFill>
                  <a:srgbClr val="FFFF00"/>
                </a:solidFill>
                <a:effectLst/>
              </a:rPr>
              <a:t>Bis, als Jesus am Kreuz gestorben ist</a:t>
            </a:r>
            <a:br>
              <a:rPr lang="en-AU" sz="2400" b="1" dirty="0">
                <a:solidFill>
                  <a:srgbClr val="FFFF00"/>
                </a:solidFill>
              </a:rPr>
            </a:br>
            <a:r>
              <a:rPr lang="de-DE" sz="2400" b="1" i="0" dirty="0">
                <a:solidFill>
                  <a:srgbClr val="FFFF00"/>
                </a:solidFill>
                <a:effectLst/>
              </a:rPr>
              <a:t>der Zorn Gottes befriedigt wurde</a:t>
            </a:r>
            <a:br>
              <a:rPr lang="en-AU" sz="2400" b="1" dirty="0">
                <a:solidFill>
                  <a:srgbClr val="FFFF00"/>
                </a:solidFill>
              </a:rPr>
            </a:br>
            <a:r>
              <a:rPr lang="de-DE" sz="2400" b="1" i="0" dirty="0">
                <a:solidFill>
                  <a:srgbClr val="FFFF00"/>
                </a:solidFill>
                <a:effectLst/>
              </a:rPr>
              <a:t>Da jede Sünde auf Ihn gelegt wurde</a:t>
            </a:r>
            <a:br>
              <a:rPr lang="en-AU" sz="2400" b="1" dirty="0">
                <a:solidFill>
                  <a:srgbClr val="FFFF00"/>
                </a:solidFill>
              </a:rPr>
            </a:br>
            <a:r>
              <a:rPr lang="de-DE" sz="2400" b="1" i="0" dirty="0">
                <a:solidFill>
                  <a:srgbClr val="FFFF00"/>
                </a:solidFill>
                <a:effectLst/>
              </a:rPr>
              <a:t>Hier in dem Tod Christi lebe ich.</a:t>
            </a:r>
          </a:p>
          <a:p>
            <a:r>
              <a:rPr lang="de-DE" dirty="0"/>
              <a:t>(Aus dem englischen </a:t>
            </a:r>
            <a:r>
              <a:rPr lang="de-DE" u="none" strike="noStrike" baseline="0" dirty="0"/>
              <a:t>Lie</a:t>
            </a:r>
            <a:r>
              <a:rPr lang="de-DE" dirty="0"/>
              <a:t>d: In Christ Alone)</a:t>
            </a:r>
            <a:endParaRPr lang="en-AU" i="0" u="none" strike="noStrike" baseline="0" dirty="0"/>
          </a:p>
        </p:txBody>
      </p:sp>
    </p:spTree>
    <p:extLst>
      <p:ext uri="{BB962C8B-B14F-4D97-AF65-F5344CB8AC3E}">
        <p14:creationId xmlns:p14="http://schemas.microsoft.com/office/powerpoint/2010/main" val="1857952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706893" y="343903"/>
            <a:ext cx="10383644" cy="1049235"/>
          </a:xfrm>
        </p:spPr>
        <p:txBody>
          <a:bodyPr>
            <a:normAutofit/>
          </a:bodyPr>
          <a:lstStyle/>
          <a:p>
            <a:r>
              <a:rPr lang="en-AU" sz="4000" dirty="0"/>
              <a:t>Die </a:t>
            </a:r>
            <a:r>
              <a:rPr lang="en-AU" sz="4000" dirty="0" err="1"/>
              <a:t>menschliche</a:t>
            </a:r>
            <a:r>
              <a:rPr lang="en-AU" sz="4000" dirty="0"/>
              <a:t> Definition des </a:t>
            </a:r>
            <a:r>
              <a:rPr lang="en-AU" sz="4000" dirty="0" err="1"/>
              <a:t>Kreuzes</a:t>
            </a:r>
            <a:endParaRPr lang="en-AU" sz="4000" dirty="0"/>
          </a:p>
        </p:txBody>
      </p:sp>
      <p:sp>
        <p:nvSpPr>
          <p:cNvPr id="5" name="TextBox 4">
            <a:extLst>
              <a:ext uri="{FF2B5EF4-FFF2-40B4-BE49-F238E27FC236}">
                <a16:creationId xmlns:a16="http://schemas.microsoft.com/office/drawing/2014/main" id="{CBF9D5C0-5507-4197-8695-408AB08BC9B2}"/>
              </a:ext>
            </a:extLst>
          </p:cNvPr>
          <p:cNvSpPr txBox="1"/>
          <p:nvPr/>
        </p:nvSpPr>
        <p:spPr>
          <a:xfrm>
            <a:off x="706892" y="1393138"/>
            <a:ext cx="10383643" cy="2616101"/>
          </a:xfrm>
          <a:prstGeom prst="rect">
            <a:avLst/>
          </a:prstGeom>
          <a:noFill/>
        </p:spPr>
        <p:txBody>
          <a:bodyPr wrap="square">
            <a:spAutoFit/>
          </a:bodyPr>
          <a:lstStyle/>
          <a:p>
            <a:pPr marL="514350" indent="-514350" algn="just">
              <a:buAutoNum type="arabicPeriod"/>
            </a:pPr>
            <a:r>
              <a:rPr lang="de-DE" sz="2800" dirty="0">
                <a:latin typeface="+mj-lt"/>
              </a:rPr>
              <a:t>Das Kreuz ist ein einmaliges Ereignis.</a:t>
            </a:r>
          </a:p>
          <a:p>
            <a:pPr marL="514350" indent="-514350" algn="just">
              <a:buAutoNum type="arabicPeriod"/>
            </a:pPr>
            <a:r>
              <a:rPr lang="de-DE" sz="2800" dirty="0">
                <a:latin typeface="+mj-lt"/>
              </a:rPr>
              <a:t>Das Kreuz befriedigt Gottes Gerechtigkeit für die Sünde.</a:t>
            </a:r>
          </a:p>
          <a:p>
            <a:pPr marL="514350" indent="-514350" algn="just">
              <a:buAutoNum type="arabicPeriod"/>
            </a:pPr>
            <a:r>
              <a:rPr lang="de-DE" sz="2800" dirty="0">
                <a:latin typeface="+mj-lt"/>
              </a:rPr>
              <a:t>Das Kreuz offenbart die Liebe Gottes, der Seinen Sohn für uns in den Tod gab, indem Er unseren Platz im Tod einnahm.</a:t>
            </a:r>
            <a:endParaRPr lang="en-AU" sz="2800" dirty="0">
              <a:latin typeface="+mj-lt"/>
            </a:endParaRPr>
          </a:p>
          <a:p>
            <a:pPr marL="514350" indent="-514350" algn="just">
              <a:buAutoNum type="arabicPeriod"/>
            </a:pPr>
            <a:endParaRPr lang="en-AU" sz="2400" dirty="0">
              <a:latin typeface="+mj-lt"/>
            </a:endParaRPr>
          </a:p>
        </p:txBody>
      </p:sp>
      <p:sp>
        <p:nvSpPr>
          <p:cNvPr id="3" name="Content Placeholder 2">
            <a:extLst>
              <a:ext uri="{FF2B5EF4-FFF2-40B4-BE49-F238E27FC236}">
                <a16:creationId xmlns:a16="http://schemas.microsoft.com/office/drawing/2014/main" id="{0476597D-CB08-DEDB-FB32-123E1898E4E0}"/>
              </a:ext>
            </a:extLst>
          </p:cNvPr>
          <p:cNvSpPr>
            <a:spLocks noGrp="1"/>
          </p:cNvSpPr>
          <p:nvPr>
            <p:ph idx="1"/>
          </p:nvPr>
        </p:nvSpPr>
        <p:spPr>
          <a:xfrm>
            <a:off x="3403387" y="3332607"/>
            <a:ext cx="4099318" cy="571732"/>
          </a:xfrm>
        </p:spPr>
        <p:txBody>
          <a:bodyPr>
            <a:noAutofit/>
          </a:bodyPr>
          <a:lstStyle/>
          <a:p>
            <a:pPr marL="0" indent="0" algn="ctr">
              <a:buNone/>
            </a:pPr>
            <a:r>
              <a:rPr lang="en-AU" sz="2400" dirty="0" err="1">
                <a:latin typeface="+mn-lt"/>
              </a:rPr>
              <a:t>Zeitdauer</a:t>
            </a:r>
            <a:r>
              <a:rPr lang="en-AU" sz="2400" dirty="0">
                <a:latin typeface="+mn-lt"/>
              </a:rPr>
              <a:t> des </a:t>
            </a:r>
            <a:r>
              <a:rPr lang="en-AU" sz="2400" dirty="0" err="1">
                <a:latin typeface="+mn-lt"/>
              </a:rPr>
              <a:t>Kreuzes</a:t>
            </a:r>
            <a:endParaRPr lang="en-AU" sz="2400" dirty="0">
              <a:effectLst/>
              <a:latin typeface="+mn-lt"/>
              <a:ea typeface="Calibri" panose="020F050202020403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7BD2050F-E83E-A8F8-B0E6-4545F2463CF5}"/>
              </a:ext>
            </a:extLst>
          </p:cNvPr>
          <p:cNvCxnSpPr>
            <a:cxnSpLocks/>
          </p:cNvCxnSpPr>
          <p:nvPr/>
        </p:nvCxnSpPr>
        <p:spPr>
          <a:xfrm>
            <a:off x="1137688" y="5034471"/>
            <a:ext cx="8630716" cy="3320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7A6BEA2-EDB1-5DD8-23A2-CEF32F0D59C1}"/>
              </a:ext>
            </a:extLst>
          </p:cNvPr>
          <p:cNvCxnSpPr>
            <a:cxnSpLocks/>
          </p:cNvCxnSpPr>
          <p:nvPr/>
        </p:nvCxnSpPr>
        <p:spPr>
          <a:xfrm>
            <a:off x="5316555" y="4104166"/>
            <a:ext cx="0" cy="937021"/>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08FAF51-1BA9-9A58-7831-F2BBD47052C2}"/>
              </a:ext>
            </a:extLst>
          </p:cNvPr>
          <p:cNvCxnSpPr>
            <a:cxnSpLocks/>
          </p:cNvCxnSpPr>
          <p:nvPr/>
        </p:nvCxnSpPr>
        <p:spPr>
          <a:xfrm>
            <a:off x="5036109" y="4393787"/>
            <a:ext cx="575527" cy="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4A8F32F-240A-795A-FD76-AC1A8739F80C}"/>
              </a:ext>
            </a:extLst>
          </p:cNvPr>
          <p:cNvCxnSpPr>
            <a:cxnSpLocks/>
          </p:cNvCxnSpPr>
          <p:nvPr/>
        </p:nvCxnSpPr>
        <p:spPr>
          <a:xfrm flipV="1">
            <a:off x="1137688" y="4254872"/>
            <a:ext cx="0" cy="77568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0804197-3511-F8B1-5A99-1EE61F8CD7FF}"/>
              </a:ext>
            </a:extLst>
          </p:cNvPr>
          <p:cNvCxnSpPr>
            <a:cxnSpLocks/>
          </p:cNvCxnSpPr>
          <p:nvPr/>
        </p:nvCxnSpPr>
        <p:spPr>
          <a:xfrm flipH="1" flipV="1">
            <a:off x="9768404" y="4283492"/>
            <a:ext cx="1" cy="77568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9C0AA9F2-F823-07D2-5095-126F75C39830}"/>
              </a:ext>
            </a:extLst>
          </p:cNvPr>
          <p:cNvSpPr txBox="1">
            <a:spLocks/>
          </p:cNvSpPr>
          <p:nvPr/>
        </p:nvSpPr>
        <p:spPr>
          <a:xfrm>
            <a:off x="3639846" y="5097540"/>
            <a:ext cx="3666476" cy="57173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just">
              <a:buFont typeface="Wingdings 3" charset="2"/>
              <a:buNone/>
            </a:pPr>
            <a:r>
              <a:rPr lang="en-AU" sz="2400" dirty="0" err="1">
                <a:latin typeface="+mn-lt"/>
              </a:rPr>
              <a:t>Etwas</a:t>
            </a:r>
            <a:r>
              <a:rPr lang="en-AU" sz="2400" dirty="0">
                <a:latin typeface="+mn-lt"/>
              </a:rPr>
              <a:t> </a:t>
            </a:r>
            <a:r>
              <a:rPr lang="en-AU" sz="2400" dirty="0" err="1">
                <a:latin typeface="+mn-lt"/>
              </a:rPr>
              <a:t>unter</a:t>
            </a:r>
            <a:r>
              <a:rPr lang="en-AU" sz="2400" dirty="0">
                <a:latin typeface="+mn-lt"/>
              </a:rPr>
              <a:t> 24 </a:t>
            </a:r>
            <a:r>
              <a:rPr lang="en-AU" sz="2400" dirty="0" err="1">
                <a:latin typeface="+mn-lt"/>
              </a:rPr>
              <a:t>Stunden</a:t>
            </a:r>
            <a:endParaRPr lang="en-AU" sz="2400" dirty="0">
              <a:latin typeface="+mn-lt"/>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BEF0E19-5F0E-24E9-10CB-01427000A01F}"/>
              </a:ext>
            </a:extLst>
          </p:cNvPr>
          <p:cNvSpPr txBox="1"/>
          <p:nvPr/>
        </p:nvSpPr>
        <p:spPr>
          <a:xfrm>
            <a:off x="682587" y="5735694"/>
            <a:ext cx="10383644" cy="830997"/>
          </a:xfrm>
          <a:prstGeom prst="rect">
            <a:avLst/>
          </a:prstGeom>
          <a:noFill/>
        </p:spPr>
        <p:txBody>
          <a:bodyPr wrap="square">
            <a:spAutoFit/>
          </a:bodyPr>
          <a:lstStyle/>
          <a:p>
            <a:pPr algn="ctr"/>
            <a:r>
              <a:rPr lang="de-DE" sz="2400" b="1" dirty="0">
                <a:solidFill>
                  <a:srgbClr val="FFFF00"/>
                </a:solidFill>
                <a:latin typeface="+mj-lt"/>
              </a:rPr>
              <a:t>Gnade, Zärtlichkeit und väterliche Liebe sieht man mit Heiligkeit, Gerechtigkeit und Macht vereint</a:t>
            </a:r>
            <a:r>
              <a:rPr lang="en-AU" sz="2400" b="1" dirty="0">
                <a:solidFill>
                  <a:srgbClr val="FFFF00"/>
                </a:solidFill>
                <a:latin typeface="+mj-lt"/>
              </a:rPr>
              <a:t>. GK651 </a:t>
            </a:r>
            <a:endParaRPr lang="en-AU" sz="2400" b="1" dirty="0"/>
          </a:p>
        </p:txBody>
      </p:sp>
    </p:spTree>
    <p:extLst>
      <p:ext uri="{BB962C8B-B14F-4D97-AF65-F5344CB8AC3E}">
        <p14:creationId xmlns:p14="http://schemas.microsoft.com/office/powerpoint/2010/main" val="19447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687823" y="488474"/>
            <a:ext cx="9291215" cy="1049235"/>
          </a:xfrm>
        </p:spPr>
        <p:txBody>
          <a:bodyPr>
            <a:normAutofit/>
          </a:bodyPr>
          <a:lstStyle/>
          <a:p>
            <a:r>
              <a:rPr lang="en-AU" sz="4000" dirty="0"/>
              <a:t>Jesu Definition des </a:t>
            </a:r>
            <a:r>
              <a:rPr lang="en-AU" sz="4000" dirty="0" err="1"/>
              <a:t>Kreuzes</a:t>
            </a:r>
            <a:endParaRPr lang="en-AU" sz="40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687824" y="1448933"/>
            <a:ext cx="10151812" cy="4831816"/>
          </a:xfrm>
        </p:spPr>
        <p:txBody>
          <a:bodyPr>
            <a:normAutofit lnSpcReduction="10000"/>
          </a:bodyPr>
          <a:lstStyle/>
          <a:p>
            <a:pPr marL="0" indent="0">
              <a:buNone/>
            </a:pPr>
            <a:r>
              <a:rPr lang="de-DE" sz="2800" dirty="0">
                <a:latin typeface="+mn-lt"/>
                <a:cs typeface="Calibri" panose="020F0502020204030204" pitchFamily="34" charset="0"/>
              </a:rPr>
              <a:t>Da sprach Jesus zu Seinen Jüngern: Wenn jemand Mir nachkommen will, </a:t>
            </a:r>
            <a:r>
              <a:rPr lang="de-DE" sz="2800" b="1" dirty="0">
                <a:solidFill>
                  <a:srgbClr val="FFFF00"/>
                </a:solidFill>
                <a:latin typeface="+mn-lt"/>
                <a:cs typeface="Calibri" panose="020F0502020204030204" pitchFamily="34" charset="0"/>
              </a:rPr>
              <a:t>so verleugne er sich selbst und nehme sein Kreuz auf sich und folge Mir nach</a:t>
            </a:r>
            <a:r>
              <a:rPr lang="de-DE" sz="2800" dirty="0">
                <a:latin typeface="+mn-lt"/>
                <a:cs typeface="Calibri" panose="020F0502020204030204" pitchFamily="34" charset="0"/>
              </a:rPr>
              <a:t>! Denn wer sein Leben retten will, der wird es verlieren; </a:t>
            </a:r>
            <a:r>
              <a:rPr lang="de-DE" sz="2800" b="1" dirty="0">
                <a:solidFill>
                  <a:srgbClr val="FFFF00"/>
                </a:solidFill>
                <a:latin typeface="+mn-lt"/>
                <a:cs typeface="Calibri" panose="020F0502020204030204" pitchFamily="34" charset="0"/>
              </a:rPr>
              <a:t>wer aber sein Leben verliert um Meinetwillen, der wird es finden</a:t>
            </a:r>
            <a:r>
              <a:rPr lang="de-DE" sz="2800" dirty="0">
                <a:latin typeface="+mn-lt"/>
                <a:cs typeface="Calibri" panose="020F0502020204030204" pitchFamily="34" charset="0"/>
              </a:rPr>
              <a:t>.     (Matt 16,24.25)</a:t>
            </a:r>
          </a:p>
          <a:p>
            <a:pPr marL="0" indent="0">
              <a:buNone/>
            </a:pPr>
            <a:r>
              <a:rPr lang="de-DE" sz="2800" dirty="0">
                <a:latin typeface="+mn-lt"/>
                <a:cs typeface="Calibri" panose="020F0502020204030204" pitchFamily="34" charset="0"/>
              </a:rPr>
              <a:t>Und wer nicht sein Kreuz trägt und Mir nachkommt, der kann nicht Mein Jünger sein</a:t>
            </a:r>
            <a:r>
              <a:rPr lang="en-AU" sz="2800" dirty="0">
                <a:latin typeface="+mn-lt"/>
                <a:cs typeface="Calibri" panose="020F0502020204030204" pitchFamily="34" charset="0"/>
              </a:rPr>
              <a:t>. (</a:t>
            </a:r>
            <a:r>
              <a:rPr lang="en-AU" sz="2800" dirty="0" err="1">
                <a:latin typeface="+mn-lt"/>
                <a:cs typeface="Calibri" panose="020F0502020204030204" pitchFamily="34" charset="0"/>
              </a:rPr>
              <a:t>Luk</a:t>
            </a:r>
            <a:r>
              <a:rPr lang="en-AU" sz="2800" dirty="0">
                <a:latin typeface="+mn-lt"/>
                <a:cs typeface="Calibri" panose="020F0502020204030204" pitchFamily="34" charset="0"/>
              </a:rPr>
              <a:t> 14,27)</a:t>
            </a:r>
          </a:p>
          <a:p>
            <a:pPr marL="0" indent="0">
              <a:buNone/>
            </a:pPr>
            <a:endParaRPr lang="en-AU" sz="2800" dirty="0">
              <a:latin typeface="+mn-lt"/>
              <a:cs typeface="Calibri" panose="020F0502020204030204" pitchFamily="34" charset="0"/>
            </a:endParaRPr>
          </a:p>
          <a:p>
            <a:pPr marL="0" indent="0">
              <a:buNone/>
            </a:pPr>
            <a:r>
              <a:rPr lang="de-DE" sz="2800" dirty="0">
                <a:latin typeface="+mn-lt"/>
                <a:cs typeface="Calibri" panose="020F0502020204030204" pitchFamily="34" charset="0"/>
              </a:rPr>
              <a:t>Selbstverleugnung und Selbstaufopferung um des Herrn willen</a:t>
            </a:r>
            <a:endParaRPr lang="en-AU" sz="2800" dirty="0">
              <a:latin typeface="+mn-lt"/>
              <a:cs typeface="Calibri" panose="020F0502020204030204" pitchFamily="34" charset="0"/>
            </a:endParaRPr>
          </a:p>
        </p:txBody>
      </p:sp>
    </p:spTree>
    <p:extLst>
      <p:ext uri="{BB962C8B-B14F-4D97-AF65-F5344CB8AC3E}">
        <p14:creationId xmlns:p14="http://schemas.microsoft.com/office/powerpoint/2010/main" val="2654990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655823" y="399697"/>
            <a:ext cx="9291215" cy="1049235"/>
          </a:xfrm>
        </p:spPr>
        <p:txBody>
          <a:bodyPr>
            <a:normAutofit/>
          </a:bodyPr>
          <a:lstStyle/>
          <a:p>
            <a:r>
              <a:rPr lang="en-AU" sz="4000" dirty="0"/>
              <a:t>Paulus’ Definition des </a:t>
            </a:r>
            <a:r>
              <a:rPr lang="en-AU" sz="4000" dirty="0" err="1"/>
              <a:t>Kreuzes</a:t>
            </a:r>
            <a:endParaRPr lang="en-AU" sz="40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614787" y="1252523"/>
            <a:ext cx="10888107" cy="5289219"/>
          </a:xfrm>
        </p:spPr>
        <p:txBody>
          <a:bodyPr>
            <a:normAutofit fontScale="92500"/>
          </a:bodyPr>
          <a:lstStyle/>
          <a:p>
            <a:pPr marL="0" indent="0">
              <a:buNone/>
            </a:pPr>
            <a:r>
              <a:rPr lang="de-DE" sz="2800" b="1" dirty="0">
                <a:solidFill>
                  <a:srgbClr val="FFFF00"/>
                </a:solidFill>
                <a:latin typeface="+mn-lt"/>
                <a:cs typeface="Calibri" panose="020F0502020204030204" pitchFamily="34" charset="0"/>
              </a:rPr>
              <a:t>Ich bin mit Christus gekreuzigt; und nun lebe ich, aber nicht mehr ich, sondern Christus lebt in mir</a:t>
            </a:r>
            <a:r>
              <a:rPr lang="de-DE" sz="2800" dirty="0">
                <a:latin typeface="+mn-lt"/>
                <a:cs typeface="Calibri" panose="020F0502020204030204" pitchFamily="34" charset="0"/>
              </a:rPr>
              <a:t>. Was ich aber jetzt im Fleisch lebe, das lebe ich im Glauben an den Sohn Gottes, der mich geliebt und sich selbst für mich hingegeben hat. (Gal 2,20)</a:t>
            </a:r>
          </a:p>
          <a:p>
            <a:pPr marL="0" indent="0">
              <a:buNone/>
            </a:pPr>
            <a:r>
              <a:rPr lang="de-DE" sz="2800" dirty="0">
                <a:latin typeface="+mn-lt"/>
                <a:cs typeface="Calibri" panose="020F0502020204030204" pitchFamily="34" charset="0"/>
              </a:rPr>
              <a:t>Von mir aber sei es ferne, mich zu rühmen, als nur des Kreuzes unseres Herrn Jesus Christus, </a:t>
            </a:r>
            <a:r>
              <a:rPr lang="de-DE" sz="2800" b="1" dirty="0">
                <a:solidFill>
                  <a:srgbClr val="FFFF00"/>
                </a:solidFill>
                <a:latin typeface="+mn-lt"/>
                <a:cs typeface="Calibri" panose="020F0502020204030204" pitchFamily="34" charset="0"/>
              </a:rPr>
              <a:t>durch das mir die Welt gekreuzigt ist und ich der Welt</a:t>
            </a:r>
            <a:r>
              <a:rPr lang="de-DE" sz="2800" dirty="0">
                <a:latin typeface="+mn-lt"/>
                <a:cs typeface="Calibri" panose="020F0502020204030204" pitchFamily="34" charset="0"/>
              </a:rPr>
              <a:t>. (</a:t>
            </a:r>
            <a:r>
              <a:rPr lang="en-AU" sz="2800" dirty="0">
                <a:latin typeface="+mn-lt"/>
                <a:cs typeface="Calibri" panose="020F0502020204030204" pitchFamily="34" charset="0"/>
              </a:rPr>
              <a:t>Gal 6,14)</a:t>
            </a:r>
          </a:p>
          <a:p>
            <a:pPr marL="0" indent="0">
              <a:buNone/>
            </a:pPr>
            <a:r>
              <a:rPr lang="de-DE" sz="2800" dirty="0">
                <a:latin typeface="+mn-lt"/>
                <a:cs typeface="Calibri" panose="020F0502020204030204" pitchFamily="34" charset="0"/>
              </a:rPr>
              <a:t>… und in Seiner äußeren Erscheinung als ein Mensch erfunden, </a:t>
            </a:r>
            <a:r>
              <a:rPr lang="de-DE" sz="2800" b="1" dirty="0">
                <a:solidFill>
                  <a:srgbClr val="FFFF00"/>
                </a:solidFill>
                <a:latin typeface="+mn-lt"/>
                <a:cs typeface="Calibri" panose="020F0502020204030204" pitchFamily="34" charset="0"/>
              </a:rPr>
              <a:t>erniedrigte Er sich selbst und wurde gehorsam bis zum Tod, ja bis zum Tod am Kreuz</a:t>
            </a:r>
            <a:r>
              <a:rPr lang="de-DE" sz="2800" dirty="0">
                <a:latin typeface="+mn-lt"/>
                <a:cs typeface="Calibri" panose="020F0502020204030204" pitchFamily="34" charset="0"/>
              </a:rPr>
              <a:t>. (Phil 2,8) </a:t>
            </a:r>
          </a:p>
          <a:p>
            <a:pPr marL="0" indent="0">
              <a:buNone/>
            </a:pPr>
            <a:r>
              <a:rPr lang="de-DE" sz="2800" dirty="0">
                <a:latin typeface="+mn-lt"/>
                <a:cs typeface="Calibri" panose="020F0502020204030204" pitchFamily="34" charset="0"/>
              </a:rPr>
              <a:t>Selbstverleugnung und Selbstaufopferung um des Herrn willen zu jeder Zeit</a:t>
            </a:r>
          </a:p>
        </p:txBody>
      </p:sp>
    </p:spTree>
    <p:extLst>
      <p:ext uri="{BB962C8B-B14F-4D97-AF65-F5344CB8AC3E}">
        <p14:creationId xmlns:p14="http://schemas.microsoft.com/office/powerpoint/2010/main" val="2467848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687823" y="488474"/>
            <a:ext cx="9291215" cy="1049235"/>
          </a:xfrm>
        </p:spPr>
        <p:txBody>
          <a:bodyPr>
            <a:normAutofit/>
          </a:bodyPr>
          <a:lstStyle/>
          <a:p>
            <a:r>
              <a:rPr lang="en-AU" sz="4000" dirty="0"/>
              <a:t>Er </a:t>
            </a:r>
            <a:r>
              <a:rPr lang="en-AU" sz="4000" dirty="0" err="1"/>
              <a:t>machte</a:t>
            </a:r>
            <a:r>
              <a:rPr lang="en-AU" sz="4000" dirty="0"/>
              <a:t> Frieden </a:t>
            </a:r>
            <a:r>
              <a:rPr lang="en-AU" sz="4000" dirty="0" err="1"/>
              <a:t>durch</a:t>
            </a:r>
            <a:r>
              <a:rPr lang="en-AU" sz="4000" dirty="0"/>
              <a:t> das </a:t>
            </a:r>
            <a:r>
              <a:rPr lang="en-AU" sz="4000" dirty="0" err="1"/>
              <a:t>Kreuz</a:t>
            </a:r>
            <a:endParaRPr lang="en-AU" sz="40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687823" y="1431176"/>
            <a:ext cx="10608657" cy="4831816"/>
          </a:xfrm>
        </p:spPr>
        <p:txBody>
          <a:bodyPr>
            <a:normAutofit/>
          </a:bodyPr>
          <a:lstStyle/>
          <a:p>
            <a:pPr marL="0" indent="0">
              <a:buNone/>
            </a:pPr>
            <a:r>
              <a:rPr lang="de-DE" sz="2800" dirty="0">
                <a:latin typeface="+mn-lt"/>
                <a:cs typeface="Calibri" panose="020F0502020204030204" pitchFamily="34" charset="0"/>
              </a:rPr>
              <a:t>… </a:t>
            </a:r>
            <a:r>
              <a:rPr lang="de-DE" sz="2800" b="1" dirty="0">
                <a:solidFill>
                  <a:srgbClr val="FFFF00"/>
                </a:solidFill>
                <a:latin typeface="+mn-lt"/>
                <a:cs typeface="Calibri" panose="020F0502020204030204" pitchFamily="34" charset="0"/>
              </a:rPr>
              <a:t>und durch Ihn alles mit sich selbst zu versöhnen, indem Er Frieden machte durch das Blut Seines Kreuzes </a:t>
            </a:r>
            <a:r>
              <a:rPr lang="de-DE" sz="2800" dirty="0">
                <a:latin typeface="+mn-lt"/>
                <a:cs typeface="Calibri" panose="020F0502020204030204" pitchFamily="34" charset="0"/>
              </a:rPr>
              <a:t>– durch Ihn, sowohl was auf Erden als auch was im Himmel ist. </a:t>
            </a:r>
            <a:r>
              <a:rPr lang="de-DE" sz="2800" b="1" dirty="0">
                <a:solidFill>
                  <a:srgbClr val="FFFF00"/>
                </a:solidFill>
                <a:latin typeface="+mn-lt"/>
                <a:cs typeface="Calibri" panose="020F0502020204030204" pitchFamily="34" charset="0"/>
              </a:rPr>
              <a:t>Auch euch, die ihr einst entfremdet und feindlich gesinnt wart in den bösen Werken, hat Er jetzt versöhnt. </a:t>
            </a:r>
            <a:r>
              <a:rPr lang="de-DE" sz="2800" dirty="0">
                <a:latin typeface="+mn-lt"/>
                <a:cs typeface="Calibri" panose="020F0502020204030204" pitchFamily="34" charset="0"/>
              </a:rPr>
              <a:t> (Kol 1,20.21)</a:t>
            </a:r>
          </a:p>
          <a:p>
            <a:pPr marL="0" indent="0">
              <a:buNone/>
            </a:pPr>
            <a:endParaRPr lang="de-DE" sz="2800" dirty="0">
              <a:latin typeface="+mn-lt"/>
              <a:cs typeface="Calibri" panose="020F0502020204030204" pitchFamily="34" charset="0"/>
            </a:endParaRPr>
          </a:p>
          <a:p>
            <a:pPr marL="0" indent="0">
              <a:buNone/>
            </a:pPr>
            <a:r>
              <a:rPr lang="de-DE" sz="2800" dirty="0">
                <a:latin typeface="+mn-lt"/>
                <a:cs typeface="Calibri" panose="020F0502020204030204" pitchFamily="34" charset="0"/>
              </a:rPr>
              <a:t>Das Ereignis am Kreuz war notwendig, um uns mit Gott zu versöhnen, nicht Gott mit uns. Er war nicht von uns entfremdet. Wir waren von Ihm entfremdet und brauchten das Blut des Kreuzes, um uns mit Ihm zu versöhnen. </a:t>
            </a:r>
          </a:p>
        </p:txBody>
      </p:sp>
    </p:spTree>
    <p:extLst>
      <p:ext uri="{BB962C8B-B14F-4D97-AF65-F5344CB8AC3E}">
        <p14:creationId xmlns:p14="http://schemas.microsoft.com/office/powerpoint/2010/main" val="836598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DBEFE-0C7D-4EEA-8AAD-FA1FEFD75A04}"/>
              </a:ext>
            </a:extLst>
          </p:cNvPr>
          <p:cNvSpPr>
            <a:spLocks noGrp="1"/>
          </p:cNvSpPr>
          <p:nvPr>
            <p:ph type="title"/>
          </p:nvPr>
        </p:nvSpPr>
        <p:spPr>
          <a:xfrm>
            <a:off x="625680" y="405998"/>
            <a:ext cx="9291215" cy="1049235"/>
          </a:xfrm>
        </p:spPr>
        <p:txBody>
          <a:bodyPr>
            <a:normAutofit/>
          </a:bodyPr>
          <a:lstStyle/>
          <a:p>
            <a:r>
              <a:rPr lang="en-AU" sz="4000" dirty="0"/>
              <a:t>Gott </a:t>
            </a:r>
            <a:r>
              <a:rPr lang="en-AU" sz="4000" dirty="0" err="1"/>
              <a:t>braucht</a:t>
            </a:r>
            <a:r>
              <a:rPr lang="en-AU" sz="4000" dirty="0"/>
              <a:t> </a:t>
            </a:r>
            <a:r>
              <a:rPr lang="en-AU" sz="4000" dirty="0" err="1"/>
              <a:t>keine</a:t>
            </a:r>
            <a:r>
              <a:rPr lang="en-AU" sz="4000" dirty="0"/>
              <a:t> </a:t>
            </a:r>
            <a:r>
              <a:rPr lang="en-AU" sz="4000" dirty="0" err="1"/>
              <a:t>Besänftigung</a:t>
            </a:r>
            <a:endParaRPr lang="en-AU" sz="4000" dirty="0"/>
          </a:p>
        </p:txBody>
      </p:sp>
      <p:sp>
        <p:nvSpPr>
          <p:cNvPr id="3" name="Content Placeholder 2">
            <a:extLst>
              <a:ext uri="{FF2B5EF4-FFF2-40B4-BE49-F238E27FC236}">
                <a16:creationId xmlns:a16="http://schemas.microsoft.com/office/drawing/2014/main" id="{C90C66CB-D07C-433B-B024-D45BFBCC5C93}"/>
              </a:ext>
            </a:extLst>
          </p:cNvPr>
          <p:cNvSpPr>
            <a:spLocks noGrp="1"/>
          </p:cNvSpPr>
          <p:nvPr>
            <p:ph idx="1"/>
          </p:nvPr>
        </p:nvSpPr>
        <p:spPr>
          <a:xfrm>
            <a:off x="532661" y="1307806"/>
            <a:ext cx="10763820" cy="5241850"/>
          </a:xfrm>
        </p:spPr>
        <p:txBody>
          <a:bodyPr>
            <a:normAutofit/>
          </a:bodyPr>
          <a:lstStyle/>
          <a:p>
            <a:pPr marL="0" indent="0" algn="just">
              <a:buNone/>
            </a:pPr>
            <a:r>
              <a:rPr lang="de-DE" sz="2200" dirty="0">
                <a:latin typeface="+mn-lt"/>
                <a:cs typeface="Calibri" panose="020F0502020204030204" pitchFamily="34" charset="0"/>
              </a:rPr>
              <a:t>„Aber“, wird jemand sagen, „ihr habt die Versöhnung ganz auf die Seite der Menschen gestellt</a:t>
            </a:r>
            <a:r>
              <a:rPr lang="de-DE" sz="2200" b="1" dirty="0">
                <a:solidFill>
                  <a:srgbClr val="FFFF00"/>
                </a:solidFill>
                <a:latin typeface="+mn-lt"/>
                <a:cs typeface="Calibri" panose="020F0502020204030204" pitchFamily="34" charset="0"/>
              </a:rPr>
              <a:t>; ich bin immer gelehrt worden, dass der Tod Christi Gott mit den Menschen versöhnt hat; dass Christus gestorben ist, um Gottes Gerechtigkeit zu befriedigen und Ihn zu besänftigen</a:t>
            </a:r>
            <a:r>
              <a:rPr lang="de-DE" sz="2200" dirty="0">
                <a:latin typeface="+mn-lt"/>
                <a:cs typeface="Calibri" panose="020F0502020204030204" pitchFamily="34" charset="0"/>
              </a:rPr>
              <a:t>.“ Nun, wir haben die Frage der Versöhnung genau dort gelassen, wo die Heilige Schrift sie hingestellt hat; und </a:t>
            </a:r>
            <a:r>
              <a:rPr lang="de-DE" sz="2200" b="1" dirty="0">
                <a:solidFill>
                  <a:srgbClr val="FFFF00"/>
                </a:solidFill>
                <a:latin typeface="+mn-lt"/>
                <a:cs typeface="Calibri" panose="020F0502020204030204" pitchFamily="34" charset="0"/>
              </a:rPr>
              <a:t>obwohl sie viel über die Notwendigkeit zu sagen hat, dass der Mensch mit Gott versöhnt werden muss, deutet sie nicht ein einziges Mal auf so etwas hin wie die Notwendigkeit, dass Gott mit dem Menschen versöhnt werden muss</a:t>
            </a:r>
            <a:r>
              <a:rPr lang="de-DE" sz="2200" dirty="0">
                <a:latin typeface="+mn-lt"/>
                <a:cs typeface="Calibri" panose="020F0502020204030204" pitchFamily="34" charset="0"/>
              </a:rPr>
              <a:t>. Die Notwendigkeit einer solchen Sache anzudeuten, ist eine schwere Anklage gegen den Charakter Gottes. </a:t>
            </a:r>
            <a:r>
              <a:rPr lang="de-DE" sz="2200" b="1" dirty="0">
                <a:solidFill>
                  <a:srgbClr val="FFFF00"/>
                </a:solidFill>
                <a:latin typeface="+mn-lt"/>
                <a:cs typeface="Calibri" panose="020F0502020204030204" pitchFamily="34" charset="0"/>
              </a:rPr>
              <a:t>Die Idee ist vom Papsttum in die christliche Kirche gekommen, welches sie seinerseits aus dem Heidentum mitbrachte, in dem die einzige Vorstellung von Gott die eines Wesens war, dessen Zorn durch ein Opfer besänftigt werden musste</a:t>
            </a:r>
            <a:r>
              <a:rPr lang="de-DE" sz="2200" dirty="0">
                <a:latin typeface="+mn-lt"/>
                <a:cs typeface="Calibri" panose="020F0502020204030204" pitchFamily="34" charset="0"/>
              </a:rPr>
              <a:t>. </a:t>
            </a:r>
          </a:p>
          <a:p>
            <a:pPr marL="0" indent="0" algn="just">
              <a:buNone/>
            </a:pPr>
            <a:r>
              <a:rPr lang="de-DE" sz="2200" dirty="0">
                <a:latin typeface="+mn-lt"/>
                <a:cs typeface="Calibri" panose="020F0502020204030204" pitchFamily="34" charset="0"/>
              </a:rPr>
              <a:t>(</a:t>
            </a:r>
            <a:r>
              <a:rPr lang="nb-NO" sz="2200" dirty="0">
                <a:latin typeface="+mn-lt"/>
                <a:cs typeface="Calibri" panose="020F0502020204030204" pitchFamily="34" charset="0"/>
              </a:rPr>
              <a:t>E.J. Waggoner, Present Truth UK, September 21, 1893, page 386.7)</a:t>
            </a:r>
            <a:endParaRPr lang="en-AU" sz="2800" dirty="0">
              <a:latin typeface="+mn-lt"/>
              <a:cs typeface="Calibri" panose="020F0502020204030204" pitchFamily="34" charset="0"/>
            </a:endParaRPr>
          </a:p>
        </p:txBody>
      </p:sp>
    </p:spTree>
    <p:extLst>
      <p:ext uri="{BB962C8B-B14F-4D97-AF65-F5344CB8AC3E}">
        <p14:creationId xmlns:p14="http://schemas.microsoft.com/office/powerpoint/2010/main" val="41553304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0</TotalTime>
  <Words>3401</Words>
  <Application>Microsoft Office PowerPoint</Application>
  <PresentationFormat>Breitbild</PresentationFormat>
  <Paragraphs>124</Paragraphs>
  <Slides>29</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29</vt:i4>
      </vt:variant>
    </vt:vector>
  </HeadingPairs>
  <TitlesOfParts>
    <vt:vector size="33" baseType="lpstr">
      <vt:lpstr>Arial</vt:lpstr>
      <vt:lpstr>Century Gothic</vt:lpstr>
      <vt:lpstr>Wingdings 3</vt:lpstr>
      <vt:lpstr>Ion</vt:lpstr>
      <vt:lpstr>Was ist das Kreuz?</vt:lpstr>
      <vt:lpstr>Weißt du, was das Kreuz ist?</vt:lpstr>
      <vt:lpstr> Die menschliche Definition des Kreuzes</vt:lpstr>
      <vt:lpstr>Die menschliche Definition des Kreuzes</vt:lpstr>
      <vt:lpstr>Die menschliche Definition des Kreuzes</vt:lpstr>
      <vt:lpstr>Jesu Definition des Kreuzes</vt:lpstr>
      <vt:lpstr>Paulus’ Definition des Kreuzes</vt:lpstr>
      <vt:lpstr>Er machte Frieden durch das Kreuz</vt:lpstr>
      <vt:lpstr>Gott braucht keine Besänftigung</vt:lpstr>
      <vt:lpstr>Das Kreuz ist eine Offenbarung von Gottes Pein</vt:lpstr>
      <vt:lpstr>Der Vater fühlt bei allem mit</vt:lpstr>
      <vt:lpstr>Wie gewaltig ist das Kreuz?</vt:lpstr>
      <vt:lpstr>Das Ausmaß des Kreuzes</vt:lpstr>
      <vt:lpstr>Wie Satan das Kreuz verdeckt</vt:lpstr>
      <vt:lpstr>Wie Satan das Evangelium zerteilt</vt:lpstr>
      <vt:lpstr>Der Ursprung des Kreuzes</vt:lpstr>
      <vt:lpstr>Der Ursprung des Kreuzes</vt:lpstr>
      <vt:lpstr>Der Ursprung des Kreuzes</vt:lpstr>
      <vt:lpstr>Der Ursprung des Kreuzes</vt:lpstr>
      <vt:lpstr>Hass führt zu Gewalt und Mord</vt:lpstr>
      <vt:lpstr>Der Ursprung des Kreuzes</vt:lpstr>
      <vt:lpstr>Satans Thron der gefälschten Gerechtigkeit</vt:lpstr>
      <vt:lpstr>Satans Niedergang</vt:lpstr>
      <vt:lpstr>Die Reihenfolge auf dem Weg zu Satans Kreuz</vt:lpstr>
      <vt:lpstr>Der Gegensatz</vt:lpstr>
      <vt:lpstr>Die Erhöhung der Schlange/des Seraphs</vt:lpstr>
      <vt:lpstr>Satan entlarvt</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Adrian Ebens</dc:creator>
  <cp:lastModifiedBy>Jutta Deichsel</cp:lastModifiedBy>
  <cp:revision>522</cp:revision>
  <dcterms:created xsi:type="dcterms:W3CDTF">2020-11-26T04:46:46Z</dcterms:created>
  <dcterms:modified xsi:type="dcterms:W3CDTF">2023-01-22T17:46:55Z</dcterms:modified>
</cp:coreProperties>
</file>