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26"/>
  </p:notesMasterIdLst>
  <p:sldIdLst>
    <p:sldId id="543" r:id="rId2"/>
    <p:sldId id="544" r:id="rId3"/>
    <p:sldId id="545" r:id="rId4"/>
    <p:sldId id="546" r:id="rId5"/>
    <p:sldId id="547" r:id="rId6"/>
    <p:sldId id="548" r:id="rId7"/>
    <p:sldId id="549" r:id="rId8"/>
    <p:sldId id="550" r:id="rId9"/>
    <p:sldId id="551" r:id="rId10"/>
    <p:sldId id="552" r:id="rId11"/>
    <p:sldId id="553" r:id="rId12"/>
    <p:sldId id="554" r:id="rId13"/>
    <p:sldId id="555" r:id="rId14"/>
    <p:sldId id="556" r:id="rId15"/>
    <p:sldId id="557" r:id="rId16"/>
    <p:sldId id="558" r:id="rId17"/>
    <p:sldId id="559" r:id="rId18"/>
    <p:sldId id="560" r:id="rId19"/>
    <p:sldId id="561" r:id="rId20"/>
    <p:sldId id="562" r:id="rId21"/>
    <p:sldId id="563" r:id="rId22"/>
    <p:sldId id="564" r:id="rId23"/>
    <p:sldId id="565" r:id="rId24"/>
    <p:sldId id="56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E4CCCC"/>
    <a:srgbClr val="F2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1" autoAdjust="0"/>
    <p:restoredTop sz="92449" autoAdjust="0"/>
  </p:normalViewPr>
  <p:slideViewPr>
    <p:cSldViewPr snapToGrid="0">
      <p:cViewPr varScale="1">
        <p:scale>
          <a:sx n="80" d="100"/>
          <a:sy n="80" d="100"/>
        </p:scale>
        <p:origin x="55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F37E21-83F0-460D-BA63-B7E2846DD09D}" type="datetimeFigureOut">
              <a:rPr lang="de-DE" smtClean="0"/>
              <a:t>07.11.2022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79535C-F0FA-4FE6-A79F-DBE3A270D3ED}" type="slidenum">
              <a:rPr lang="de-DE" smtClean="0"/>
              <a:t>‹Nr.›</a:t>
            </a:fld>
            <a:endParaRPr lang="de-DE"/>
          </a:p>
        </p:txBody>
      </p:sp>
    </p:spTree>
    <p:extLst>
      <p:ext uri="{BB962C8B-B14F-4D97-AF65-F5344CB8AC3E}">
        <p14:creationId xmlns:p14="http://schemas.microsoft.com/office/powerpoint/2010/main" val="2404116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mn-lt"/>
                <a:cs typeface="Calibri" panose="020F0502020204030204" pitchFamily="34" charset="0"/>
              </a:rPr>
              <a:t>Eine </a:t>
            </a:r>
            <a:r>
              <a:rPr lang="en-AU" sz="1200" dirty="0" err="1">
                <a:latin typeface="+mn-lt"/>
                <a:cs typeface="Calibri" panose="020F0502020204030204" pitchFamily="34" charset="0"/>
              </a:rPr>
              <a:t>Lüge</a:t>
            </a:r>
            <a:r>
              <a:rPr lang="en-AU" sz="1200" dirty="0">
                <a:latin typeface="+mn-lt"/>
                <a:cs typeface="Calibri" panose="020F0502020204030204" pitchFamily="34" charset="0"/>
              </a:rPr>
              <a:t> </a:t>
            </a:r>
            <a:r>
              <a:rPr lang="en-AU" sz="1200" dirty="0" err="1">
                <a:latin typeface="+mn-lt"/>
                <a:cs typeface="Calibri" panose="020F0502020204030204" pitchFamily="34" charset="0"/>
              </a:rPr>
              <a:t>über</a:t>
            </a:r>
            <a:r>
              <a:rPr lang="en-AU" sz="1200" dirty="0">
                <a:latin typeface="+mn-lt"/>
                <a:cs typeface="Calibri" panose="020F0502020204030204" pitchFamily="34" charset="0"/>
              </a:rPr>
              <a:t> </a:t>
            </a:r>
            <a:r>
              <a:rPr lang="en-AU" sz="1200" dirty="0" err="1">
                <a:latin typeface="+mn-lt"/>
                <a:cs typeface="Calibri" panose="020F0502020204030204" pitchFamily="34" charset="0"/>
              </a:rPr>
              <a:t>Gottes</a:t>
            </a:r>
            <a:r>
              <a:rPr lang="en-AU" sz="1200" dirty="0">
                <a:latin typeface="+mn-lt"/>
                <a:cs typeface="Calibri" panose="020F0502020204030204" pitchFamily="34" charset="0"/>
              </a:rPr>
              <a:t> </a:t>
            </a:r>
            <a:r>
              <a:rPr lang="en-AU" sz="1200" dirty="0" err="1">
                <a:latin typeface="+mn-lt"/>
                <a:cs typeface="Calibri" panose="020F0502020204030204" pitchFamily="34" charset="0"/>
              </a:rPr>
              <a:t>Charakter</a:t>
            </a:r>
            <a:r>
              <a:rPr lang="en-AU" sz="1200" dirty="0">
                <a:latin typeface="+mn-lt"/>
                <a:cs typeface="Calibri" panose="020F0502020204030204" pitchFamily="34" charset="0"/>
              </a:rPr>
              <a:t> </a:t>
            </a:r>
            <a:r>
              <a:rPr lang="en-AU" sz="1200" dirty="0" err="1">
                <a:latin typeface="+mn-lt"/>
                <a:cs typeface="Calibri" panose="020F0502020204030204" pitchFamily="34" charset="0"/>
              </a:rPr>
              <a:t>zu</a:t>
            </a:r>
            <a:r>
              <a:rPr lang="en-AU" sz="1200" dirty="0">
                <a:latin typeface="+mn-lt"/>
                <a:cs typeface="Calibri" panose="020F0502020204030204" pitchFamily="34" charset="0"/>
              </a:rPr>
              <a:t> </a:t>
            </a:r>
            <a:r>
              <a:rPr lang="en-AU" sz="1200" dirty="0" err="1">
                <a:latin typeface="+mn-lt"/>
                <a:cs typeface="Calibri" panose="020F0502020204030204" pitchFamily="34" charset="0"/>
              </a:rPr>
              <a:t>glauben</a:t>
            </a:r>
            <a:r>
              <a:rPr lang="en-AU" sz="1200" dirty="0">
                <a:latin typeface="+mn-lt"/>
                <a:cs typeface="Calibri" panose="020F0502020204030204" pitchFamily="34" charset="0"/>
              </a:rPr>
              <a:t> </a:t>
            </a:r>
            <a:r>
              <a:rPr lang="en-AU" sz="1200" dirty="0" err="1">
                <a:latin typeface="+mn-lt"/>
                <a:cs typeface="Calibri" panose="020F0502020204030204" pitchFamily="34" charset="0"/>
              </a:rPr>
              <a:t>bedeutet</a:t>
            </a:r>
            <a:r>
              <a:rPr lang="en-AU" sz="1200" dirty="0">
                <a:latin typeface="+mn-lt"/>
                <a:cs typeface="Calibri" panose="020F0502020204030204" pitchFamily="34" charset="0"/>
              </a:rPr>
              <a:t>, das </a:t>
            </a:r>
            <a:r>
              <a:rPr lang="en-AU" sz="1200" dirty="0" err="1">
                <a:latin typeface="+mn-lt"/>
                <a:cs typeface="Calibri" panose="020F0502020204030204" pitchFamily="34" charset="0"/>
              </a:rPr>
              <a:t>Gesetz</a:t>
            </a:r>
            <a:r>
              <a:rPr lang="en-AU" sz="1200" dirty="0">
                <a:latin typeface="+mn-lt"/>
                <a:cs typeface="Calibri" panose="020F0502020204030204" pitchFamily="34" charset="0"/>
              </a:rPr>
              <a:t> </a:t>
            </a:r>
            <a:r>
              <a:rPr lang="en-AU" sz="1200" dirty="0" err="1">
                <a:latin typeface="+mn-lt"/>
                <a:cs typeface="Calibri" panose="020F0502020204030204" pitchFamily="34" charset="0"/>
              </a:rPr>
              <a:t>zu</a:t>
            </a:r>
            <a:r>
              <a:rPr lang="en-AU" sz="1200" dirty="0">
                <a:latin typeface="+mn-lt"/>
                <a:cs typeface="Calibri" panose="020F0502020204030204" pitchFamily="34" charset="0"/>
              </a:rPr>
              <a:t> </a:t>
            </a:r>
            <a:r>
              <a:rPr lang="en-AU" sz="1200" dirty="0" err="1">
                <a:latin typeface="+mn-lt"/>
                <a:cs typeface="Calibri" panose="020F0502020204030204" pitchFamily="34" charset="0"/>
              </a:rPr>
              <a:t>brechen</a:t>
            </a:r>
            <a:endParaRPr lang="en-AU" sz="1200" dirty="0">
              <a:latin typeface="+mn-lt"/>
              <a:cs typeface="Calibri" panose="020F0502020204030204" pitchFamily="34" charset="0"/>
            </a:endParaRPr>
          </a:p>
          <a:p>
            <a:endParaRPr lang="de-DE" dirty="0"/>
          </a:p>
        </p:txBody>
      </p:sp>
      <p:sp>
        <p:nvSpPr>
          <p:cNvPr id="4" name="Foliennummernplatzhalter 3"/>
          <p:cNvSpPr>
            <a:spLocks noGrp="1"/>
          </p:cNvSpPr>
          <p:nvPr>
            <p:ph type="sldNum" sz="quarter" idx="5"/>
          </p:nvPr>
        </p:nvSpPr>
        <p:spPr/>
        <p:txBody>
          <a:bodyPr/>
          <a:lstStyle/>
          <a:p>
            <a:fld id="{6A79535C-F0FA-4FE6-A79F-DBE3A270D3ED}" type="slidenum">
              <a:rPr lang="de-DE" smtClean="0"/>
              <a:t>14</a:t>
            </a:fld>
            <a:endParaRPr lang="de-DE"/>
          </a:p>
        </p:txBody>
      </p:sp>
    </p:spTree>
    <p:extLst>
      <p:ext uri="{BB962C8B-B14F-4D97-AF65-F5344CB8AC3E}">
        <p14:creationId xmlns:p14="http://schemas.microsoft.com/office/powerpoint/2010/main" val="2036288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7/11/2022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641788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7/11/2022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00945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7/11/2022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3588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7/11/2022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‹Nr.›</a:t>
            </a:fld>
            <a:endParaRPr lang="en-A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19447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7/11/2022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3239886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7/11/2022</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346589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7/11/2022</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713694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7/11/2022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305621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7/11/2022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3491786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E0F090D-BFA8-45E2-8ACD-2248A79581D3}" type="datetimeFigureOut">
              <a:rPr lang="en-AU" smtClean="0"/>
              <a:t>7/11/2022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588052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7/11/2022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154003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0F090D-BFA8-45E2-8ACD-2248A79581D3}" type="datetimeFigureOut">
              <a:rPr lang="en-AU" smtClean="0"/>
              <a:t>7/11/2022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48769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0F090D-BFA8-45E2-8ACD-2248A79581D3}" type="datetimeFigureOut">
              <a:rPr lang="en-AU" smtClean="0"/>
              <a:t>7/11/2022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83315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E0F090D-BFA8-45E2-8ACD-2248A79581D3}" type="datetimeFigureOut">
              <a:rPr lang="en-AU" smtClean="0"/>
              <a:t>7/11/2022</a:t>
            </a:fld>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369298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E0F090D-BFA8-45E2-8ACD-2248A79581D3}" type="datetimeFigureOut">
              <a:rPr lang="en-AU" smtClean="0"/>
              <a:t>7/11/2022</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230320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E0F090D-BFA8-45E2-8ACD-2248A79581D3}" type="datetimeFigureOut">
              <a:rPr lang="en-AU" smtClean="0"/>
              <a:t>7/11/2022</a:t>
            </a:fld>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85258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7/11/2022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83358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E0F090D-BFA8-45E2-8ACD-2248A79581D3}" type="datetimeFigureOut">
              <a:rPr lang="en-AU" smtClean="0"/>
              <a:t>7/11/2022</a:t>
            </a:fld>
            <a:endParaRPr lang="en-A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C670C4A-D412-45E3-8E8D-7B22C4A7267C}" type="slidenum">
              <a:rPr lang="en-AU" smtClean="0"/>
              <a:t>‹Nr.›</a:t>
            </a:fld>
            <a:endParaRPr lang="en-AU"/>
          </a:p>
        </p:txBody>
      </p:sp>
    </p:spTree>
    <p:extLst>
      <p:ext uri="{BB962C8B-B14F-4D97-AF65-F5344CB8AC3E}">
        <p14:creationId xmlns:p14="http://schemas.microsoft.com/office/powerpoint/2010/main" val="1363574651"/>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5202623" y="2308485"/>
            <a:ext cx="6717827" cy="3188426"/>
          </a:xfrm>
        </p:spPr>
        <p:txBody>
          <a:bodyPr>
            <a:noAutofit/>
          </a:bodyPr>
          <a:lstStyle/>
          <a:p>
            <a:pPr algn="ctr"/>
            <a:r>
              <a:rPr lang="en-AU" sz="7200" dirty="0">
                <a:effectLst>
                  <a:outerShdw blurRad="38100" dist="38100" dir="2700000" algn="tl">
                    <a:srgbClr val="000000">
                      <a:alpha val="43137"/>
                    </a:srgbClr>
                  </a:outerShdw>
                </a:effectLst>
              </a:rPr>
              <a:t>Leben und Tod</a:t>
            </a: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58" y="1881579"/>
            <a:ext cx="4554742" cy="3037037"/>
          </a:xfrm>
          <a:prstGeom prst="rect">
            <a:avLst/>
          </a:prstGeom>
        </p:spPr>
      </p:pic>
    </p:spTree>
    <p:extLst>
      <p:ext uri="{BB962C8B-B14F-4D97-AF65-F5344CB8AC3E}">
        <p14:creationId xmlns:p14="http://schemas.microsoft.com/office/powerpoint/2010/main" val="3044920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87823" y="488474"/>
            <a:ext cx="9663540" cy="1049235"/>
          </a:xfrm>
        </p:spPr>
        <p:txBody>
          <a:bodyPr>
            <a:normAutofit fontScale="90000"/>
          </a:bodyPr>
          <a:lstStyle/>
          <a:p>
            <a:r>
              <a:rPr lang="en-AU" sz="4000" dirty="0" err="1"/>
              <a:t>Gnadenlose</a:t>
            </a:r>
            <a:r>
              <a:rPr lang="en-AU" sz="4000" dirty="0"/>
              <a:t> </a:t>
            </a:r>
            <a:r>
              <a:rPr lang="en-AU" sz="4000" dirty="0" err="1"/>
              <a:t>Gerechtigkeit</a:t>
            </a:r>
            <a:r>
              <a:rPr lang="en-AU" sz="4000" dirty="0"/>
              <a:t> - </a:t>
            </a:r>
            <a:r>
              <a:rPr lang="en-AU" sz="4000" dirty="0" err="1"/>
              <a:t>Fälschung</a:t>
            </a:r>
            <a:endParaRPr lang="en-AU" sz="4000" dirty="0"/>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87823" y="1412500"/>
            <a:ext cx="10816354" cy="4957025"/>
          </a:xfrm>
        </p:spPr>
        <p:txBody>
          <a:bodyPr>
            <a:normAutofit/>
          </a:bodyPr>
          <a:lstStyle/>
          <a:p>
            <a:pPr marL="0" indent="0" algn="just">
              <a:buNone/>
            </a:pPr>
            <a:r>
              <a:rPr lang="de-DE" sz="2400" dirty="0">
                <a:solidFill>
                  <a:srgbClr val="92D050"/>
                </a:solidFill>
                <a:latin typeface="+mn-lt"/>
                <a:cs typeface="Calibri" panose="020F0502020204030204" pitchFamily="34" charset="0"/>
              </a:rPr>
              <a:t>Satans verurteilende Haltung führte ihn zur Erstellung einer Theorie über die Gerechtigkeit, die mit Gnade unvereinbar ist</a:t>
            </a:r>
            <a:r>
              <a:rPr lang="de-DE" sz="2400" dirty="0">
                <a:latin typeface="+mn-lt"/>
                <a:cs typeface="Calibri" panose="020F0502020204030204" pitchFamily="34" charset="0"/>
              </a:rPr>
              <a:t>. Er behauptete, Gottes Sprecher und Bevollmächtigter zu sein und erklärte seine Entscheidungen deshalb für gerecht, rein und irrtumsfrei. So setzte er sich auf den Richterstuhl und erklärte seine Urteile für unfehlbar. </a:t>
            </a:r>
            <a:r>
              <a:rPr lang="de-DE" sz="2400" dirty="0">
                <a:solidFill>
                  <a:srgbClr val="92D050"/>
                </a:solidFill>
                <a:latin typeface="+mn-lt"/>
                <a:cs typeface="Calibri" panose="020F0502020204030204" pitchFamily="34" charset="0"/>
              </a:rPr>
              <a:t>Hier wirkte seine unbarmherzige Gerechtigkeit, die Gott </a:t>
            </a:r>
            <a:r>
              <a:rPr lang="de-DE" sz="2400" u="sng" dirty="0">
                <a:solidFill>
                  <a:srgbClr val="92D050"/>
                </a:solidFill>
                <a:latin typeface="+mn-lt"/>
                <a:cs typeface="Calibri" panose="020F0502020204030204" pitchFamily="34" charset="0"/>
              </a:rPr>
              <a:t>verabscheut</a:t>
            </a:r>
            <a:r>
              <a:rPr lang="de-DE" sz="2400" dirty="0">
                <a:solidFill>
                  <a:srgbClr val="92D050"/>
                </a:solidFill>
                <a:latin typeface="+mn-lt"/>
                <a:cs typeface="Calibri" panose="020F0502020204030204" pitchFamily="34" charset="0"/>
              </a:rPr>
              <a:t>, weil sie eine Fälschung der wahren Gerechtigkeit ist</a:t>
            </a:r>
            <a:r>
              <a:rPr lang="de-DE" sz="2400" dirty="0">
                <a:latin typeface="+mn-lt"/>
                <a:cs typeface="Calibri" panose="020F0502020204030204" pitchFamily="34" charset="0"/>
              </a:rPr>
              <a:t>. {Christus ist Sieger 5.4}</a:t>
            </a:r>
          </a:p>
          <a:p>
            <a:pPr marL="0" indent="0" algn="just">
              <a:buNone/>
            </a:pPr>
            <a:endParaRPr lang="de-DE" sz="2400" dirty="0">
              <a:latin typeface="+mn-lt"/>
              <a:cs typeface="Calibri" panose="020F0502020204030204" pitchFamily="34" charset="0"/>
            </a:endParaRPr>
          </a:p>
          <a:p>
            <a:pPr marL="0" indent="0" algn="just">
              <a:buNone/>
            </a:pPr>
            <a:r>
              <a:rPr lang="de-DE" dirty="0">
                <a:latin typeface="+mn-lt"/>
                <a:cs typeface="Calibri" panose="020F0502020204030204" pitchFamily="34" charset="0"/>
              </a:rPr>
              <a:t>Kann auch übersetzt werden:</a:t>
            </a:r>
          </a:p>
          <a:p>
            <a:pPr marL="0" indent="0" algn="just">
              <a:buNone/>
            </a:pPr>
            <a:r>
              <a:rPr lang="en-AU" sz="2400" dirty="0">
                <a:latin typeface="+mn-lt"/>
                <a:cs typeface="Calibri" panose="020F0502020204030204" pitchFamily="34" charset="0"/>
              </a:rPr>
              <a:t>“die Gott </a:t>
            </a:r>
            <a:r>
              <a:rPr lang="en-AU" sz="2400" dirty="0" err="1">
                <a:latin typeface="+mn-lt"/>
                <a:cs typeface="Calibri" panose="020F0502020204030204" pitchFamily="34" charset="0"/>
              </a:rPr>
              <a:t>verabscheut</a:t>
            </a:r>
            <a:r>
              <a:rPr lang="en-AU" sz="2400" dirty="0">
                <a:latin typeface="+mn-lt"/>
                <a:cs typeface="Calibri" panose="020F0502020204030204" pitchFamily="34" charset="0"/>
              </a:rPr>
              <a:t>” = “</a:t>
            </a:r>
            <a:r>
              <a:rPr lang="en-AU" sz="2400" dirty="0" err="1">
                <a:latin typeface="+mn-lt"/>
                <a:cs typeface="Calibri" panose="020F0502020204030204" pitchFamily="34" charset="0"/>
              </a:rPr>
              <a:t>ein</a:t>
            </a:r>
            <a:r>
              <a:rPr lang="en-AU" sz="2400" dirty="0">
                <a:latin typeface="+mn-lt"/>
                <a:cs typeface="Calibri" panose="020F0502020204030204" pitchFamily="34" charset="0"/>
              </a:rPr>
              <a:t> </a:t>
            </a:r>
            <a:r>
              <a:rPr lang="en-AU" sz="2400" dirty="0" err="1">
                <a:latin typeface="+mn-lt"/>
                <a:cs typeface="Calibri" panose="020F0502020204030204" pitchFamily="34" charset="0"/>
              </a:rPr>
              <a:t>Gräuel</a:t>
            </a:r>
            <a:r>
              <a:rPr lang="en-AU" sz="2400" dirty="0">
                <a:latin typeface="+mn-lt"/>
                <a:cs typeface="Calibri" panose="020F0502020204030204" pitchFamily="34" charset="0"/>
              </a:rPr>
              <a:t> </a:t>
            </a:r>
            <a:r>
              <a:rPr lang="en-AU" sz="2400" dirty="0" err="1">
                <a:latin typeface="+mn-lt"/>
                <a:cs typeface="Calibri" panose="020F0502020204030204" pitchFamily="34" charset="0"/>
              </a:rPr>
              <a:t>ist</a:t>
            </a:r>
            <a:r>
              <a:rPr lang="en-AU" sz="2400" dirty="0">
                <a:latin typeface="+mn-lt"/>
                <a:cs typeface="Calibri" panose="020F0502020204030204" pitchFamily="34" charset="0"/>
              </a:rPr>
              <a:t>”</a:t>
            </a:r>
          </a:p>
          <a:p>
            <a:pPr marL="0" indent="0" algn="just">
              <a:buNone/>
            </a:pPr>
            <a:r>
              <a:rPr lang="en-AU" sz="2400" dirty="0" err="1">
                <a:latin typeface="+mn-lt"/>
                <a:cs typeface="Calibri" panose="020F0502020204030204" pitchFamily="34" charset="0"/>
              </a:rPr>
              <a:t>Gefälschte</a:t>
            </a:r>
            <a:r>
              <a:rPr lang="en-AU" sz="2400" dirty="0">
                <a:latin typeface="+mn-lt"/>
                <a:cs typeface="Calibri" panose="020F0502020204030204" pitchFamily="34" charset="0"/>
              </a:rPr>
              <a:t> </a:t>
            </a:r>
            <a:r>
              <a:rPr lang="en-AU" sz="2400" dirty="0" err="1">
                <a:latin typeface="+mn-lt"/>
                <a:cs typeface="Calibri" panose="020F0502020204030204" pitchFamily="34" charset="0"/>
              </a:rPr>
              <a:t>Gerechtigkeit</a:t>
            </a:r>
            <a:r>
              <a:rPr lang="en-AU" sz="2400" dirty="0">
                <a:latin typeface="+mn-lt"/>
                <a:cs typeface="Calibri" panose="020F0502020204030204" pitchFamily="34" charset="0"/>
              </a:rPr>
              <a:t> = Same des </a:t>
            </a:r>
            <a:r>
              <a:rPr lang="en-AU" sz="2400" dirty="0" err="1">
                <a:latin typeface="+mn-lt"/>
                <a:cs typeface="Calibri" panose="020F0502020204030204" pitchFamily="34" charset="0"/>
              </a:rPr>
              <a:t>Gräuels</a:t>
            </a:r>
            <a:r>
              <a:rPr lang="en-AU" sz="2400" dirty="0">
                <a:latin typeface="+mn-lt"/>
                <a:cs typeface="Calibri" panose="020F0502020204030204" pitchFamily="34" charset="0"/>
              </a:rPr>
              <a:t> der </a:t>
            </a:r>
            <a:r>
              <a:rPr lang="en-AU" sz="2400" dirty="0" err="1">
                <a:latin typeface="+mn-lt"/>
                <a:cs typeface="Calibri" panose="020F0502020204030204" pitchFamily="34" charset="0"/>
              </a:rPr>
              <a:t>Verwüstung</a:t>
            </a:r>
            <a:endParaRPr lang="en-AU" sz="2400" dirty="0">
              <a:latin typeface="+mn-lt"/>
              <a:cs typeface="Calibri" panose="020F0502020204030204" pitchFamily="34" charset="0"/>
            </a:endParaRPr>
          </a:p>
        </p:txBody>
      </p:sp>
    </p:spTree>
    <p:extLst>
      <p:ext uri="{BB962C8B-B14F-4D97-AF65-F5344CB8AC3E}">
        <p14:creationId xmlns:p14="http://schemas.microsoft.com/office/powerpoint/2010/main" val="1173214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87823" y="488474"/>
            <a:ext cx="9291215" cy="1049235"/>
          </a:xfrm>
        </p:spPr>
        <p:txBody>
          <a:bodyPr>
            <a:normAutofit/>
          </a:bodyPr>
          <a:lstStyle/>
          <a:p>
            <a:r>
              <a:rPr lang="en-AU" sz="4000" dirty="0" err="1"/>
              <a:t>Gottes</a:t>
            </a:r>
            <a:r>
              <a:rPr lang="en-AU" sz="4000" dirty="0"/>
              <a:t> Geduld</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87823" y="1412500"/>
            <a:ext cx="10608657" cy="4957025"/>
          </a:xfrm>
        </p:spPr>
        <p:txBody>
          <a:bodyPr>
            <a:normAutofit/>
          </a:bodyPr>
          <a:lstStyle/>
          <a:p>
            <a:pPr marL="0" indent="0" algn="just">
              <a:buNone/>
            </a:pPr>
            <a:endParaRPr lang="de-DE" sz="2400" dirty="0">
              <a:latin typeface="+mn-lt"/>
              <a:cs typeface="Calibri" panose="020F0502020204030204" pitchFamily="34" charset="0"/>
            </a:endParaRPr>
          </a:p>
          <a:p>
            <a:pPr marL="0" indent="0" algn="just">
              <a:buNone/>
            </a:pPr>
            <a:r>
              <a:rPr lang="de-DE" sz="2400" dirty="0">
                <a:latin typeface="+mn-lt"/>
                <a:cs typeface="Calibri" panose="020F0502020204030204" pitchFamily="34" charset="0"/>
              </a:rPr>
              <a:t>Gott trug Luzifer lange mit großer Barmherzigkeit. Er enthob ihn nicht sofort seiner hohen Stellung, als er begann, sich dem Geist der Unzufriedenheit zu ergeben, selbst dann noch nicht, als er seine falschen Ansprüche den getreuen Engeln unterbreitete. Gott duldete ihn noch lange Zeit im Himmel. </a:t>
            </a:r>
            <a:r>
              <a:rPr lang="de-DE" sz="2400" dirty="0">
                <a:solidFill>
                  <a:srgbClr val="92D050"/>
                </a:solidFill>
                <a:latin typeface="+mn-lt"/>
                <a:cs typeface="Calibri" panose="020F0502020204030204" pitchFamily="34" charset="0"/>
              </a:rPr>
              <a:t>Immer wieder wurde ihm unter der Bedingung, </a:t>
            </a:r>
            <a:r>
              <a:rPr lang="de-DE" sz="2400" dirty="0" err="1">
                <a:solidFill>
                  <a:srgbClr val="92D050"/>
                </a:solidFill>
                <a:latin typeface="+mn-lt"/>
                <a:cs typeface="Calibri" panose="020F0502020204030204" pitchFamily="34" charset="0"/>
              </a:rPr>
              <a:t>daß</a:t>
            </a:r>
            <a:r>
              <a:rPr lang="de-DE" sz="2400" dirty="0">
                <a:solidFill>
                  <a:srgbClr val="92D050"/>
                </a:solidFill>
                <a:latin typeface="+mn-lt"/>
                <a:cs typeface="Calibri" panose="020F0502020204030204" pitchFamily="34" charset="0"/>
              </a:rPr>
              <a:t> er bereute und sich unterordnete, Vergebung angeboten</a:t>
            </a:r>
            <a:r>
              <a:rPr lang="de-DE" sz="2400" dirty="0">
                <a:latin typeface="+mn-lt"/>
                <a:cs typeface="Calibri" panose="020F0502020204030204" pitchFamily="34" charset="0"/>
              </a:rPr>
              <a:t>. {GK 498.3}</a:t>
            </a:r>
            <a:endParaRPr lang="en-AU" sz="2400" dirty="0">
              <a:latin typeface="+mn-lt"/>
              <a:cs typeface="Calibri" panose="020F0502020204030204" pitchFamily="34" charset="0"/>
            </a:endParaRPr>
          </a:p>
        </p:txBody>
      </p:sp>
    </p:spTree>
    <p:extLst>
      <p:ext uri="{BB962C8B-B14F-4D97-AF65-F5344CB8AC3E}">
        <p14:creationId xmlns:p14="http://schemas.microsoft.com/office/powerpoint/2010/main" val="1207401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87823" y="488474"/>
            <a:ext cx="9980177" cy="1049235"/>
          </a:xfrm>
        </p:spPr>
        <p:txBody>
          <a:bodyPr>
            <a:normAutofit/>
          </a:bodyPr>
          <a:lstStyle/>
          <a:p>
            <a:r>
              <a:rPr lang="en-AU" sz="4000" dirty="0"/>
              <a:t>Fast die </a:t>
            </a:r>
            <a:r>
              <a:rPr lang="en-AU" sz="4000" dirty="0" err="1"/>
              <a:t>Hälfte</a:t>
            </a:r>
            <a:r>
              <a:rPr lang="en-AU" sz="4000" dirty="0"/>
              <a:t> </a:t>
            </a:r>
            <a:r>
              <a:rPr lang="en-AU" sz="4000" dirty="0" err="1"/>
              <a:t>stimmte</a:t>
            </a:r>
            <a:r>
              <a:rPr lang="en-AU" sz="4000" dirty="0"/>
              <a:t> Satan </a:t>
            </a:r>
            <a:r>
              <a:rPr lang="en-AU" sz="4000" dirty="0" err="1"/>
              <a:t>zu</a:t>
            </a:r>
            <a:endParaRPr lang="en-AU" sz="4000" dirty="0"/>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87823" y="1537709"/>
            <a:ext cx="10608657" cy="4439125"/>
          </a:xfrm>
        </p:spPr>
        <p:txBody>
          <a:bodyPr>
            <a:noAutofit/>
          </a:bodyPr>
          <a:lstStyle/>
          <a:p>
            <a:pPr marL="0" indent="0" algn="just">
              <a:buNone/>
            </a:pPr>
            <a:r>
              <a:rPr lang="de-DE" sz="2200" dirty="0">
                <a:latin typeface="+mn-lt"/>
                <a:cs typeface="Calibri" panose="020F0502020204030204" pitchFamily="34" charset="0"/>
              </a:rPr>
              <a:t>Frech äußerte Satan seine Unzufriedenheit darüber, dass Christus ihm vorgezogen worden sei. </a:t>
            </a:r>
            <a:r>
              <a:rPr lang="de-DE" sz="2200" dirty="0">
                <a:solidFill>
                  <a:srgbClr val="92D050"/>
                </a:solidFill>
                <a:latin typeface="+mn-lt"/>
                <a:cs typeface="Calibri" panose="020F0502020204030204" pitchFamily="34" charset="0"/>
              </a:rPr>
              <a:t>Er stand stolz da und forderte, dass er Gott gleichgestellt werden sollte und in die Beratungen mit dem  Vater einbezogen und Seine Absichten genau verstehen sollte</a:t>
            </a:r>
            <a:r>
              <a:rPr lang="de-DE" sz="2200" dirty="0">
                <a:latin typeface="+mn-lt"/>
                <a:cs typeface="Calibri" panose="020F0502020204030204" pitchFamily="34" charset="0"/>
              </a:rPr>
              <a:t>. Gott ließ ihn wissen, </a:t>
            </a:r>
            <a:r>
              <a:rPr lang="de-DE" sz="2200" dirty="0" err="1">
                <a:latin typeface="+mn-lt"/>
                <a:cs typeface="Calibri" panose="020F0502020204030204" pitchFamily="34" charset="0"/>
              </a:rPr>
              <a:t>daß</a:t>
            </a:r>
            <a:r>
              <a:rPr lang="de-DE" sz="2200" dirty="0">
                <a:latin typeface="+mn-lt"/>
                <a:cs typeface="Calibri" panose="020F0502020204030204" pitchFamily="34" charset="0"/>
              </a:rPr>
              <a:t> Er nur Seinem Sohn Seine geheimen Absichten mitteilen würde und von der gesamten himmlischen Familie, auch von Satan, uneingeschränkten Gehorsam wünschte, aber dass er (Satan) sich seines Platzes im Himmel als unwürdig erwiesen habe. </a:t>
            </a:r>
            <a:r>
              <a:rPr lang="de-DE" sz="2200" dirty="0">
                <a:solidFill>
                  <a:srgbClr val="92D050"/>
                </a:solidFill>
                <a:latin typeface="+mn-lt"/>
                <a:cs typeface="Calibri" panose="020F0502020204030204" pitchFamily="34" charset="0"/>
              </a:rPr>
              <a:t>Da zeigte Satan frohlockend auf seine Anhänger, die fast die Hälfte der Engel ausmachte, und rief aus: „Diese gehören alle zu mir! Willst Du sie auch alle hinauswerfen und so eine Lücke im Himmel schaffen?"</a:t>
            </a:r>
            <a:r>
              <a:rPr lang="de-DE" sz="2200" dirty="0">
                <a:latin typeface="+mn-lt"/>
                <a:cs typeface="Calibri" panose="020F0502020204030204" pitchFamily="34" charset="0"/>
              </a:rPr>
              <a:t> Und dann erklärte er, dass er bereit sei, gegen die Autorität Christi Widerstand zu leisten und seinen Platz im Himmel mit Gewalt zu verteidigen, Stärke gegen Stärke! (Spirit </a:t>
            </a:r>
            <a:r>
              <a:rPr lang="de-DE" sz="2200" dirty="0" err="1">
                <a:latin typeface="+mn-lt"/>
                <a:cs typeface="Calibri" panose="020F0502020204030204" pitchFamily="34" charset="0"/>
              </a:rPr>
              <a:t>of</a:t>
            </a:r>
            <a:r>
              <a:rPr lang="de-DE" sz="2200" dirty="0">
                <a:latin typeface="+mn-lt"/>
                <a:cs typeface="Calibri" panose="020F0502020204030204" pitchFamily="34" charset="0"/>
              </a:rPr>
              <a:t> Prophecy </a:t>
            </a:r>
            <a:r>
              <a:rPr lang="de-DE" sz="2200" dirty="0" err="1">
                <a:latin typeface="+mn-lt"/>
                <a:cs typeface="Calibri" panose="020F0502020204030204" pitchFamily="34" charset="0"/>
              </a:rPr>
              <a:t>Vol</a:t>
            </a:r>
            <a:r>
              <a:rPr lang="de-DE" sz="2200" dirty="0">
                <a:latin typeface="+mn-lt"/>
                <a:cs typeface="Calibri" panose="020F0502020204030204" pitchFamily="34" charset="0"/>
              </a:rPr>
              <a:t> 1. p. 22.2)</a:t>
            </a:r>
            <a:endParaRPr lang="en-AU" sz="2200" dirty="0">
              <a:latin typeface="+mn-lt"/>
              <a:cs typeface="Calibri" panose="020F0502020204030204" pitchFamily="34" charset="0"/>
            </a:endParaRPr>
          </a:p>
        </p:txBody>
      </p:sp>
    </p:spTree>
    <p:extLst>
      <p:ext uri="{BB962C8B-B14F-4D97-AF65-F5344CB8AC3E}">
        <p14:creationId xmlns:p14="http://schemas.microsoft.com/office/powerpoint/2010/main" val="1811463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87823" y="488474"/>
            <a:ext cx="9291215" cy="1049235"/>
          </a:xfrm>
        </p:spPr>
        <p:txBody>
          <a:bodyPr>
            <a:normAutofit/>
          </a:bodyPr>
          <a:lstStyle/>
          <a:p>
            <a:r>
              <a:rPr lang="en-AU" sz="4000" dirty="0" err="1"/>
              <a:t>Satans</a:t>
            </a:r>
            <a:r>
              <a:rPr lang="en-AU" sz="4000" dirty="0"/>
              <a:t> </a:t>
            </a:r>
            <a:r>
              <a:rPr lang="en-AU" sz="4000" dirty="0" err="1"/>
              <a:t>Käfig</a:t>
            </a:r>
            <a:r>
              <a:rPr lang="en-AU" sz="4000" dirty="0"/>
              <a:t> des </a:t>
            </a:r>
            <a:r>
              <a:rPr lang="en-AU" sz="4000" dirty="0" err="1"/>
              <a:t>Todes</a:t>
            </a:r>
            <a:endParaRPr lang="en-AU" sz="4000" dirty="0"/>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87823" y="1412500"/>
            <a:ext cx="10608657" cy="4957025"/>
          </a:xfrm>
        </p:spPr>
        <p:txBody>
          <a:bodyPr>
            <a:normAutofit/>
          </a:bodyPr>
          <a:lstStyle/>
          <a:p>
            <a:pPr marL="0" indent="0" algn="just">
              <a:buNone/>
            </a:pPr>
            <a:r>
              <a:rPr lang="de-DE" sz="2400" dirty="0">
                <a:latin typeface="+mn-lt"/>
                <a:cs typeface="Calibri" panose="020F0502020204030204" pitchFamily="34" charset="0"/>
              </a:rPr>
              <a:t>Viele von Satans Mitläufern waren geneigt, auf den Rat der treuen Engel zu hören. </a:t>
            </a:r>
            <a:r>
              <a:rPr lang="de-DE" sz="2400" dirty="0">
                <a:solidFill>
                  <a:srgbClr val="92D050"/>
                </a:solidFill>
                <a:latin typeface="+mn-lt"/>
                <a:cs typeface="Calibri" panose="020F0502020204030204" pitchFamily="34" charset="0"/>
              </a:rPr>
              <a:t>Sie bereuten ihre Unzufriedenheit </a:t>
            </a:r>
            <a:r>
              <a:rPr lang="de-DE" sz="2400" dirty="0">
                <a:latin typeface="+mn-lt"/>
                <a:cs typeface="Calibri" panose="020F0502020204030204" pitchFamily="34" charset="0"/>
              </a:rPr>
              <a:t>und wollten gerne das Vertrauen Gottes und seines lieben Sohnes zurückgewinnen. Der große Rebell redete ihnen dann ein, dass er Gottes Gesetz ganz genau kenne und wisse, dass, wenn er klein beigeben und sich unterordnen würden, ihm seine Ehre genommen werde. Man würde ihm nie mehr eine wichtige Aufgabe anvertrauen. </a:t>
            </a:r>
            <a:r>
              <a:rPr lang="de-DE" sz="2400" dirty="0">
                <a:solidFill>
                  <a:srgbClr val="92D050"/>
                </a:solidFill>
                <a:latin typeface="+mn-lt"/>
                <a:cs typeface="Calibri" panose="020F0502020204030204" pitchFamily="34" charset="0"/>
              </a:rPr>
              <a:t>Und er sagte ihnen, dass sie ebenso wie er bereits zu weit gegangen seien, aber er sei wenigstens bereit, mutig die Konsequenzen zu tragen, nämlich sich niemals in unterwürfiger Anbetung vor dem Sohn Gottes zu beugen. Gott würde ihnen niemals vergeben, und nun läge es an ihm, die Macht mit Gewalt zu erzwingen, </a:t>
            </a:r>
            <a:r>
              <a:rPr lang="de-DE" sz="2400" dirty="0">
                <a:latin typeface="+mn-lt"/>
                <a:cs typeface="Calibri" panose="020F0502020204030204" pitchFamily="34" charset="0"/>
              </a:rPr>
              <a:t>die man ihnen freiwillig nicht zugestanden habe. (En 37.3)</a:t>
            </a:r>
            <a:endParaRPr lang="en-AU" sz="2400" dirty="0">
              <a:latin typeface="+mn-lt"/>
              <a:cs typeface="Calibri" panose="020F0502020204030204" pitchFamily="34" charset="0"/>
            </a:endParaRPr>
          </a:p>
        </p:txBody>
      </p:sp>
    </p:spTree>
    <p:extLst>
      <p:ext uri="{BB962C8B-B14F-4D97-AF65-F5344CB8AC3E}">
        <p14:creationId xmlns:p14="http://schemas.microsoft.com/office/powerpoint/2010/main" val="4231645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87823" y="488474"/>
            <a:ext cx="9980177" cy="1049235"/>
          </a:xfrm>
        </p:spPr>
        <p:txBody>
          <a:bodyPr>
            <a:normAutofit/>
          </a:bodyPr>
          <a:lstStyle/>
          <a:p>
            <a:r>
              <a:rPr lang="en-AU" sz="4000" dirty="0"/>
              <a:t>Die Formel des </a:t>
            </a:r>
            <a:r>
              <a:rPr lang="en-AU" sz="4000" dirty="0" err="1"/>
              <a:t>Todes</a:t>
            </a:r>
            <a:endParaRPr lang="en-AU" sz="4000" dirty="0"/>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87823" y="1412500"/>
            <a:ext cx="10608657" cy="4957025"/>
          </a:xfrm>
        </p:spPr>
        <p:txBody>
          <a:bodyPr>
            <a:normAutofit/>
          </a:bodyPr>
          <a:lstStyle/>
          <a:p>
            <a:r>
              <a:rPr lang="en-AU" sz="2400" dirty="0">
                <a:latin typeface="+mn-lt"/>
                <a:cs typeface="Calibri" panose="020F0502020204030204" pitchFamily="34" charset="0"/>
              </a:rPr>
              <a:t>Gott und Christus </a:t>
            </a:r>
            <a:r>
              <a:rPr lang="en-AU" sz="2400" dirty="0" err="1">
                <a:latin typeface="+mn-lt"/>
                <a:cs typeface="Calibri" panose="020F0502020204030204" pitchFamily="34" charset="0"/>
              </a:rPr>
              <a:t>sind</a:t>
            </a:r>
            <a:r>
              <a:rPr lang="en-AU" sz="2400" dirty="0">
                <a:latin typeface="+mn-lt"/>
                <a:cs typeface="Calibri" panose="020F0502020204030204" pitchFamily="34" charset="0"/>
              </a:rPr>
              <a:t> LEBEN.</a:t>
            </a:r>
          </a:p>
          <a:p>
            <a:r>
              <a:rPr lang="en-AU" sz="2400" dirty="0">
                <a:latin typeface="+mn-lt"/>
                <a:cs typeface="Calibri" panose="020F0502020204030204" pitchFamily="34" charset="0"/>
              </a:rPr>
              <a:t>Gott und Christus </a:t>
            </a:r>
            <a:r>
              <a:rPr lang="en-AU" sz="2400" dirty="0" err="1">
                <a:latin typeface="+mn-lt"/>
                <a:cs typeface="Calibri" panose="020F0502020204030204" pitchFamily="34" charset="0"/>
              </a:rPr>
              <a:t>sind</a:t>
            </a:r>
            <a:r>
              <a:rPr lang="en-AU" sz="2400" dirty="0">
                <a:latin typeface="+mn-lt"/>
                <a:cs typeface="Calibri" panose="020F0502020204030204" pitchFamily="34" charset="0"/>
              </a:rPr>
              <a:t> </a:t>
            </a:r>
            <a:r>
              <a:rPr lang="en-AU" sz="2400" dirty="0" err="1">
                <a:latin typeface="+mn-lt"/>
                <a:cs typeface="Calibri" panose="020F0502020204030204" pitchFamily="34" charset="0"/>
              </a:rPr>
              <a:t>immer</a:t>
            </a:r>
            <a:r>
              <a:rPr lang="en-AU" sz="2400" dirty="0">
                <a:latin typeface="+mn-lt"/>
                <a:cs typeface="Calibri" panose="020F0502020204030204" pitchFamily="34" charset="0"/>
              </a:rPr>
              <a:t> </a:t>
            </a:r>
            <a:r>
              <a:rPr lang="en-AU" sz="2400" dirty="0" err="1">
                <a:latin typeface="+mn-lt"/>
                <a:cs typeface="Calibri" panose="020F0502020204030204" pitchFamily="34" charset="0"/>
              </a:rPr>
              <a:t>barmherzig</a:t>
            </a:r>
            <a:r>
              <a:rPr lang="en-AU" sz="2400" dirty="0">
                <a:latin typeface="+mn-lt"/>
                <a:cs typeface="Calibri" panose="020F0502020204030204" pitchFamily="34" charset="0"/>
              </a:rPr>
              <a:t>. (Psalm 100,5; Psalm 136)</a:t>
            </a:r>
          </a:p>
          <a:p>
            <a:r>
              <a:rPr lang="en-AU" sz="2400" dirty="0">
                <a:latin typeface="+mn-lt"/>
                <a:cs typeface="Calibri" panose="020F0502020204030204" pitchFamily="34" charset="0"/>
              </a:rPr>
              <a:t>Satan log und </a:t>
            </a:r>
            <a:r>
              <a:rPr lang="en-AU" sz="2400" dirty="0" err="1">
                <a:latin typeface="+mn-lt"/>
                <a:cs typeface="Calibri" panose="020F0502020204030204" pitchFamily="34" charset="0"/>
              </a:rPr>
              <a:t>sagte</a:t>
            </a:r>
            <a:r>
              <a:rPr lang="en-AU" sz="2400" dirty="0">
                <a:latin typeface="+mn-lt"/>
                <a:cs typeface="Calibri" panose="020F0502020204030204" pitchFamily="34" charset="0"/>
              </a:rPr>
              <a:t>, Gott </a:t>
            </a:r>
            <a:r>
              <a:rPr lang="en-AU" sz="2400" dirty="0" err="1">
                <a:latin typeface="+mn-lt"/>
                <a:cs typeface="Calibri" panose="020F0502020204030204" pitchFamily="34" charset="0"/>
              </a:rPr>
              <a:t>würde</a:t>
            </a:r>
            <a:r>
              <a:rPr lang="en-AU" sz="2400" dirty="0">
                <a:latin typeface="+mn-lt"/>
                <a:cs typeface="Calibri" panose="020F0502020204030204" pitchFamily="34" charset="0"/>
              </a:rPr>
              <a:t> </a:t>
            </a:r>
            <a:r>
              <a:rPr lang="en-AU" sz="2400" dirty="0" err="1">
                <a:latin typeface="+mn-lt"/>
                <a:cs typeface="Calibri" panose="020F0502020204030204" pitchFamily="34" charset="0"/>
              </a:rPr>
              <a:t>nicht</a:t>
            </a:r>
            <a:r>
              <a:rPr lang="en-AU" sz="2400" dirty="0">
                <a:latin typeface="+mn-lt"/>
                <a:cs typeface="Calibri" panose="020F0502020204030204" pitchFamily="34" charset="0"/>
              </a:rPr>
              <a:t> </a:t>
            </a:r>
            <a:r>
              <a:rPr lang="en-AU" sz="2400" dirty="0" err="1">
                <a:latin typeface="+mn-lt"/>
                <a:cs typeface="Calibri" panose="020F0502020204030204" pitchFamily="34" charset="0"/>
              </a:rPr>
              <a:t>vergeben</a:t>
            </a:r>
            <a:r>
              <a:rPr lang="en-AU" sz="2400" dirty="0">
                <a:latin typeface="+mn-lt"/>
                <a:cs typeface="Calibri" panose="020F0502020204030204" pitchFamily="34" charset="0"/>
              </a:rPr>
              <a:t>.</a:t>
            </a:r>
          </a:p>
          <a:p>
            <a:r>
              <a:rPr lang="en-AU" sz="2400" dirty="0">
                <a:latin typeface="+mn-lt"/>
                <a:cs typeface="Calibri" panose="020F0502020204030204" pitchFamily="34" charset="0"/>
              </a:rPr>
              <a:t>Satan log und </a:t>
            </a:r>
            <a:r>
              <a:rPr lang="en-AU" sz="2400" dirty="0" err="1">
                <a:latin typeface="+mn-lt"/>
                <a:cs typeface="Calibri" panose="020F0502020204030204" pitchFamily="34" charset="0"/>
              </a:rPr>
              <a:t>sagte</a:t>
            </a:r>
            <a:r>
              <a:rPr lang="en-AU" sz="2400" dirty="0">
                <a:latin typeface="+mn-lt"/>
                <a:cs typeface="Calibri" panose="020F0502020204030204" pitchFamily="34" charset="0"/>
              </a:rPr>
              <a:t>, das </a:t>
            </a:r>
            <a:r>
              <a:rPr lang="en-AU" sz="2400" dirty="0" err="1">
                <a:latin typeface="+mn-lt"/>
                <a:cs typeface="Calibri" panose="020F0502020204030204" pitchFamily="34" charset="0"/>
              </a:rPr>
              <a:t>Gesetz</a:t>
            </a:r>
            <a:r>
              <a:rPr lang="en-AU" sz="2400" dirty="0">
                <a:latin typeface="+mn-lt"/>
                <a:cs typeface="Calibri" panose="020F0502020204030204" pitchFamily="34" charset="0"/>
              </a:rPr>
              <a:t> </a:t>
            </a:r>
            <a:r>
              <a:rPr lang="en-AU" sz="2400" dirty="0" err="1">
                <a:latin typeface="+mn-lt"/>
                <a:cs typeface="Calibri" panose="020F0502020204030204" pitchFamily="34" charset="0"/>
              </a:rPr>
              <a:t>verlange</a:t>
            </a:r>
            <a:r>
              <a:rPr lang="en-AU" sz="2400" dirty="0">
                <a:latin typeface="+mn-lt"/>
                <a:cs typeface="Calibri" panose="020F0502020204030204" pitchFamily="34" charset="0"/>
              </a:rPr>
              <a:t> den Tod des </a:t>
            </a:r>
            <a:r>
              <a:rPr lang="en-AU" sz="2400" dirty="0" err="1">
                <a:latin typeface="+mn-lt"/>
                <a:cs typeface="Calibri" panose="020F0502020204030204" pitchFamily="34" charset="0"/>
              </a:rPr>
              <a:t>Übertreters</a:t>
            </a:r>
            <a:r>
              <a:rPr lang="en-AU" sz="2400" dirty="0">
                <a:latin typeface="+mn-lt"/>
                <a:cs typeface="Calibri" panose="020F0502020204030204" pitchFamily="34" charset="0"/>
              </a:rPr>
              <a:t>.</a:t>
            </a:r>
          </a:p>
          <a:p>
            <a:r>
              <a:rPr lang="en-AU" sz="2400" dirty="0">
                <a:latin typeface="+mn-lt"/>
                <a:cs typeface="Calibri" panose="020F0502020204030204" pitchFamily="34" charset="0"/>
              </a:rPr>
              <a:t>Die </a:t>
            </a:r>
            <a:r>
              <a:rPr lang="en-AU" sz="2400" dirty="0" err="1">
                <a:latin typeface="+mn-lt"/>
                <a:cs typeface="Calibri" panose="020F0502020204030204" pitchFamily="34" charset="0"/>
              </a:rPr>
              <a:t>Lüge</a:t>
            </a:r>
            <a:r>
              <a:rPr lang="en-AU" sz="2400" dirty="0">
                <a:latin typeface="+mn-lt"/>
                <a:cs typeface="Calibri" panose="020F0502020204030204" pitchFamily="34" charset="0"/>
              </a:rPr>
              <a:t> </a:t>
            </a:r>
            <a:r>
              <a:rPr lang="en-AU" sz="2400" dirty="0" err="1">
                <a:latin typeface="+mn-lt"/>
                <a:cs typeface="Calibri" panose="020F0502020204030204" pitchFamily="34" charset="0"/>
              </a:rPr>
              <a:t>Satans</a:t>
            </a:r>
            <a:r>
              <a:rPr lang="en-AU" sz="2400" dirty="0">
                <a:latin typeface="+mn-lt"/>
                <a:cs typeface="Calibri" panose="020F0502020204030204" pitchFamily="34" charset="0"/>
              </a:rPr>
              <a:t> </a:t>
            </a:r>
            <a:r>
              <a:rPr lang="en-AU" sz="2400" dirty="0" err="1">
                <a:latin typeface="+mn-lt"/>
                <a:cs typeface="Calibri" panose="020F0502020204030204" pitchFamily="34" charset="0"/>
              </a:rPr>
              <a:t>über</a:t>
            </a:r>
            <a:r>
              <a:rPr lang="en-AU" sz="2400" dirty="0">
                <a:latin typeface="+mn-lt"/>
                <a:cs typeface="Calibri" panose="020F0502020204030204" pitchFamily="34" charset="0"/>
              </a:rPr>
              <a:t> </a:t>
            </a:r>
            <a:r>
              <a:rPr lang="en-AU" sz="2400" dirty="0" err="1">
                <a:latin typeface="+mn-lt"/>
                <a:cs typeface="Calibri" panose="020F0502020204030204" pitchFamily="34" charset="0"/>
              </a:rPr>
              <a:t>Gottes</a:t>
            </a:r>
            <a:r>
              <a:rPr lang="en-AU" sz="2400" dirty="0">
                <a:latin typeface="+mn-lt"/>
                <a:cs typeface="Calibri" panose="020F0502020204030204" pitchFamily="34" charset="0"/>
              </a:rPr>
              <a:t> </a:t>
            </a:r>
            <a:r>
              <a:rPr lang="en-AU" sz="2400" dirty="0" err="1">
                <a:latin typeface="+mn-lt"/>
                <a:cs typeface="Calibri" panose="020F0502020204030204" pitchFamily="34" charset="0"/>
              </a:rPr>
              <a:t>Charakter</a:t>
            </a:r>
            <a:r>
              <a:rPr lang="en-AU" sz="2400" dirty="0">
                <a:latin typeface="+mn-lt"/>
                <a:cs typeface="Calibri" panose="020F0502020204030204" pitchFamily="34" charset="0"/>
              </a:rPr>
              <a:t> </a:t>
            </a:r>
            <a:r>
              <a:rPr lang="en-AU" sz="2400" dirty="0" err="1">
                <a:latin typeface="+mn-lt"/>
                <a:cs typeface="Calibri" panose="020F0502020204030204" pitchFamily="34" charset="0"/>
              </a:rPr>
              <a:t>zu</a:t>
            </a:r>
            <a:r>
              <a:rPr lang="en-AU" sz="2400" dirty="0">
                <a:latin typeface="+mn-lt"/>
                <a:cs typeface="Calibri" panose="020F0502020204030204" pitchFamily="34" charset="0"/>
              </a:rPr>
              <a:t> </a:t>
            </a:r>
            <a:r>
              <a:rPr lang="en-AU" sz="2400" dirty="0" err="1">
                <a:latin typeface="+mn-lt"/>
                <a:cs typeface="Calibri" panose="020F0502020204030204" pitchFamily="34" charset="0"/>
              </a:rPr>
              <a:t>glauben</a:t>
            </a:r>
            <a:r>
              <a:rPr lang="en-AU" sz="2400" dirty="0">
                <a:latin typeface="+mn-lt"/>
                <a:cs typeface="Calibri" panose="020F0502020204030204" pitchFamily="34" charset="0"/>
              </a:rPr>
              <a:t> = Tod</a:t>
            </a:r>
          </a:p>
          <a:p>
            <a:r>
              <a:rPr lang="en-AU" sz="2400" dirty="0">
                <a:latin typeface="+mn-lt"/>
                <a:cs typeface="Calibri" panose="020F0502020204030204" pitchFamily="34" charset="0"/>
              </a:rPr>
              <a:t>Zu </a:t>
            </a:r>
            <a:r>
              <a:rPr lang="en-AU" sz="2400" dirty="0" err="1">
                <a:latin typeface="+mn-lt"/>
                <a:cs typeface="Calibri" panose="020F0502020204030204" pitchFamily="34" charset="0"/>
              </a:rPr>
              <a:t>glauben</a:t>
            </a:r>
            <a:r>
              <a:rPr lang="en-AU" sz="2400" dirty="0">
                <a:latin typeface="+mn-lt"/>
                <a:cs typeface="Calibri" panose="020F0502020204030204" pitchFamily="34" charset="0"/>
              </a:rPr>
              <a:t>, </a:t>
            </a:r>
            <a:r>
              <a:rPr lang="en-AU" sz="2400" dirty="0" err="1">
                <a:latin typeface="+mn-lt"/>
                <a:cs typeface="Calibri" panose="020F0502020204030204" pitchFamily="34" charset="0"/>
              </a:rPr>
              <a:t>dass</a:t>
            </a:r>
            <a:r>
              <a:rPr lang="en-AU" sz="2400" dirty="0">
                <a:latin typeface="+mn-lt"/>
                <a:cs typeface="Calibri" panose="020F0502020204030204" pitchFamily="34" charset="0"/>
              </a:rPr>
              <a:t> Gott </a:t>
            </a:r>
            <a:r>
              <a:rPr lang="en-AU" sz="2400" dirty="0" err="1">
                <a:latin typeface="+mn-lt"/>
                <a:cs typeface="Calibri" panose="020F0502020204030204" pitchFamily="34" charset="0"/>
              </a:rPr>
              <a:t>nicht</a:t>
            </a:r>
            <a:r>
              <a:rPr lang="en-AU" sz="2400" dirty="0">
                <a:latin typeface="+mn-lt"/>
                <a:cs typeface="Calibri" panose="020F0502020204030204" pitchFamily="34" charset="0"/>
              </a:rPr>
              <a:t> </a:t>
            </a:r>
            <a:r>
              <a:rPr lang="en-AU" sz="2400" dirty="0" err="1">
                <a:latin typeface="+mn-lt"/>
                <a:cs typeface="Calibri" panose="020F0502020204030204" pitchFamily="34" charset="0"/>
              </a:rPr>
              <a:t>vergibt</a:t>
            </a:r>
            <a:r>
              <a:rPr lang="en-AU" sz="2400" dirty="0">
                <a:latin typeface="+mn-lt"/>
                <a:cs typeface="Calibri" panose="020F0502020204030204" pitchFamily="34" charset="0"/>
              </a:rPr>
              <a:t> = Tod</a:t>
            </a:r>
          </a:p>
          <a:p>
            <a:r>
              <a:rPr lang="en-AU" sz="2400" dirty="0">
                <a:latin typeface="+mn-lt"/>
                <a:cs typeface="Calibri" panose="020F0502020204030204" pitchFamily="34" charset="0"/>
              </a:rPr>
              <a:t>Zu </a:t>
            </a:r>
            <a:r>
              <a:rPr lang="en-AU" sz="2400" dirty="0" err="1">
                <a:latin typeface="+mn-lt"/>
                <a:cs typeface="Calibri" panose="020F0502020204030204" pitchFamily="34" charset="0"/>
              </a:rPr>
              <a:t>glauben</a:t>
            </a:r>
            <a:r>
              <a:rPr lang="en-AU" sz="2400" dirty="0">
                <a:latin typeface="+mn-lt"/>
                <a:cs typeface="Calibri" panose="020F0502020204030204" pitchFamily="34" charset="0"/>
              </a:rPr>
              <a:t>, </a:t>
            </a:r>
            <a:r>
              <a:rPr lang="en-AU" sz="2400" dirty="0" err="1">
                <a:latin typeface="+mn-lt"/>
                <a:cs typeface="Calibri" panose="020F0502020204030204" pitchFamily="34" charset="0"/>
              </a:rPr>
              <a:t>dass</a:t>
            </a:r>
            <a:r>
              <a:rPr lang="en-AU" sz="2400" dirty="0">
                <a:latin typeface="+mn-lt"/>
                <a:cs typeface="Calibri" panose="020F0502020204030204" pitchFamily="34" charset="0"/>
              </a:rPr>
              <a:t> Gott </a:t>
            </a:r>
            <a:r>
              <a:rPr lang="en-AU" sz="2400" dirty="0" err="1">
                <a:latin typeface="+mn-lt"/>
                <a:cs typeface="Calibri" panose="020F0502020204030204" pitchFamily="34" charset="0"/>
              </a:rPr>
              <a:t>nicht</a:t>
            </a:r>
            <a:r>
              <a:rPr lang="en-AU" sz="2400" dirty="0">
                <a:latin typeface="+mn-lt"/>
                <a:cs typeface="Calibri" panose="020F0502020204030204" pitchFamily="34" charset="0"/>
              </a:rPr>
              <a:t> </a:t>
            </a:r>
            <a:r>
              <a:rPr lang="en-AU" sz="2400" dirty="0" err="1">
                <a:latin typeface="+mn-lt"/>
                <a:cs typeface="Calibri" panose="020F0502020204030204" pitchFamily="34" charset="0"/>
              </a:rPr>
              <a:t>vergibt</a:t>
            </a:r>
            <a:r>
              <a:rPr lang="en-AU" sz="2400" dirty="0">
                <a:latin typeface="+mn-lt"/>
                <a:cs typeface="Calibri" panose="020F0502020204030204" pitchFamily="34" charset="0"/>
              </a:rPr>
              <a:t>, </a:t>
            </a:r>
            <a:r>
              <a:rPr lang="en-AU" sz="2400" dirty="0" err="1">
                <a:latin typeface="+mn-lt"/>
                <a:cs typeface="Calibri" panose="020F0502020204030204" pitchFamily="34" charset="0"/>
              </a:rPr>
              <a:t>ist</a:t>
            </a:r>
            <a:r>
              <a:rPr lang="en-AU" sz="2400" dirty="0">
                <a:latin typeface="+mn-lt"/>
                <a:cs typeface="Calibri" panose="020F0502020204030204" pitchFamily="34" charset="0"/>
              </a:rPr>
              <a:t> </a:t>
            </a:r>
            <a:r>
              <a:rPr lang="en-AU" sz="2400" dirty="0" err="1">
                <a:latin typeface="+mn-lt"/>
                <a:cs typeface="Calibri" panose="020F0502020204030204" pitchFamily="34" charset="0"/>
              </a:rPr>
              <a:t>ein</a:t>
            </a:r>
            <a:r>
              <a:rPr lang="en-AU" sz="2400" dirty="0">
                <a:latin typeface="+mn-lt"/>
                <a:cs typeface="Calibri" panose="020F0502020204030204" pitchFamily="34" charset="0"/>
              </a:rPr>
              <a:t> </a:t>
            </a:r>
            <a:r>
              <a:rPr lang="en-AU" sz="2400" dirty="0" err="1">
                <a:latin typeface="+mn-lt"/>
                <a:cs typeface="Calibri" panose="020F0502020204030204" pitchFamily="34" charset="0"/>
              </a:rPr>
              <a:t>Verstoß</a:t>
            </a:r>
            <a:r>
              <a:rPr lang="en-AU" sz="2400" dirty="0">
                <a:latin typeface="+mn-lt"/>
                <a:cs typeface="Calibri" panose="020F0502020204030204" pitchFamily="34" charset="0"/>
              </a:rPr>
              <a:t> </a:t>
            </a:r>
            <a:r>
              <a:rPr lang="en-AU" sz="2400" dirty="0" err="1">
                <a:latin typeface="+mn-lt"/>
                <a:cs typeface="Calibri" panose="020F0502020204030204" pitchFamily="34" charset="0"/>
              </a:rPr>
              <a:t>gegen</a:t>
            </a:r>
            <a:r>
              <a:rPr lang="en-AU" sz="2400" dirty="0">
                <a:latin typeface="+mn-lt"/>
                <a:cs typeface="Calibri" panose="020F0502020204030204" pitchFamily="34" charset="0"/>
              </a:rPr>
              <a:t> </a:t>
            </a:r>
            <a:r>
              <a:rPr lang="en-AU" sz="2400" dirty="0" err="1">
                <a:latin typeface="+mn-lt"/>
                <a:cs typeface="Calibri" panose="020F0502020204030204" pitchFamily="34" charset="0"/>
              </a:rPr>
              <a:t>Seinen</a:t>
            </a:r>
            <a:r>
              <a:rPr lang="en-AU" sz="2400" dirty="0">
                <a:latin typeface="+mn-lt"/>
                <a:cs typeface="Calibri" panose="020F0502020204030204" pitchFamily="34" charset="0"/>
              </a:rPr>
              <a:t> </a:t>
            </a:r>
            <a:r>
              <a:rPr lang="en-AU" sz="2400" dirty="0" err="1">
                <a:latin typeface="+mn-lt"/>
                <a:cs typeface="Calibri" panose="020F0502020204030204" pitchFamily="34" charset="0"/>
              </a:rPr>
              <a:t>Charakter</a:t>
            </a:r>
            <a:endParaRPr lang="en-AU" sz="2400" dirty="0">
              <a:latin typeface="+mn-lt"/>
              <a:cs typeface="Calibri" panose="020F0502020204030204" pitchFamily="34" charset="0"/>
            </a:endParaRPr>
          </a:p>
          <a:p>
            <a:r>
              <a:rPr lang="en-AU" sz="2400" dirty="0">
                <a:latin typeface="+mn-lt"/>
                <a:cs typeface="Calibri" panose="020F0502020204030204" pitchFamily="34" charset="0"/>
              </a:rPr>
              <a:t>Das </a:t>
            </a:r>
            <a:r>
              <a:rPr lang="en-AU" sz="2400" dirty="0" err="1">
                <a:latin typeface="+mn-lt"/>
                <a:cs typeface="Calibri" panose="020F0502020204030204" pitchFamily="34" charset="0"/>
              </a:rPr>
              <a:t>gebrochene</a:t>
            </a:r>
            <a:r>
              <a:rPr lang="en-AU" sz="2400" dirty="0">
                <a:latin typeface="+mn-lt"/>
                <a:cs typeface="Calibri" panose="020F0502020204030204" pitchFamily="34" charset="0"/>
              </a:rPr>
              <a:t> </a:t>
            </a:r>
            <a:r>
              <a:rPr lang="en-AU" sz="2400" dirty="0" err="1">
                <a:latin typeface="+mn-lt"/>
                <a:cs typeface="Calibri" panose="020F0502020204030204" pitchFamily="34" charset="0"/>
              </a:rPr>
              <a:t>Gesetz</a:t>
            </a:r>
            <a:r>
              <a:rPr lang="en-AU" sz="2400" dirty="0">
                <a:latin typeface="+mn-lt"/>
                <a:cs typeface="Calibri" panose="020F0502020204030204" pitchFamily="34" charset="0"/>
              </a:rPr>
              <a:t>/</a:t>
            </a:r>
            <a:r>
              <a:rPr lang="en-AU" sz="2400" dirty="0" err="1">
                <a:latin typeface="+mn-lt"/>
                <a:cs typeface="Calibri" panose="020F0502020204030204" pitchFamily="34" charset="0"/>
              </a:rPr>
              <a:t>Charakter</a:t>
            </a:r>
            <a:r>
              <a:rPr lang="en-AU" sz="2400" dirty="0">
                <a:latin typeface="+mn-lt"/>
                <a:cs typeface="Calibri" panose="020F0502020204030204" pitchFamily="34" charset="0"/>
              </a:rPr>
              <a:t> </a:t>
            </a:r>
            <a:r>
              <a:rPr lang="en-AU" sz="2400" dirty="0" err="1">
                <a:latin typeface="+mn-lt"/>
                <a:cs typeface="Calibri" panose="020F0502020204030204" pitchFamily="34" charset="0"/>
              </a:rPr>
              <a:t>verlangt</a:t>
            </a:r>
            <a:r>
              <a:rPr lang="en-AU" sz="2400" dirty="0">
                <a:latin typeface="+mn-lt"/>
                <a:cs typeface="Calibri" panose="020F0502020204030204" pitchFamily="34" charset="0"/>
              </a:rPr>
              <a:t> </a:t>
            </a:r>
            <a:r>
              <a:rPr lang="en-AU" sz="2400" dirty="0" err="1">
                <a:latin typeface="+mn-lt"/>
                <a:cs typeface="Calibri" panose="020F0502020204030204" pitchFamily="34" charset="0"/>
              </a:rPr>
              <a:t>deshalb</a:t>
            </a:r>
            <a:r>
              <a:rPr lang="en-AU" sz="2400" dirty="0">
                <a:latin typeface="+mn-lt"/>
                <a:cs typeface="Calibri" panose="020F0502020204030204" pitchFamily="34" charset="0"/>
              </a:rPr>
              <a:t> den Tod des </a:t>
            </a:r>
            <a:r>
              <a:rPr lang="en-AU" sz="2400" dirty="0" err="1">
                <a:latin typeface="+mn-lt"/>
                <a:cs typeface="Calibri" panose="020F0502020204030204" pitchFamily="34" charset="0"/>
              </a:rPr>
              <a:t>Übertreters</a:t>
            </a:r>
            <a:r>
              <a:rPr lang="en-AU" sz="2400" dirty="0">
                <a:latin typeface="+mn-lt"/>
                <a:cs typeface="Calibri" panose="020F0502020204030204" pitchFamily="34" charset="0"/>
              </a:rPr>
              <a:t>.</a:t>
            </a:r>
          </a:p>
          <a:p>
            <a:pPr marL="0" indent="0" algn="just">
              <a:buNone/>
            </a:pPr>
            <a:endParaRPr lang="en-AU" sz="2400" dirty="0">
              <a:solidFill>
                <a:srgbClr val="92D050"/>
              </a:solidFill>
              <a:latin typeface="+mn-lt"/>
              <a:cs typeface="Calibri" panose="020F0502020204030204" pitchFamily="34" charset="0"/>
            </a:endParaRPr>
          </a:p>
          <a:p>
            <a:pPr marL="0" indent="0" algn="just">
              <a:buNone/>
            </a:pPr>
            <a:endParaRPr lang="en-AU" sz="2400" dirty="0">
              <a:solidFill>
                <a:srgbClr val="92D050"/>
              </a:solidFill>
              <a:latin typeface="+mn-lt"/>
              <a:cs typeface="Calibri" panose="020F0502020204030204" pitchFamily="34" charset="0"/>
            </a:endParaRPr>
          </a:p>
        </p:txBody>
      </p:sp>
    </p:spTree>
    <p:extLst>
      <p:ext uri="{BB962C8B-B14F-4D97-AF65-F5344CB8AC3E}">
        <p14:creationId xmlns:p14="http://schemas.microsoft.com/office/powerpoint/2010/main" val="3510951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87823" y="488474"/>
            <a:ext cx="9980177" cy="1049235"/>
          </a:xfrm>
        </p:spPr>
        <p:txBody>
          <a:bodyPr>
            <a:normAutofit/>
          </a:bodyPr>
          <a:lstStyle/>
          <a:p>
            <a:r>
              <a:rPr lang="en-AU" sz="4000" dirty="0"/>
              <a:t>Satan der </a:t>
            </a:r>
            <a:r>
              <a:rPr lang="en-AU" sz="4000" dirty="0" err="1"/>
              <a:t>Gefängniswärter</a:t>
            </a:r>
            <a:endParaRPr lang="en-AU" sz="4000" dirty="0"/>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87823" y="1537709"/>
            <a:ext cx="10608657" cy="4957025"/>
          </a:xfrm>
        </p:spPr>
        <p:txBody>
          <a:bodyPr>
            <a:normAutofit lnSpcReduction="10000"/>
          </a:bodyPr>
          <a:lstStyle/>
          <a:p>
            <a:pPr marL="0" indent="0" algn="just">
              <a:buNone/>
            </a:pPr>
            <a:r>
              <a:rPr lang="de-DE" sz="2400" dirty="0">
                <a:latin typeface="+mn-lt"/>
                <a:cs typeface="Calibri" panose="020F0502020204030204" pitchFamily="34" charset="0"/>
              </a:rPr>
              <a:t>Satan weigerte sich, seine Gefangenen gehen zu lassen. </a:t>
            </a:r>
            <a:r>
              <a:rPr lang="de-DE" sz="2400" dirty="0">
                <a:solidFill>
                  <a:srgbClr val="92D050"/>
                </a:solidFill>
                <a:latin typeface="+mn-lt"/>
                <a:cs typeface="Calibri" panose="020F0502020204030204" pitchFamily="34" charset="0"/>
              </a:rPr>
              <a:t>Er hielt sie als seine Untertanen, weil sie seiner Lüge glaubten. </a:t>
            </a:r>
            <a:r>
              <a:rPr lang="de-DE" sz="2400" dirty="0">
                <a:latin typeface="+mn-lt"/>
                <a:cs typeface="Calibri" panose="020F0502020204030204" pitchFamily="34" charset="0"/>
              </a:rPr>
              <a:t>So wurde er zu ihrem Gefängniswärter. </a:t>
            </a:r>
            <a:r>
              <a:rPr lang="de-DE" sz="2400" u="sng" dirty="0">
                <a:solidFill>
                  <a:srgbClr val="92D050"/>
                </a:solidFill>
                <a:latin typeface="+mn-lt"/>
                <a:cs typeface="Calibri" panose="020F0502020204030204" pitchFamily="34" charset="0"/>
              </a:rPr>
              <a:t>Aber er hatte kein Recht, die Zahlung eines Preises zu verlangen</a:t>
            </a:r>
            <a:r>
              <a:rPr lang="de-DE" sz="2400" dirty="0">
                <a:solidFill>
                  <a:srgbClr val="92D050"/>
                </a:solidFill>
                <a:latin typeface="+mn-lt"/>
                <a:cs typeface="Calibri" panose="020F0502020204030204" pitchFamily="34" charset="0"/>
              </a:rPr>
              <a:t>, denn er hatte sie nicht durch eine rechtmäßige Eroberung in Besitz genommen, </a:t>
            </a:r>
            <a:r>
              <a:rPr lang="de-DE" sz="2400" dirty="0">
                <a:latin typeface="+mn-lt"/>
                <a:cs typeface="Calibri" panose="020F0502020204030204" pitchFamily="34" charset="0"/>
              </a:rPr>
              <a:t>sondern unter falschen Vorspiegelungen. Gott als der Gläubiger hatte das Recht, eine jegliche Vorkehrung für die Erlösung der Menschen zu treffen. Gerechtigkeit </a:t>
            </a:r>
            <a:r>
              <a:rPr lang="de-DE" sz="2400" i="1" dirty="0">
                <a:latin typeface="+mn-lt"/>
                <a:cs typeface="Calibri" panose="020F0502020204030204" pitchFamily="34" charset="0"/>
              </a:rPr>
              <a:t>(wessen Gerechtigkeit?)</a:t>
            </a:r>
            <a:r>
              <a:rPr lang="de-DE" sz="2400" dirty="0">
                <a:latin typeface="+mn-lt"/>
                <a:cs typeface="Calibri" panose="020F0502020204030204" pitchFamily="34" charset="0"/>
              </a:rPr>
              <a:t>verlangte die Zahlung eines bestimmten Preises. </a:t>
            </a:r>
            <a:r>
              <a:rPr lang="de-DE" sz="2400" u="sng" dirty="0">
                <a:latin typeface="+mn-lt"/>
                <a:cs typeface="Calibri" panose="020F0502020204030204" pitchFamily="34" charset="0"/>
              </a:rPr>
              <a:t>Der Sohn Gottes war der Einzige, der diesen Preis bezahlen konnte</a:t>
            </a:r>
            <a:r>
              <a:rPr lang="de-DE" sz="2400" dirty="0">
                <a:latin typeface="+mn-lt"/>
                <a:cs typeface="Calibri" panose="020F0502020204030204" pitchFamily="34" charset="0"/>
              </a:rPr>
              <a:t>. Er entschied freiwillig, auf diese Erde zu kommen, und sich auf das Gebiet zu begeben, wo Adam versagt hatte. {Lt20-1903.12,13}</a:t>
            </a:r>
            <a:endParaRPr lang="en-AU" sz="2400" dirty="0">
              <a:latin typeface="+mn-lt"/>
              <a:cs typeface="Calibri" panose="020F0502020204030204" pitchFamily="34" charset="0"/>
            </a:endParaRPr>
          </a:p>
          <a:p>
            <a:pPr marL="0" indent="0" algn="just">
              <a:buNone/>
            </a:pPr>
            <a:endParaRPr lang="en-AU" sz="2400" dirty="0">
              <a:solidFill>
                <a:srgbClr val="92D050"/>
              </a:solidFill>
              <a:latin typeface="+mn-lt"/>
              <a:cs typeface="Calibri" panose="020F0502020204030204" pitchFamily="34" charset="0"/>
            </a:endParaRPr>
          </a:p>
          <a:p>
            <a:pPr marL="0" indent="0" algn="just">
              <a:buNone/>
            </a:pPr>
            <a:r>
              <a:rPr lang="en-AU" sz="2400" dirty="0">
                <a:latin typeface="+mn-lt"/>
                <a:cs typeface="Calibri" panose="020F0502020204030204" pitchFamily="34" charset="0"/>
              </a:rPr>
              <a:t> </a:t>
            </a:r>
            <a:endParaRPr lang="en-AU" sz="2400" dirty="0">
              <a:solidFill>
                <a:srgbClr val="92D050"/>
              </a:solidFill>
              <a:latin typeface="+mn-lt"/>
              <a:cs typeface="Calibri" panose="020F0502020204030204" pitchFamily="34" charset="0"/>
            </a:endParaRPr>
          </a:p>
        </p:txBody>
      </p:sp>
    </p:spTree>
    <p:extLst>
      <p:ext uri="{BB962C8B-B14F-4D97-AF65-F5344CB8AC3E}">
        <p14:creationId xmlns:p14="http://schemas.microsoft.com/office/powerpoint/2010/main" val="147613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57785" y="514978"/>
            <a:ext cx="10815064" cy="1049235"/>
          </a:xfrm>
        </p:spPr>
        <p:txBody>
          <a:bodyPr>
            <a:normAutofit fontScale="90000"/>
          </a:bodyPr>
          <a:lstStyle/>
          <a:p>
            <a:r>
              <a:rPr lang="en-AU" sz="4000" dirty="0"/>
              <a:t>Das </a:t>
            </a:r>
            <a:r>
              <a:rPr lang="en-AU" sz="4000" dirty="0" err="1"/>
              <a:t>gebrochene</a:t>
            </a:r>
            <a:r>
              <a:rPr lang="en-AU" sz="4000" dirty="0"/>
              <a:t> </a:t>
            </a:r>
            <a:r>
              <a:rPr lang="en-AU" sz="4000" dirty="0" err="1"/>
              <a:t>Gesetz</a:t>
            </a:r>
            <a:r>
              <a:rPr lang="en-AU" sz="4000" dirty="0"/>
              <a:t> </a:t>
            </a:r>
            <a:r>
              <a:rPr lang="en-AU" sz="4000" dirty="0" err="1"/>
              <a:t>verlangte</a:t>
            </a:r>
            <a:r>
              <a:rPr lang="en-AU" sz="4000" dirty="0"/>
              <a:t> das Leben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518505" y="1564213"/>
            <a:ext cx="11154989" cy="5166100"/>
          </a:xfrm>
        </p:spPr>
        <p:txBody>
          <a:bodyPr>
            <a:normAutofit/>
          </a:bodyPr>
          <a:lstStyle/>
          <a:p>
            <a:pPr marL="0" indent="0" algn="just">
              <a:buNone/>
            </a:pPr>
            <a:r>
              <a:rPr lang="de-DE" sz="2200" dirty="0">
                <a:latin typeface="+mn-lt"/>
                <a:cs typeface="Calibri" panose="020F0502020204030204" pitchFamily="34" charset="0"/>
              </a:rPr>
              <a:t>Das gebrochene Gesetz Gottes forderte das Leben des Übertreters. {GK 420.1} </a:t>
            </a:r>
          </a:p>
          <a:p>
            <a:pPr marL="0" indent="0" algn="just">
              <a:buNone/>
            </a:pPr>
            <a:r>
              <a:rPr lang="de-DE" sz="2200" dirty="0">
                <a:latin typeface="+mn-lt"/>
                <a:cs typeface="Calibri" panose="020F0502020204030204" pitchFamily="34" charset="0"/>
              </a:rPr>
              <a:t>Die Übertretung des göttlichen Gesetzes forderte das Leben des Sünders. Im gesamten Weltall aber gab es nur Einen, der diesen Forderungen zugunsten des Menschen genügen konnte. </a:t>
            </a:r>
            <a:r>
              <a:rPr lang="de-DE" sz="2200" dirty="0">
                <a:solidFill>
                  <a:srgbClr val="92D050"/>
                </a:solidFill>
                <a:latin typeface="+mn-lt"/>
                <a:cs typeface="Calibri" panose="020F0502020204030204" pitchFamily="34" charset="0"/>
              </a:rPr>
              <a:t>Da Gottes Gesetz so heilig ist wie er selbst, konnte nur ein Wesen, das Gott gleich war, für die Übertretung sühnen. </a:t>
            </a:r>
            <a:r>
              <a:rPr lang="de-DE" sz="2200" u="sng" dirty="0">
                <a:solidFill>
                  <a:srgbClr val="92D050"/>
                </a:solidFill>
                <a:latin typeface="+mn-lt"/>
                <a:cs typeface="Calibri" panose="020F0502020204030204" pitchFamily="34" charset="0"/>
              </a:rPr>
              <a:t>Niemand außer Christus war imstande, den gefallenen Menschen loszukaufen vom Fluch </a:t>
            </a:r>
            <a:r>
              <a:rPr lang="de-DE" sz="2200" i="1" u="sng" dirty="0">
                <a:solidFill>
                  <a:srgbClr val="92D050"/>
                </a:solidFill>
                <a:latin typeface="+mn-lt"/>
                <a:cs typeface="Calibri" panose="020F0502020204030204" pitchFamily="34" charset="0"/>
              </a:rPr>
              <a:t>(die Lüge Satans zu glauben) </a:t>
            </a:r>
            <a:r>
              <a:rPr lang="de-DE" sz="2200" u="sng" dirty="0">
                <a:solidFill>
                  <a:srgbClr val="92D050"/>
                </a:solidFill>
                <a:latin typeface="+mn-lt"/>
                <a:cs typeface="Calibri" panose="020F0502020204030204" pitchFamily="34" charset="0"/>
              </a:rPr>
              <a:t>des Gesetzes</a:t>
            </a:r>
            <a:r>
              <a:rPr lang="de-DE" sz="2200" dirty="0">
                <a:solidFill>
                  <a:srgbClr val="92D050"/>
                </a:solidFill>
                <a:latin typeface="+mn-lt"/>
                <a:cs typeface="Calibri" panose="020F0502020204030204" pitchFamily="34" charset="0"/>
              </a:rPr>
              <a:t> </a:t>
            </a:r>
            <a:r>
              <a:rPr lang="de-DE" sz="2200" dirty="0">
                <a:latin typeface="+mn-lt"/>
                <a:cs typeface="Calibri" panose="020F0502020204030204" pitchFamily="34" charset="0"/>
              </a:rPr>
              <a:t>und ihn wieder mit dem Himmel in Einklang zu bringen. Christus wollte Schuld und Schande der Sünde auf sich nehmen, die für einen heiligen Gott so beleidigend war, </a:t>
            </a:r>
            <a:r>
              <a:rPr lang="de-DE" sz="2200" dirty="0" err="1">
                <a:latin typeface="+mn-lt"/>
                <a:cs typeface="Calibri" panose="020F0502020204030204" pitchFamily="34" charset="0"/>
              </a:rPr>
              <a:t>daß</a:t>
            </a:r>
            <a:r>
              <a:rPr lang="de-DE" sz="2200" dirty="0">
                <a:latin typeface="+mn-lt"/>
                <a:cs typeface="Calibri" panose="020F0502020204030204" pitchFamily="34" charset="0"/>
              </a:rPr>
              <a:t> sie Vater und Sohn eine Zeitlang trennen </a:t>
            </a:r>
            <a:r>
              <a:rPr lang="de-DE" sz="2200" dirty="0" err="1">
                <a:latin typeface="+mn-lt"/>
                <a:cs typeface="Calibri" panose="020F0502020204030204" pitchFamily="34" charset="0"/>
              </a:rPr>
              <a:t>mußte</a:t>
            </a:r>
            <a:r>
              <a:rPr lang="de-DE" sz="2200" dirty="0">
                <a:latin typeface="+mn-lt"/>
                <a:cs typeface="Calibri" panose="020F0502020204030204" pitchFamily="34" charset="0"/>
              </a:rPr>
              <a:t>. Christus war bereit, bis in die Tiefen des Elends hinabzusteigen, um die Verlorenen zu erretten. {PP 40.2}</a:t>
            </a:r>
          </a:p>
        </p:txBody>
      </p:sp>
    </p:spTree>
    <p:extLst>
      <p:ext uri="{BB962C8B-B14F-4D97-AF65-F5344CB8AC3E}">
        <p14:creationId xmlns:p14="http://schemas.microsoft.com/office/powerpoint/2010/main" val="3683700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87823" y="488474"/>
            <a:ext cx="9980177" cy="1049235"/>
          </a:xfrm>
        </p:spPr>
        <p:txBody>
          <a:bodyPr>
            <a:normAutofit fontScale="90000"/>
          </a:bodyPr>
          <a:lstStyle/>
          <a:p>
            <a:r>
              <a:rPr lang="en-AU" sz="4000" dirty="0" err="1"/>
              <a:t>Gesetz</a:t>
            </a:r>
            <a:r>
              <a:rPr lang="en-AU" sz="4000" dirty="0"/>
              <a:t> = </a:t>
            </a:r>
            <a:r>
              <a:rPr lang="en-AU" sz="4000" dirty="0" err="1"/>
              <a:t>Abschrift</a:t>
            </a:r>
            <a:r>
              <a:rPr lang="en-AU" sz="4000" dirty="0"/>
              <a:t> von </a:t>
            </a:r>
            <a:r>
              <a:rPr lang="en-AU" sz="4000" dirty="0" err="1"/>
              <a:t>Gottes</a:t>
            </a:r>
            <a:r>
              <a:rPr lang="en-AU" sz="4000" dirty="0"/>
              <a:t> </a:t>
            </a:r>
            <a:r>
              <a:rPr lang="en-AU" sz="4000" dirty="0" err="1"/>
              <a:t>Charakter</a:t>
            </a:r>
            <a:endParaRPr lang="en-AU" sz="4000" dirty="0"/>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485022" y="1412501"/>
            <a:ext cx="11221955" cy="4957025"/>
          </a:xfrm>
        </p:spPr>
        <p:txBody>
          <a:bodyPr>
            <a:normAutofit lnSpcReduction="10000"/>
          </a:bodyPr>
          <a:lstStyle/>
          <a:p>
            <a:pPr marL="0" indent="0" algn="just">
              <a:buNone/>
            </a:pPr>
            <a:r>
              <a:rPr lang="de-DE" sz="2400" dirty="0">
                <a:latin typeface="+mn-lt"/>
                <a:cs typeface="Calibri" panose="020F0502020204030204" pitchFamily="34" charset="0"/>
              </a:rPr>
              <a:t>Wenn die Menschen das Gesetz Gottes beiseite setzen, wissen sie nicht, was sie tun. </a:t>
            </a:r>
            <a:r>
              <a:rPr lang="de-DE" sz="2400" dirty="0">
                <a:solidFill>
                  <a:srgbClr val="92D050"/>
                </a:solidFill>
                <a:latin typeface="+mn-lt"/>
                <a:cs typeface="Calibri" panose="020F0502020204030204" pitchFamily="34" charset="0"/>
              </a:rPr>
              <a:t>Gottes Gesetz ist die Abschrift Seines Charakters</a:t>
            </a:r>
            <a:r>
              <a:rPr lang="de-DE" sz="2400" dirty="0">
                <a:latin typeface="+mn-lt"/>
                <a:cs typeface="Calibri" panose="020F0502020204030204" pitchFamily="34" charset="0"/>
              </a:rPr>
              <a:t>. Es verkörpert die Grundsätze Seines Reiches. Wer sich weigert, diese Grundsätze anzunehmen, bringt sich selbst in eine Verfassung, in der ihm der Segen Gottes nicht zufließen kann. {</a:t>
            </a:r>
            <a:r>
              <a:rPr lang="de-DE" sz="2400" dirty="0" err="1">
                <a:latin typeface="+mn-lt"/>
                <a:cs typeface="Calibri" panose="020F0502020204030204" pitchFamily="34" charset="0"/>
              </a:rPr>
              <a:t>CGl</a:t>
            </a:r>
            <a:r>
              <a:rPr lang="de-DE" sz="2400" dirty="0">
                <a:latin typeface="+mn-lt"/>
                <a:cs typeface="Calibri" panose="020F0502020204030204" pitchFamily="34" charset="0"/>
              </a:rPr>
              <a:t> 302.3}</a:t>
            </a:r>
          </a:p>
          <a:p>
            <a:pPr marL="0" indent="0" algn="just">
              <a:buNone/>
            </a:pPr>
            <a:r>
              <a:rPr lang="de-DE" sz="2400" dirty="0">
                <a:latin typeface="+mn-lt"/>
                <a:cs typeface="Calibri" panose="020F0502020204030204" pitchFamily="34" charset="0"/>
              </a:rPr>
              <a:t>Gott fordert Vollkommenheit von Seinen Kindern. </a:t>
            </a:r>
            <a:r>
              <a:rPr lang="de-DE" sz="2400" dirty="0">
                <a:solidFill>
                  <a:srgbClr val="92D050"/>
                </a:solidFill>
                <a:latin typeface="+mn-lt"/>
                <a:cs typeface="Calibri" panose="020F0502020204030204" pitchFamily="34" charset="0"/>
              </a:rPr>
              <a:t>Sein Gesetz ist eine Abschrift Seines Charakters, und ist das Richtmaß für einen jeden Charakter. </a:t>
            </a:r>
            <a:r>
              <a:rPr lang="de-DE" sz="2400" dirty="0">
                <a:latin typeface="+mn-lt"/>
                <a:cs typeface="Calibri" panose="020F0502020204030204" pitchFamily="34" charset="0"/>
              </a:rPr>
              <a:t>Dies göttliche Richtmaß wird allen gegeben, damit niemand eine irrige Ansicht haben möchte betreffs des Charakters der Menschen, aus denen Gott Sein Reich aufbauen will. </a:t>
            </a:r>
            <a:r>
              <a:rPr lang="de-DE" sz="2400" dirty="0">
                <a:solidFill>
                  <a:srgbClr val="92D050"/>
                </a:solidFill>
                <a:latin typeface="+mn-lt"/>
                <a:cs typeface="Calibri" panose="020F0502020204030204" pitchFamily="34" charset="0"/>
              </a:rPr>
              <a:t>Das Leben Christi auf Erden war ein vollkommener Ausdruck des Gesetzes Gottes</a:t>
            </a:r>
            <a:r>
              <a:rPr lang="de-DE" sz="2400" dirty="0">
                <a:latin typeface="+mn-lt"/>
                <a:cs typeface="Calibri" panose="020F0502020204030204" pitchFamily="34" charset="0"/>
              </a:rPr>
              <a:t>, und wenn die, welche beanspruchen, Gottes Kinder zu sein, einen Christo gleichen Charakter bekommen, werden sie allen Geboten Gottes gehorchen. {</a:t>
            </a:r>
            <a:r>
              <a:rPr lang="de-DE" sz="2400" dirty="0" err="1">
                <a:latin typeface="+mn-lt"/>
                <a:cs typeface="Calibri" panose="020F0502020204030204" pitchFamily="34" charset="0"/>
              </a:rPr>
              <a:t>CGl</a:t>
            </a:r>
            <a:r>
              <a:rPr lang="de-DE" sz="2400" dirty="0">
                <a:latin typeface="+mn-lt"/>
                <a:cs typeface="Calibri" panose="020F0502020204030204" pitchFamily="34" charset="0"/>
              </a:rPr>
              <a:t> 311.4}</a:t>
            </a:r>
          </a:p>
          <a:p>
            <a:pPr marL="0" indent="0" algn="just">
              <a:buNone/>
            </a:pPr>
            <a:endParaRPr lang="de-DE" sz="2400" dirty="0">
              <a:latin typeface="+mn-lt"/>
              <a:cs typeface="Calibri" panose="020F0502020204030204" pitchFamily="34" charset="0"/>
            </a:endParaRPr>
          </a:p>
          <a:p>
            <a:pPr marL="0" indent="0" algn="just">
              <a:buNone/>
            </a:pPr>
            <a:endParaRPr lang="de-DE" sz="2400" dirty="0">
              <a:latin typeface="+mn-lt"/>
              <a:cs typeface="Calibri" panose="020F0502020204030204" pitchFamily="34" charset="0"/>
            </a:endParaRPr>
          </a:p>
          <a:p>
            <a:pPr marL="0" indent="0" algn="just">
              <a:buNone/>
            </a:pPr>
            <a:endParaRPr lang="en-AU" sz="2400" dirty="0">
              <a:latin typeface="+mn-lt"/>
              <a:cs typeface="Calibri" panose="020F0502020204030204" pitchFamily="34" charset="0"/>
            </a:endParaRPr>
          </a:p>
        </p:txBody>
      </p:sp>
    </p:spTree>
    <p:extLst>
      <p:ext uri="{BB962C8B-B14F-4D97-AF65-F5344CB8AC3E}">
        <p14:creationId xmlns:p14="http://schemas.microsoft.com/office/powerpoint/2010/main" val="793541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367921" y="602774"/>
            <a:ext cx="11327965" cy="1049235"/>
          </a:xfrm>
        </p:spPr>
        <p:txBody>
          <a:bodyPr>
            <a:normAutofit fontScale="90000"/>
          </a:bodyPr>
          <a:lstStyle/>
          <a:p>
            <a:r>
              <a:rPr lang="en-AU" sz="4000" dirty="0"/>
              <a:t>Um Leben und </a:t>
            </a:r>
            <a:r>
              <a:rPr lang="en-AU" sz="4000" dirty="0" err="1"/>
              <a:t>Unsterblichkeit</a:t>
            </a:r>
            <a:r>
              <a:rPr lang="en-AU" sz="4000" dirty="0"/>
              <a:t> </a:t>
            </a:r>
            <a:r>
              <a:rPr lang="en-AU" sz="4000" dirty="0" err="1"/>
              <a:t>ans</a:t>
            </a:r>
            <a:r>
              <a:rPr lang="en-AU" sz="4000" dirty="0"/>
              <a:t> Licht </a:t>
            </a:r>
            <a:r>
              <a:rPr lang="en-AU" sz="4000" dirty="0" err="1"/>
              <a:t>zu</a:t>
            </a:r>
            <a:r>
              <a:rPr lang="en-AU" sz="4000" dirty="0"/>
              <a:t> </a:t>
            </a:r>
            <a:r>
              <a:rPr lang="en-AU" sz="4000" dirty="0" err="1"/>
              <a:t>bringen</a:t>
            </a:r>
            <a:endParaRPr lang="en-AU" sz="4000" dirty="0"/>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727576" y="2051692"/>
            <a:ext cx="10608657" cy="4957025"/>
          </a:xfrm>
        </p:spPr>
        <p:txBody>
          <a:bodyPr>
            <a:normAutofit/>
          </a:bodyPr>
          <a:lstStyle/>
          <a:p>
            <a:pPr marL="0" indent="0" algn="just">
              <a:buNone/>
            </a:pPr>
            <a:r>
              <a:rPr lang="de-DE" sz="2400" dirty="0">
                <a:latin typeface="+mn-lt"/>
                <a:cs typeface="Calibri" panose="020F0502020204030204" pitchFamily="34" charset="0"/>
              </a:rPr>
              <a:t>... um ihnen die Augen zu öffnen, damit sie sich bekehren von </a:t>
            </a:r>
            <a:r>
              <a:rPr lang="de-DE" sz="2400" dirty="0">
                <a:solidFill>
                  <a:srgbClr val="92D050"/>
                </a:solidFill>
                <a:latin typeface="+mn-lt"/>
                <a:cs typeface="Calibri" panose="020F0502020204030204" pitchFamily="34" charset="0"/>
              </a:rPr>
              <a:t>der Finsternis zum Licht und von der Herrschaft des Satans zu Gott</a:t>
            </a:r>
            <a:r>
              <a:rPr lang="de-DE" sz="2400" dirty="0">
                <a:latin typeface="+mn-lt"/>
                <a:cs typeface="Calibri" panose="020F0502020204030204" pitchFamily="34" charset="0"/>
              </a:rPr>
              <a:t>, damit sie Vergebung der Sünden empfangen und ein Erbteil unter denen, die durch den Glauben an Mich geheiligt sind! (Apostelgeschichte 26,18)</a:t>
            </a:r>
          </a:p>
          <a:p>
            <a:pPr marL="0" indent="0" algn="just">
              <a:buNone/>
            </a:pPr>
            <a:endParaRPr lang="de-DE" sz="2400" dirty="0">
              <a:latin typeface="+mn-lt"/>
              <a:cs typeface="Calibri" panose="020F0502020204030204" pitchFamily="34" charset="0"/>
            </a:endParaRPr>
          </a:p>
          <a:p>
            <a:pPr marL="0" indent="0" algn="just">
              <a:buNone/>
            </a:pPr>
            <a:r>
              <a:rPr lang="de-DE" sz="2400" dirty="0">
                <a:latin typeface="+mn-lt"/>
                <a:cs typeface="Calibri" panose="020F0502020204030204" pitchFamily="34" charset="0"/>
              </a:rPr>
              <a:t>Ich habe Dich verherrlicht </a:t>
            </a:r>
            <a:r>
              <a:rPr lang="de-DE" sz="2400" i="1" dirty="0">
                <a:latin typeface="+mn-lt"/>
                <a:cs typeface="Calibri" panose="020F0502020204030204" pitchFamily="34" charset="0"/>
              </a:rPr>
              <a:t>(charakterisiert) </a:t>
            </a:r>
            <a:r>
              <a:rPr lang="de-DE" sz="2400" dirty="0">
                <a:latin typeface="+mn-lt"/>
                <a:cs typeface="Calibri" panose="020F0502020204030204" pitchFamily="34" charset="0"/>
              </a:rPr>
              <a:t>auf Erden; Ich habe das Werk vollendet, das Du Mir gegeben hast, damit Ich es tun soll. (Johannes 17,4)</a:t>
            </a:r>
            <a:r>
              <a:rPr lang="en-AU" sz="2400" dirty="0">
                <a:latin typeface="+mn-lt"/>
                <a:cs typeface="Calibri" panose="020F0502020204030204" pitchFamily="34" charset="0"/>
              </a:rPr>
              <a:t> </a:t>
            </a:r>
            <a:endParaRPr lang="en-AU" sz="2400" dirty="0">
              <a:solidFill>
                <a:srgbClr val="92D050"/>
              </a:solidFill>
              <a:latin typeface="+mn-lt"/>
              <a:cs typeface="Calibri" panose="020F0502020204030204" pitchFamily="34" charset="0"/>
            </a:endParaRPr>
          </a:p>
        </p:txBody>
      </p:sp>
    </p:spTree>
    <p:extLst>
      <p:ext uri="{BB962C8B-B14F-4D97-AF65-F5344CB8AC3E}">
        <p14:creationId xmlns:p14="http://schemas.microsoft.com/office/powerpoint/2010/main" val="2361027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587809" y="545624"/>
            <a:ext cx="11221955" cy="1049235"/>
          </a:xfrm>
        </p:spPr>
        <p:txBody>
          <a:bodyPr>
            <a:noAutofit/>
          </a:bodyPr>
          <a:lstStyle/>
          <a:p>
            <a:r>
              <a:rPr lang="en-AU" sz="3400" dirty="0"/>
              <a:t>Christus </a:t>
            </a:r>
            <a:r>
              <a:rPr lang="en-AU" sz="3400" dirty="0" err="1"/>
              <a:t>offenbarte</a:t>
            </a:r>
            <a:r>
              <a:rPr lang="en-AU" sz="3400" dirty="0"/>
              <a:t> auf Erden den </a:t>
            </a:r>
            <a:r>
              <a:rPr lang="en-AU" sz="3400" dirty="0" err="1"/>
              <a:t>Charakter</a:t>
            </a:r>
            <a:r>
              <a:rPr lang="en-AU" sz="3400" dirty="0"/>
              <a:t> </a:t>
            </a:r>
            <a:r>
              <a:rPr lang="en-AU" sz="3400" dirty="0" err="1"/>
              <a:t>Gottes</a:t>
            </a:r>
            <a:endParaRPr lang="en-AU" sz="3400" dirty="0"/>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485022" y="1594859"/>
            <a:ext cx="11221955" cy="4957025"/>
          </a:xfrm>
        </p:spPr>
        <p:txBody>
          <a:bodyPr>
            <a:normAutofit lnSpcReduction="10000"/>
          </a:bodyPr>
          <a:lstStyle/>
          <a:p>
            <a:pPr marL="0" indent="0" algn="just">
              <a:buNone/>
            </a:pPr>
            <a:r>
              <a:rPr lang="de-DE" sz="2400" dirty="0">
                <a:latin typeface="+mn-lt"/>
                <a:cs typeface="Calibri" panose="020F0502020204030204" pitchFamily="34" charset="0"/>
              </a:rPr>
              <a:t>Die Liebe und Ehre und Vollkommenheit, die im Evangelium offenbart werden, sind eine </a:t>
            </a:r>
            <a:r>
              <a:rPr lang="de-DE" sz="2400" dirty="0">
                <a:solidFill>
                  <a:srgbClr val="92D050"/>
                </a:solidFill>
                <a:latin typeface="+mn-lt"/>
                <a:cs typeface="Calibri" panose="020F0502020204030204" pitchFamily="34" charset="0"/>
              </a:rPr>
              <a:t>Offenbarung des Charakters Gottes für den Menschen. Die Gerechtigkeit und die Güte und das Wohlwollen, die im Charakter Christi gesehen wurden,</a:t>
            </a:r>
            <a:r>
              <a:rPr lang="de-DE" sz="2400" dirty="0">
                <a:latin typeface="+mn-lt"/>
                <a:cs typeface="Calibri" panose="020F0502020204030204" pitchFamily="34" charset="0"/>
              </a:rPr>
              <a:t> sollen sich im Leben derer wiederholen, die die Vorrechte des Evangeliums annehmen. Durch das Studium des Wortes sollen wir Ihn so sehen, wie Er ist, und, entzückt von dem Anblick Seiner göttlichen Vollkommenheit, sollen wir in dasselbe Bild hineinwachsen. </a:t>
            </a:r>
            <a:r>
              <a:rPr lang="de-DE" sz="2400" dirty="0">
                <a:solidFill>
                  <a:srgbClr val="92D050"/>
                </a:solidFill>
                <a:latin typeface="+mn-lt"/>
                <a:cs typeface="Calibri" panose="020F0502020204030204" pitchFamily="34" charset="0"/>
              </a:rPr>
              <a:t>Wir müssen verstehen, dass das Evangelium die Herrlichkeit des Herrn vollständig offenbart. Es ist der Spiegel, der den Charakter Gottes für die bekehrte Seele offenbart. Das Ebenbild Gottes wird im vollkommenen Charakter Seines Sohnes aufgezeigt, damit wir verstehen können, was es bedeutet, nach dem Ebenbild Gottes geschaffen zu sein, </a:t>
            </a:r>
            <a:r>
              <a:rPr lang="de-DE" sz="2400" dirty="0">
                <a:latin typeface="+mn-lt"/>
                <a:cs typeface="Calibri" panose="020F0502020204030204" pitchFamily="34" charset="0"/>
              </a:rPr>
              <a:t>und was wir werden können, wenn wir uns durch ständiges Schauen von „Herrlichkeit zu Herrlichkeit“ verändern lassen. {ST </a:t>
            </a:r>
            <a:r>
              <a:rPr lang="de-DE" sz="2400" dirty="0" err="1">
                <a:latin typeface="+mn-lt"/>
                <a:cs typeface="Calibri" panose="020F0502020204030204" pitchFamily="34" charset="0"/>
              </a:rPr>
              <a:t>February</a:t>
            </a:r>
            <a:r>
              <a:rPr lang="de-DE" sz="2400" dirty="0">
                <a:latin typeface="+mn-lt"/>
                <a:cs typeface="Calibri" panose="020F0502020204030204" pitchFamily="34" charset="0"/>
              </a:rPr>
              <a:t> 24, 1909, par. 3}</a:t>
            </a:r>
            <a:endParaRPr lang="en-AU" sz="2400" dirty="0">
              <a:latin typeface="+mn-lt"/>
              <a:cs typeface="Calibri" panose="020F0502020204030204" pitchFamily="34" charset="0"/>
            </a:endParaRPr>
          </a:p>
        </p:txBody>
      </p:sp>
    </p:spTree>
    <p:extLst>
      <p:ext uri="{BB962C8B-B14F-4D97-AF65-F5344CB8AC3E}">
        <p14:creationId xmlns:p14="http://schemas.microsoft.com/office/powerpoint/2010/main" val="2550793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54117" y="343903"/>
            <a:ext cx="10043401" cy="792439"/>
          </a:xfrm>
        </p:spPr>
        <p:txBody>
          <a:bodyPr>
            <a:normAutofit/>
          </a:bodyPr>
          <a:lstStyle/>
          <a:p>
            <a:r>
              <a:rPr lang="en-AU" sz="4000" dirty="0"/>
              <a:t>Jesus = Leben</a:t>
            </a:r>
          </a:p>
        </p:txBody>
      </p:sp>
      <p:sp>
        <p:nvSpPr>
          <p:cNvPr id="5" name="TextBox 4">
            <a:extLst>
              <a:ext uri="{FF2B5EF4-FFF2-40B4-BE49-F238E27FC236}">
                <a16:creationId xmlns:a16="http://schemas.microsoft.com/office/drawing/2014/main" id="{CBF9D5C0-5507-4197-8695-408AB08BC9B2}"/>
              </a:ext>
            </a:extLst>
          </p:cNvPr>
          <p:cNvSpPr txBox="1"/>
          <p:nvPr/>
        </p:nvSpPr>
        <p:spPr>
          <a:xfrm>
            <a:off x="1054117" y="1233996"/>
            <a:ext cx="10036418" cy="5262979"/>
          </a:xfrm>
          <a:prstGeom prst="rect">
            <a:avLst/>
          </a:prstGeom>
          <a:noFill/>
        </p:spPr>
        <p:txBody>
          <a:bodyPr wrap="square">
            <a:spAutoFit/>
          </a:bodyPr>
          <a:lstStyle/>
          <a:p>
            <a:pPr algn="just"/>
            <a:r>
              <a:rPr lang="de-DE" sz="2400" dirty="0"/>
              <a:t>Jesus spricht zu ihm: Ich bin der Weg und die Wahrheit und das Leben; niemand kommt zum Vater als nur durch Mich! (</a:t>
            </a:r>
            <a:r>
              <a:rPr lang="en-AU" sz="2400" dirty="0"/>
              <a:t>Joh. 14,6)</a:t>
            </a:r>
          </a:p>
          <a:p>
            <a:pPr algn="just"/>
            <a:endParaRPr lang="en-AU" sz="2400" b="0" i="0" u="none" strike="noStrike" baseline="0" dirty="0">
              <a:solidFill>
                <a:srgbClr val="92D050"/>
              </a:solidFill>
            </a:endParaRPr>
          </a:p>
          <a:p>
            <a:pPr algn="just"/>
            <a:r>
              <a:rPr lang="de-DE" sz="2400" b="0" i="0" u="none" strike="noStrike" baseline="0" dirty="0"/>
              <a:t>Wer den Sohn hat, der hat das Leben; wer den Sohn Gottes nicht hat, der hat das Leben nicht. (1.Johannes 5,12)</a:t>
            </a:r>
          </a:p>
          <a:p>
            <a:pPr algn="just"/>
            <a:endParaRPr lang="en-AU" sz="2400" dirty="0"/>
          </a:p>
          <a:p>
            <a:pPr algn="just"/>
            <a:r>
              <a:rPr lang="de-DE" sz="2400" b="0" i="0" u="none" strike="noStrike" baseline="0" dirty="0"/>
              <a:t>Der Dieb kommt nur, um zu stehlen, zu töten und zu verderben; Ich bin gekommen, damit sie das Leben haben und es im </a:t>
            </a:r>
            <a:r>
              <a:rPr lang="de-DE" sz="2400" b="0" i="0" u="none" strike="noStrike" baseline="0" dirty="0" err="1"/>
              <a:t>Überfluß</a:t>
            </a:r>
            <a:r>
              <a:rPr lang="de-DE" sz="2400" b="0" i="0" u="none" strike="noStrike" baseline="0" dirty="0"/>
              <a:t> haben. (Johannes 10,10)</a:t>
            </a:r>
          </a:p>
          <a:p>
            <a:pPr algn="just"/>
            <a:endParaRPr lang="en-AU" sz="2400" b="0" i="0" u="none" strike="noStrike" baseline="0" dirty="0"/>
          </a:p>
          <a:p>
            <a:pPr algn="just"/>
            <a:r>
              <a:rPr lang="de-DE" sz="2400" dirty="0"/>
              <a:t>Jetzt aber offenbart worden ist durch die Erscheinung unseres Retters Christus Jesus, </a:t>
            </a:r>
            <a:r>
              <a:rPr lang="de-DE" sz="2400" dirty="0">
                <a:solidFill>
                  <a:srgbClr val="92D050"/>
                </a:solidFill>
              </a:rPr>
              <a:t>der den Tod zunichtegemacht (engl.: aufgelöst) hat, aber Leben und Unsterblichkeit ans Licht gebracht hat durch das Evangelium</a:t>
            </a:r>
            <a:r>
              <a:rPr lang="de-DE" sz="2400" dirty="0">
                <a:solidFill>
                  <a:srgbClr val="00B050"/>
                </a:solidFill>
              </a:rPr>
              <a:t> </a:t>
            </a:r>
            <a:r>
              <a:rPr lang="de-DE" sz="2400" dirty="0"/>
              <a:t>(2.Timotheus 1,10 -Elberfelder)</a:t>
            </a:r>
            <a:endParaRPr lang="en-AU" sz="2400" dirty="0"/>
          </a:p>
        </p:txBody>
      </p:sp>
    </p:spTree>
    <p:extLst>
      <p:ext uri="{BB962C8B-B14F-4D97-AF65-F5344CB8AC3E}">
        <p14:creationId xmlns:p14="http://schemas.microsoft.com/office/powerpoint/2010/main" val="2524826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575389" y="638772"/>
            <a:ext cx="11041221" cy="1049235"/>
          </a:xfrm>
        </p:spPr>
        <p:txBody>
          <a:bodyPr>
            <a:normAutofit fontScale="90000"/>
          </a:bodyPr>
          <a:lstStyle/>
          <a:p>
            <a:r>
              <a:rPr lang="en-AU" sz="3800" dirty="0"/>
              <a:t>Christus </a:t>
            </a:r>
            <a:r>
              <a:rPr lang="en-AU" sz="3800" dirty="0" err="1"/>
              <a:t>offenbarte</a:t>
            </a:r>
            <a:r>
              <a:rPr lang="en-AU" sz="3800" dirty="0"/>
              <a:t> auf Erden den </a:t>
            </a:r>
            <a:r>
              <a:rPr lang="en-AU" sz="3800" dirty="0" err="1"/>
              <a:t>Charakter</a:t>
            </a:r>
            <a:r>
              <a:rPr lang="en-AU" sz="3800" dirty="0"/>
              <a:t> </a:t>
            </a:r>
            <a:r>
              <a:rPr lang="en-AU" sz="3800" dirty="0" err="1"/>
              <a:t>Gottes</a:t>
            </a:r>
            <a:br>
              <a:rPr lang="en-AU" sz="4000" dirty="0"/>
            </a:br>
            <a:endParaRPr lang="en-AU" sz="4000" dirty="0"/>
          </a:p>
        </p:txBody>
      </p:sp>
      <p:sp>
        <p:nvSpPr>
          <p:cNvPr id="6" name="Content Placeholder 2">
            <a:extLst>
              <a:ext uri="{FF2B5EF4-FFF2-40B4-BE49-F238E27FC236}">
                <a16:creationId xmlns:a16="http://schemas.microsoft.com/office/drawing/2014/main" id="{97D3F060-6622-4FB7-AEDF-DBAFD64458CB}"/>
              </a:ext>
            </a:extLst>
          </p:cNvPr>
          <p:cNvSpPr txBox="1">
            <a:spLocks/>
          </p:cNvSpPr>
          <p:nvPr/>
        </p:nvSpPr>
        <p:spPr>
          <a:xfrm>
            <a:off x="774542" y="2153808"/>
            <a:ext cx="10153417" cy="4788639"/>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15000"/>
              </a:lnSpc>
              <a:spcAft>
                <a:spcPts val="1000"/>
              </a:spcAft>
              <a:buNone/>
            </a:pPr>
            <a:r>
              <a:rPr lang="de-DE" sz="2400" dirty="0">
                <a:effectLst/>
                <a:ea typeface="Calibri" panose="020F0502020204030204" pitchFamily="34" charset="0"/>
                <a:cs typeface="Arial" panose="020B0604020202020204" pitchFamily="34" charset="0"/>
              </a:rPr>
              <a:t>In Christus sah Gott das Spiegelbild Seines eigenen Wesens. </a:t>
            </a:r>
            <a:r>
              <a:rPr lang="de-DE" sz="2400" dirty="0">
                <a:solidFill>
                  <a:srgbClr val="92D050"/>
                </a:solidFill>
                <a:effectLst/>
                <a:ea typeface="Calibri" panose="020F0502020204030204" pitchFamily="34" charset="0"/>
                <a:cs typeface="Arial" panose="020B0604020202020204" pitchFamily="34" charset="0"/>
              </a:rPr>
              <a:t>Gott wurde offenbart im Fleisch durch die vollkommene Identität Seines Charakters mit dem Charakter Christi.</a:t>
            </a:r>
            <a:r>
              <a:rPr lang="de-DE" sz="2400" dirty="0">
                <a:effectLst/>
                <a:ea typeface="Calibri" panose="020F0502020204030204" pitchFamily="34" charset="0"/>
                <a:cs typeface="Arial" panose="020B0604020202020204" pitchFamily="34" charset="0"/>
              </a:rPr>
              <a:t> Dass Gott so im Fleisch manifestiert wurde, war ein Wunder für das himmlische Heer, „nämlich das Geheimnis, das vor den Zeitaltern verborgen war.“ (Kolosser 1,26) {Ellen White, ST, April 15, 1897 par. 10}</a:t>
            </a:r>
            <a:endParaRPr lang="en-AU" sz="2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02075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185135" y="438747"/>
            <a:ext cx="9769633" cy="1049235"/>
          </a:xfrm>
        </p:spPr>
        <p:txBody>
          <a:bodyPr>
            <a:normAutofit/>
          </a:bodyPr>
          <a:lstStyle/>
          <a:p>
            <a:r>
              <a:rPr lang="en-AU" sz="4000" dirty="0"/>
              <a:t>Was </a:t>
            </a:r>
            <a:r>
              <a:rPr lang="en-AU" sz="4000" dirty="0" err="1"/>
              <a:t>bringt</a:t>
            </a:r>
            <a:r>
              <a:rPr lang="en-AU" sz="4000" dirty="0"/>
              <a:t> den </a:t>
            </a:r>
            <a:r>
              <a:rPr lang="en-AU" sz="4000" dirty="0" err="1"/>
              <a:t>Kampf</a:t>
            </a:r>
            <a:r>
              <a:rPr lang="en-AU" sz="4000" dirty="0"/>
              <a:t> </a:t>
            </a:r>
            <a:r>
              <a:rPr lang="en-AU" sz="4000" dirty="0" err="1"/>
              <a:t>zu</a:t>
            </a:r>
            <a:r>
              <a:rPr lang="en-AU" sz="4000" dirty="0"/>
              <a:t> </a:t>
            </a:r>
            <a:r>
              <a:rPr lang="en-AU" sz="4000" dirty="0" err="1"/>
              <a:t>einem</a:t>
            </a:r>
            <a:r>
              <a:rPr lang="en-AU" sz="4000" dirty="0"/>
              <a:t> Ende?</a:t>
            </a:r>
          </a:p>
        </p:txBody>
      </p:sp>
      <p:sp>
        <p:nvSpPr>
          <p:cNvPr id="6" name="Content Placeholder 2">
            <a:extLst>
              <a:ext uri="{FF2B5EF4-FFF2-40B4-BE49-F238E27FC236}">
                <a16:creationId xmlns:a16="http://schemas.microsoft.com/office/drawing/2014/main" id="{97D3F060-6622-4FB7-AEDF-DBAFD64458CB}"/>
              </a:ext>
            </a:extLst>
          </p:cNvPr>
          <p:cNvSpPr txBox="1">
            <a:spLocks/>
          </p:cNvSpPr>
          <p:nvPr/>
        </p:nvSpPr>
        <p:spPr>
          <a:xfrm>
            <a:off x="853448" y="1487982"/>
            <a:ext cx="10153417" cy="4788639"/>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15000"/>
              </a:lnSpc>
              <a:spcAft>
                <a:spcPts val="1000"/>
              </a:spcAft>
              <a:buNone/>
            </a:pPr>
            <a:r>
              <a:rPr lang="en-AU" sz="2400" dirty="0">
                <a:effectLst/>
                <a:ea typeface="Calibri" panose="020F0502020204030204" pitchFamily="34" charset="0"/>
                <a:cs typeface="Arial" panose="020B0604020202020204" pitchFamily="34" charset="0"/>
              </a:rPr>
              <a:t>Christus </a:t>
            </a:r>
            <a:r>
              <a:rPr lang="en-AU" sz="2400" dirty="0" err="1">
                <a:effectLst/>
                <a:ea typeface="Calibri" panose="020F0502020204030204" pitchFamily="34" charset="0"/>
                <a:cs typeface="Arial" panose="020B0604020202020204" pitchFamily="34" charset="0"/>
              </a:rPr>
              <a:t>tötete</a:t>
            </a:r>
            <a:r>
              <a:rPr lang="en-AU" sz="2400" dirty="0">
                <a:effectLst/>
                <a:ea typeface="Calibri" panose="020F0502020204030204" pitchFamily="34" charset="0"/>
                <a:cs typeface="Arial" panose="020B0604020202020204" pitchFamily="34" charset="0"/>
              </a:rPr>
              <a:t> </a:t>
            </a:r>
            <a:r>
              <a:rPr lang="en-AU" sz="2400" dirty="0" err="1">
                <a:effectLst/>
                <a:ea typeface="Calibri" panose="020F0502020204030204" pitchFamily="34" charset="0"/>
                <a:cs typeface="Arial" panose="020B0604020202020204" pitchFamily="34" charset="0"/>
              </a:rPr>
              <a:t>nie</a:t>
            </a:r>
            <a:r>
              <a:rPr lang="en-AU" sz="2400" dirty="0">
                <a:effectLst/>
                <a:ea typeface="Calibri" panose="020F0502020204030204" pitchFamily="34" charset="0"/>
                <a:cs typeface="Arial" panose="020B0604020202020204" pitchFamily="34" charset="0"/>
              </a:rPr>
              <a:t> </a:t>
            </a:r>
            <a:r>
              <a:rPr lang="en-AU" sz="2400" dirty="0" err="1">
                <a:effectLst/>
                <a:ea typeface="Calibri" panose="020F0502020204030204" pitchFamily="34" charset="0"/>
                <a:cs typeface="Arial" panose="020B0604020202020204" pitchFamily="34" charset="0"/>
              </a:rPr>
              <a:t>jemanden</a:t>
            </a:r>
            <a:r>
              <a:rPr lang="en-AU" sz="2400" dirty="0">
                <a:effectLst/>
                <a:ea typeface="Calibri" panose="020F0502020204030204" pitchFamily="34" charset="0"/>
                <a:cs typeface="Arial" panose="020B0604020202020204" pitchFamily="34" charset="0"/>
              </a:rPr>
              <a:t>. {</a:t>
            </a:r>
            <a:r>
              <a:rPr lang="en-AU" sz="2400" dirty="0" err="1">
                <a:effectLst/>
                <a:ea typeface="Calibri" panose="020F0502020204030204" pitchFamily="34" charset="0"/>
                <a:cs typeface="Arial" panose="020B0604020202020204" pitchFamily="34" charset="0"/>
              </a:rPr>
              <a:t>CTr</a:t>
            </a:r>
            <a:r>
              <a:rPr lang="en-AU" sz="2400" dirty="0">
                <a:effectLst/>
                <a:ea typeface="Calibri" panose="020F0502020204030204" pitchFamily="34" charset="0"/>
                <a:cs typeface="Arial" panose="020B0604020202020204" pitchFamily="34" charset="0"/>
              </a:rPr>
              <a:t> 248.4}</a:t>
            </a:r>
          </a:p>
          <a:p>
            <a:pPr marL="0" indent="0" algn="just">
              <a:lnSpc>
                <a:spcPct val="115000"/>
              </a:lnSpc>
              <a:spcAft>
                <a:spcPts val="1000"/>
              </a:spcAft>
              <a:buNone/>
            </a:pPr>
            <a:r>
              <a:rPr lang="en-AU" sz="2400" dirty="0">
                <a:ea typeface="Calibri" panose="020F0502020204030204" pitchFamily="34" charset="0"/>
                <a:cs typeface="Arial" panose="020B0604020202020204" pitchFamily="34" charset="0"/>
              </a:rPr>
              <a:t>Du </a:t>
            </a:r>
            <a:r>
              <a:rPr lang="en-AU" sz="2400" dirty="0" err="1">
                <a:ea typeface="Calibri" panose="020F0502020204030204" pitchFamily="34" charset="0"/>
                <a:cs typeface="Arial" panose="020B0604020202020204" pitchFamily="34" charset="0"/>
              </a:rPr>
              <a:t>sollst</a:t>
            </a:r>
            <a:r>
              <a:rPr lang="en-AU" sz="2400" dirty="0">
                <a:ea typeface="Calibri" panose="020F0502020204030204" pitchFamily="34" charset="0"/>
                <a:cs typeface="Arial" panose="020B0604020202020204" pitchFamily="34" charset="0"/>
              </a:rPr>
              <a:t> </a:t>
            </a:r>
            <a:r>
              <a:rPr lang="en-AU" sz="2400" dirty="0" err="1">
                <a:ea typeface="Calibri" panose="020F0502020204030204" pitchFamily="34" charset="0"/>
                <a:cs typeface="Arial" panose="020B0604020202020204" pitchFamily="34" charset="0"/>
              </a:rPr>
              <a:t>nicht</a:t>
            </a:r>
            <a:r>
              <a:rPr lang="en-AU" sz="2400" dirty="0">
                <a:ea typeface="Calibri" panose="020F0502020204030204" pitchFamily="34" charset="0"/>
                <a:cs typeface="Arial" panose="020B0604020202020204" pitchFamily="34" charset="0"/>
              </a:rPr>
              <a:t> </a:t>
            </a:r>
            <a:r>
              <a:rPr lang="en-AU" sz="2400" dirty="0" err="1">
                <a:ea typeface="Calibri" panose="020F0502020204030204" pitchFamily="34" charset="0"/>
                <a:cs typeface="Arial" panose="020B0604020202020204" pitchFamily="34" charset="0"/>
              </a:rPr>
              <a:t>töten</a:t>
            </a:r>
            <a:r>
              <a:rPr lang="en-AU" sz="2400" dirty="0">
                <a:effectLst/>
                <a:ea typeface="Calibri" panose="020F0502020204030204" pitchFamily="34" charset="0"/>
                <a:cs typeface="Arial" panose="020B0604020202020204" pitchFamily="34" charset="0"/>
              </a:rPr>
              <a:t>. </a:t>
            </a:r>
            <a:r>
              <a:rPr lang="en-AU" sz="2400" dirty="0">
                <a:ea typeface="Calibri" panose="020F0502020204030204" pitchFamily="34" charset="0"/>
                <a:cs typeface="Arial" panose="020B0604020202020204" pitchFamily="34" charset="0"/>
              </a:rPr>
              <a:t>2.Mose</a:t>
            </a:r>
            <a:r>
              <a:rPr lang="en-AU" sz="2400" dirty="0">
                <a:effectLst/>
                <a:ea typeface="Calibri" panose="020F0502020204030204" pitchFamily="34" charset="0"/>
                <a:cs typeface="Arial" panose="020B0604020202020204" pitchFamily="34" charset="0"/>
              </a:rPr>
              <a:t> 20,13</a:t>
            </a:r>
          </a:p>
          <a:p>
            <a:pPr marL="0" indent="0" algn="ctr">
              <a:lnSpc>
                <a:spcPct val="115000"/>
              </a:lnSpc>
              <a:spcAft>
                <a:spcPts val="1000"/>
              </a:spcAft>
              <a:buNone/>
            </a:pPr>
            <a:r>
              <a:rPr lang="en-AU" sz="2400" dirty="0" err="1">
                <a:ea typeface="Calibri" panose="020F0502020204030204" pitchFamily="34" charset="0"/>
                <a:cs typeface="Arial" panose="020B0604020202020204" pitchFamily="34" charset="0"/>
              </a:rPr>
              <a:t>Lasst</a:t>
            </a:r>
            <a:r>
              <a:rPr lang="en-AU" sz="2400" dirty="0">
                <a:ea typeface="Calibri" panose="020F0502020204030204" pitchFamily="34" charset="0"/>
                <a:cs typeface="Arial" panose="020B0604020202020204" pitchFamily="34" charset="0"/>
              </a:rPr>
              <a:t> </a:t>
            </a:r>
            <a:r>
              <a:rPr lang="en-AU" sz="2400" dirty="0" err="1">
                <a:ea typeface="Calibri" panose="020F0502020204030204" pitchFamily="34" charset="0"/>
                <a:cs typeface="Arial" panose="020B0604020202020204" pitchFamily="34" charset="0"/>
              </a:rPr>
              <a:t>uns</a:t>
            </a:r>
            <a:r>
              <a:rPr lang="en-AU" sz="2400" dirty="0">
                <a:ea typeface="Calibri" panose="020F0502020204030204" pitchFamily="34" charset="0"/>
                <a:cs typeface="Arial" panose="020B0604020202020204" pitchFamily="34" charset="0"/>
              </a:rPr>
              <a:t> der </a:t>
            </a:r>
            <a:r>
              <a:rPr lang="en-AU" sz="2400" dirty="0" err="1">
                <a:ea typeface="Calibri" panose="020F0502020204030204" pitchFamily="34" charset="0"/>
                <a:cs typeface="Arial" panose="020B0604020202020204" pitchFamily="34" charset="0"/>
              </a:rPr>
              <a:t>Logik</a:t>
            </a:r>
            <a:r>
              <a:rPr lang="en-AU" sz="2400" dirty="0">
                <a:ea typeface="Calibri" panose="020F0502020204030204" pitchFamily="34" charset="0"/>
                <a:cs typeface="Arial" panose="020B0604020202020204" pitchFamily="34" charset="0"/>
              </a:rPr>
              <a:t> </a:t>
            </a:r>
            <a:r>
              <a:rPr lang="en-AU" sz="2400" dirty="0" err="1">
                <a:ea typeface="Calibri" panose="020F0502020204030204" pitchFamily="34" charset="0"/>
                <a:cs typeface="Arial" panose="020B0604020202020204" pitchFamily="34" charset="0"/>
              </a:rPr>
              <a:t>folgen</a:t>
            </a:r>
            <a:r>
              <a:rPr lang="en-AU" sz="2400" dirty="0">
                <a:ea typeface="Calibri" panose="020F0502020204030204" pitchFamily="34" charset="0"/>
                <a:cs typeface="Arial" panose="020B0604020202020204" pitchFamily="34" charset="0"/>
              </a:rPr>
              <a:t>:</a:t>
            </a:r>
            <a:endParaRPr lang="en-AU" sz="2400" dirty="0">
              <a:effectLst/>
              <a:ea typeface="Calibri" panose="020F0502020204030204" pitchFamily="34" charset="0"/>
              <a:cs typeface="Arial" panose="020B0604020202020204" pitchFamily="34" charset="0"/>
            </a:endParaRPr>
          </a:p>
          <a:p>
            <a:pPr>
              <a:lnSpc>
                <a:spcPct val="115000"/>
              </a:lnSpc>
              <a:spcAft>
                <a:spcPts val="1000"/>
              </a:spcAft>
            </a:pPr>
            <a:r>
              <a:rPr lang="en-AU" sz="2400" dirty="0">
                <a:effectLst/>
                <a:ea typeface="Calibri" panose="020F0502020204030204" pitchFamily="34" charset="0"/>
                <a:cs typeface="Arial" panose="020B0604020202020204" pitchFamily="34" charset="0"/>
              </a:rPr>
              <a:t>1.	Das Leben von Christus auf Erden war </a:t>
            </a:r>
            <a:r>
              <a:rPr lang="en-AU" sz="2400" dirty="0" err="1">
                <a:effectLst/>
                <a:ea typeface="Calibri" panose="020F0502020204030204" pitchFamily="34" charset="0"/>
                <a:cs typeface="Arial" panose="020B0604020202020204" pitchFamily="34" charset="0"/>
              </a:rPr>
              <a:t>ein</a:t>
            </a:r>
            <a:r>
              <a:rPr lang="en-AU" sz="2400" dirty="0">
                <a:effectLst/>
                <a:ea typeface="Calibri" panose="020F0502020204030204" pitchFamily="34" charset="0"/>
                <a:cs typeface="Arial" panose="020B0604020202020204" pitchFamily="34" charset="0"/>
              </a:rPr>
              <a:t> </a:t>
            </a:r>
            <a:r>
              <a:rPr lang="en-AU" sz="2400" dirty="0" err="1">
                <a:effectLst/>
                <a:ea typeface="Calibri" panose="020F0502020204030204" pitchFamily="34" charset="0"/>
                <a:cs typeface="Arial" panose="020B0604020202020204" pitchFamily="34" charset="0"/>
              </a:rPr>
              <a:t>vollkommener</a:t>
            </a:r>
            <a:r>
              <a:rPr lang="en-AU" sz="2400" dirty="0">
                <a:effectLst/>
                <a:ea typeface="Calibri" panose="020F0502020204030204" pitchFamily="34" charset="0"/>
                <a:cs typeface="Arial" panose="020B0604020202020204" pitchFamily="34" charset="0"/>
              </a:rPr>
              <a:t>          </a:t>
            </a:r>
            <a:r>
              <a:rPr lang="en-AU" sz="2400" dirty="0" err="1">
                <a:effectLst/>
                <a:ea typeface="Calibri" panose="020F0502020204030204" pitchFamily="34" charset="0"/>
                <a:cs typeface="Arial" panose="020B0604020202020204" pitchFamily="34" charset="0"/>
              </a:rPr>
              <a:t>Ausdruck</a:t>
            </a:r>
            <a:r>
              <a:rPr lang="en-AU" sz="2400" dirty="0">
                <a:effectLst/>
                <a:ea typeface="Calibri" panose="020F0502020204030204" pitchFamily="34" charset="0"/>
                <a:cs typeface="Arial" panose="020B0604020202020204" pitchFamily="34" charset="0"/>
              </a:rPr>
              <a:t> von </a:t>
            </a:r>
            <a:r>
              <a:rPr lang="en-AU" sz="2400" dirty="0" err="1">
                <a:effectLst/>
                <a:ea typeface="Calibri" panose="020F0502020204030204" pitchFamily="34" charset="0"/>
                <a:cs typeface="Arial" panose="020B0604020202020204" pitchFamily="34" charset="0"/>
              </a:rPr>
              <a:t>Gottes</a:t>
            </a:r>
            <a:r>
              <a:rPr lang="en-AU" sz="2400" dirty="0">
                <a:effectLst/>
                <a:ea typeface="Calibri" panose="020F0502020204030204" pitchFamily="34" charset="0"/>
                <a:cs typeface="Arial" panose="020B0604020202020204" pitchFamily="34" charset="0"/>
              </a:rPr>
              <a:t> </a:t>
            </a:r>
            <a:r>
              <a:rPr lang="en-AU" sz="2400" dirty="0" err="1">
                <a:effectLst/>
                <a:ea typeface="Calibri" panose="020F0502020204030204" pitchFamily="34" charset="0"/>
                <a:cs typeface="Arial" panose="020B0604020202020204" pitchFamily="34" charset="0"/>
              </a:rPr>
              <a:t>Gesetz</a:t>
            </a:r>
            <a:endParaRPr lang="en-AU" sz="2400" dirty="0">
              <a:effectLst/>
              <a:ea typeface="Calibri" panose="020F0502020204030204" pitchFamily="34" charset="0"/>
              <a:cs typeface="Arial" panose="020B0604020202020204" pitchFamily="34" charset="0"/>
            </a:endParaRPr>
          </a:p>
          <a:p>
            <a:pPr>
              <a:lnSpc>
                <a:spcPct val="115000"/>
              </a:lnSpc>
              <a:spcAft>
                <a:spcPts val="1000"/>
              </a:spcAft>
            </a:pPr>
            <a:r>
              <a:rPr lang="en-AU" sz="2400" dirty="0">
                <a:effectLst/>
                <a:ea typeface="Calibri" panose="020F0502020204030204" pitchFamily="34" charset="0"/>
                <a:cs typeface="Arial" panose="020B0604020202020204" pitchFamily="34" charset="0"/>
              </a:rPr>
              <a:t>2.	Christus </a:t>
            </a:r>
            <a:r>
              <a:rPr lang="en-AU" sz="2400" dirty="0" err="1">
                <a:effectLst/>
                <a:ea typeface="Calibri" panose="020F0502020204030204" pitchFamily="34" charset="0"/>
                <a:cs typeface="Arial" panose="020B0604020202020204" pitchFamily="34" charset="0"/>
              </a:rPr>
              <a:t>tötete</a:t>
            </a:r>
            <a:r>
              <a:rPr lang="en-AU" sz="2400" dirty="0">
                <a:effectLst/>
                <a:ea typeface="Calibri" panose="020F0502020204030204" pitchFamily="34" charset="0"/>
                <a:cs typeface="Arial" panose="020B0604020202020204" pitchFamily="34" charset="0"/>
              </a:rPr>
              <a:t> </a:t>
            </a:r>
            <a:r>
              <a:rPr lang="en-AU" sz="2400" dirty="0" err="1">
                <a:effectLst/>
                <a:ea typeface="Calibri" panose="020F0502020204030204" pitchFamily="34" charset="0"/>
                <a:cs typeface="Arial" panose="020B0604020202020204" pitchFamily="34" charset="0"/>
              </a:rPr>
              <a:t>nie</a:t>
            </a:r>
            <a:r>
              <a:rPr lang="en-AU" sz="2400" dirty="0">
                <a:effectLst/>
                <a:ea typeface="Calibri" panose="020F0502020204030204" pitchFamily="34" charset="0"/>
                <a:cs typeface="Arial" panose="020B0604020202020204" pitchFamily="34" charset="0"/>
              </a:rPr>
              <a:t> </a:t>
            </a:r>
            <a:r>
              <a:rPr lang="en-AU" sz="2400" dirty="0" err="1">
                <a:effectLst/>
                <a:ea typeface="Calibri" panose="020F0502020204030204" pitchFamily="34" charset="0"/>
                <a:cs typeface="Arial" panose="020B0604020202020204" pitchFamily="34" charset="0"/>
              </a:rPr>
              <a:t>jemanden</a:t>
            </a:r>
            <a:endParaRPr lang="en-AU" sz="2400" dirty="0">
              <a:effectLst/>
              <a:ea typeface="Calibri" panose="020F0502020204030204" pitchFamily="34" charset="0"/>
              <a:cs typeface="Arial" panose="020B0604020202020204" pitchFamily="34" charset="0"/>
            </a:endParaRPr>
          </a:p>
          <a:p>
            <a:pPr>
              <a:lnSpc>
                <a:spcPct val="115000"/>
              </a:lnSpc>
              <a:spcAft>
                <a:spcPts val="1000"/>
              </a:spcAft>
            </a:pPr>
            <a:r>
              <a:rPr lang="en-AU" sz="2400" dirty="0">
                <a:effectLst/>
                <a:ea typeface="Calibri" panose="020F0502020204030204" pitchFamily="34" charset="0"/>
                <a:cs typeface="Arial" panose="020B0604020202020204" pitchFamily="34" charset="0"/>
              </a:rPr>
              <a:t>3.	</a:t>
            </a:r>
            <a:r>
              <a:rPr lang="en-AU" sz="2400" dirty="0">
                <a:ea typeface="Calibri" panose="020F0502020204030204" pitchFamily="34" charset="0"/>
                <a:cs typeface="Arial" panose="020B0604020202020204" pitchFamily="34" charset="0"/>
              </a:rPr>
              <a:t>Das </a:t>
            </a:r>
            <a:r>
              <a:rPr lang="en-AU" sz="2400" dirty="0" err="1">
                <a:ea typeface="Calibri" panose="020F0502020204030204" pitchFamily="34" charset="0"/>
                <a:cs typeface="Arial" panose="020B0604020202020204" pitchFamily="34" charset="0"/>
              </a:rPr>
              <a:t>Gesetz</a:t>
            </a:r>
            <a:r>
              <a:rPr lang="en-AU" sz="2400" dirty="0">
                <a:ea typeface="Calibri" panose="020F0502020204030204" pitchFamily="34" charset="0"/>
                <a:cs typeface="Arial" panose="020B0604020202020204" pitchFamily="34" charset="0"/>
              </a:rPr>
              <a:t> </a:t>
            </a:r>
            <a:r>
              <a:rPr lang="en-AU" sz="2400" dirty="0" err="1">
                <a:ea typeface="Calibri" panose="020F0502020204030204" pitchFamily="34" charset="0"/>
                <a:cs typeface="Arial" panose="020B0604020202020204" pitchFamily="34" charset="0"/>
              </a:rPr>
              <a:t>sagt</a:t>
            </a:r>
            <a:r>
              <a:rPr lang="en-AU" sz="2400" dirty="0">
                <a:ea typeface="Calibri" panose="020F0502020204030204" pitchFamily="34" charset="0"/>
                <a:cs typeface="Arial" panose="020B0604020202020204" pitchFamily="34" charset="0"/>
              </a:rPr>
              <a:t>, du </a:t>
            </a:r>
            <a:r>
              <a:rPr lang="en-AU" sz="2400" dirty="0" err="1">
                <a:ea typeface="Calibri" panose="020F0502020204030204" pitchFamily="34" charset="0"/>
                <a:cs typeface="Arial" panose="020B0604020202020204" pitchFamily="34" charset="0"/>
              </a:rPr>
              <a:t>sollst</a:t>
            </a:r>
            <a:r>
              <a:rPr lang="en-AU" sz="2400" dirty="0">
                <a:ea typeface="Calibri" panose="020F0502020204030204" pitchFamily="34" charset="0"/>
                <a:cs typeface="Arial" panose="020B0604020202020204" pitchFamily="34" charset="0"/>
              </a:rPr>
              <a:t> </a:t>
            </a:r>
            <a:r>
              <a:rPr lang="en-AU" sz="2400" dirty="0" err="1">
                <a:ea typeface="Calibri" panose="020F0502020204030204" pitchFamily="34" charset="0"/>
                <a:cs typeface="Arial" panose="020B0604020202020204" pitchFamily="34" charset="0"/>
              </a:rPr>
              <a:t>nicht</a:t>
            </a:r>
            <a:r>
              <a:rPr lang="en-AU" sz="2400" dirty="0">
                <a:ea typeface="Calibri" panose="020F0502020204030204" pitchFamily="34" charset="0"/>
                <a:cs typeface="Arial" panose="020B0604020202020204" pitchFamily="34" charset="0"/>
              </a:rPr>
              <a:t> </a:t>
            </a:r>
            <a:r>
              <a:rPr lang="en-AU" sz="2400" dirty="0" err="1">
                <a:ea typeface="Calibri" panose="020F0502020204030204" pitchFamily="34" charset="0"/>
                <a:cs typeface="Arial" panose="020B0604020202020204" pitchFamily="34" charset="0"/>
              </a:rPr>
              <a:t>töten</a:t>
            </a:r>
            <a:endParaRPr lang="en-AU" sz="2400" dirty="0">
              <a:effectLst/>
              <a:ea typeface="Calibri" panose="020F0502020204030204" pitchFamily="34" charset="0"/>
              <a:cs typeface="Arial" panose="020B0604020202020204" pitchFamily="34" charset="0"/>
            </a:endParaRPr>
          </a:p>
          <a:p>
            <a:pPr>
              <a:lnSpc>
                <a:spcPct val="115000"/>
              </a:lnSpc>
              <a:spcAft>
                <a:spcPts val="1000"/>
              </a:spcAft>
            </a:pPr>
            <a:r>
              <a:rPr lang="en-AU" sz="2400" dirty="0">
                <a:effectLst/>
                <a:ea typeface="Calibri" panose="020F0502020204030204" pitchFamily="34" charset="0"/>
                <a:cs typeface="Arial" panose="020B0604020202020204" pitchFamily="34" charset="0"/>
              </a:rPr>
              <a:t>4.	</a:t>
            </a:r>
            <a:r>
              <a:rPr lang="en-AU" sz="2400" dirty="0" err="1">
                <a:ea typeface="Calibri" panose="020F0502020204030204" pitchFamily="34" charset="0"/>
                <a:cs typeface="Arial" panose="020B0604020202020204" pitchFamily="34" charset="0"/>
              </a:rPr>
              <a:t>Deshalb</a:t>
            </a:r>
            <a:r>
              <a:rPr lang="en-AU" sz="2400" dirty="0">
                <a:ea typeface="Calibri" panose="020F0502020204030204" pitchFamily="34" charset="0"/>
                <a:cs typeface="Arial" panose="020B0604020202020204" pitchFamily="34" charset="0"/>
              </a:rPr>
              <a:t> </a:t>
            </a:r>
            <a:r>
              <a:rPr lang="en-AU" sz="2400" dirty="0" err="1">
                <a:ea typeface="Calibri" panose="020F0502020204030204" pitchFamily="34" charset="0"/>
                <a:cs typeface="Arial" panose="020B0604020202020204" pitchFamily="34" charset="0"/>
              </a:rPr>
              <a:t>tötet</a:t>
            </a:r>
            <a:r>
              <a:rPr lang="en-AU" sz="2400" dirty="0">
                <a:ea typeface="Calibri" panose="020F0502020204030204" pitchFamily="34" charset="0"/>
                <a:cs typeface="Arial" panose="020B0604020202020204" pitchFamily="34" charset="0"/>
              </a:rPr>
              <a:t> Gott </a:t>
            </a:r>
            <a:r>
              <a:rPr lang="en-AU" sz="2400" dirty="0" err="1">
                <a:ea typeface="Calibri" panose="020F0502020204030204" pitchFamily="34" charset="0"/>
                <a:cs typeface="Arial" panose="020B0604020202020204" pitchFamily="34" charset="0"/>
              </a:rPr>
              <a:t>nicht</a:t>
            </a:r>
            <a:r>
              <a:rPr lang="en-AU" sz="2400" dirty="0">
                <a:ea typeface="Calibri" panose="020F0502020204030204" pitchFamily="34" charset="0"/>
                <a:cs typeface="Arial" panose="020B0604020202020204" pitchFamily="34" charset="0"/>
              </a:rPr>
              <a:t> - </a:t>
            </a:r>
            <a:r>
              <a:rPr lang="en-AU" sz="2400" dirty="0" err="1">
                <a:ea typeface="Calibri" panose="020F0502020204030204" pitchFamily="34" charset="0"/>
                <a:cs typeface="Arial" panose="020B0604020202020204" pitchFamily="34" charset="0"/>
              </a:rPr>
              <a:t>niemanden</a:t>
            </a:r>
            <a:endParaRPr lang="en-AU" sz="2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01927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2973469" y="500753"/>
            <a:ext cx="5770127" cy="1049235"/>
          </a:xfrm>
        </p:spPr>
        <p:txBody>
          <a:bodyPr>
            <a:normAutofit/>
          </a:bodyPr>
          <a:lstStyle/>
          <a:p>
            <a:r>
              <a:rPr lang="en-AU" sz="4000" dirty="0"/>
              <a:t>Das </a:t>
            </a:r>
            <a:r>
              <a:rPr lang="en-AU" sz="4000" dirty="0" err="1"/>
              <a:t>Herz</a:t>
            </a:r>
            <a:r>
              <a:rPr lang="en-AU" sz="4000" dirty="0"/>
              <a:t> des </a:t>
            </a:r>
            <a:r>
              <a:rPr lang="en-AU" sz="4000" dirty="0" err="1"/>
              <a:t>Kampfes</a:t>
            </a:r>
            <a:endParaRPr lang="en-AU" sz="4000" dirty="0"/>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925289" y="2217148"/>
            <a:ext cx="10341421" cy="4140099"/>
          </a:xfrm>
        </p:spPr>
        <p:txBody>
          <a:bodyPr>
            <a:normAutofit/>
          </a:bodyPr>
          <a:lstStyle/>
          <a:p>
            <a:pPr marL="0" indent="0" algn="just">
              <a:buNone/>
            </a:pPr>
            <a:r>
              <a:rPr lang="de-DE" sz="2400" dirty="0">
                <a:latin typeface="+mn-lt"/>
                <a:cs typeface="Calibri" panose="020F0502020204030204" pitchFamily="34" charset="0"/>
              </a:rPr>
              <a:t>Jesus Christus ist der Wiederhersteller. Satan, der Abtrünnige, ist der Zerstörer. </a:t>
            </a:r>
            <a:r>
              <a:rPr lang="de-DE" sz="2400" dirty="0">
                <a:solidFill>
                  <a:srgbClr val="92D050"/>
                </a:solidFill>
                <a:latin typeface="+mn-lt"/>
                <a:cs typeface="Calibri" panose="020F0502020204030204" pitchFamily="34" charset="0"/>
              </a:rPr>
              <a:t>Hier ist der Kampf zwischen dem Fürsten des Lebens und dem Fürsten dieser Welt, der Macht der Finsternis ... </a:t>
            </a:r>
            <a:r>
              <a:rPr lang="en-AU" sz="2400" dirty="0">
                <a:latin typeface="+mn-lt"/>
                <a:cs typeface="Calibri" panose="020F0502020204030204" pitchFamily="34" charset="0"/>
              </a:rPr>
              <a:t>{</a:t>
            </a:r>
            <a:r>
              <a:rPr lang="en-AU" sz="2400" dirty="0" err="1">
                <a:latin typeface="+mn-lt"/>
                <a:cs typeface="Calibri" panose="020F0502020204030204" pitchFamily="34" charset="0"/>
              </a:rPr>
              <a:t>CTr</a:t>
            </a:r>
            <a:r>
              <a:rPr lang="en-AU" sz="2400" dirty="0">
                <a:latin typeface="+mn-lt"/>
                <a:cs typeface="Calibri" panose="020F0502020204030204" pitchFamily="34" charset="0"/>
              </a:rPr>
              <a:t> 247.2}</a:t>
            </a:r>
          </a:p>
        </p:txBody>
      </p:sp>
    </p:spTree>
    <p:extLst>
      <p:ext uri="{BB962C8B-B14F-4D97-AF65-F5344CB8AC3E}">
        <p14:creationId xmlns:p14="http://schemas.microsoft.com/office/powerpoint/2010/main" val="1947857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3332380" y="562897"/>
            <a:ext cx="5527240" cy="956223"/>
          </a:xfrm>
        </p:spPr>
        <p:txBody>
          <a:bodyPr>
            <a:normAutofit/>
          </a:bodyPr>
          <a:lstStyle/>
          <a:p>
            <a:r>
              <a:rPr lang="en-AU" sz="4000" dirty="0"/>
              <a:t>Wie der </a:t>
            </a:r>
            <a:r>
              <a:rPr lang="en-AU" sz="4000" dirty="0" err="1"/>
              <a:t>Kampf</a:t>
            </a:r>
            <a:r>
              <a:rPr lang="en-AU" sz="4000" dirty="0"/>
              <a:t> </a:t>
            </a:r>
            <a:r>
              <a:rPr lang="en-AU" sz="4000" dirty="0" err="1"/>
              <a:t>endet</a:t>
            </a:r>
            <a:endParaRPr lang="en-AU" sz="4000" dirty="0"/>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87823" y="1883018"/>
            <a:ext cx="10608657" cy="4393496"/>
          </a:xfrm>
        </p:spPr>
        <p:txBody>
          <a:bodyPr>
            <a:normAutofit/>
          </a:bodyPr>
          <a:lstStyle/>
          <a:p>
            <a:pPr marL="0" indent="0" algn="just">
              <a:buNone/>
            </a:pPr>
            <a:r>
              <a:rPr lang="de-DE" sz="2400" strike="sngStrike" dirty="0">
                <a:latin typeface="+mn-lt"/>
                <a:cs typeface="Calibri" panose="020F0502020204030204" pitchFamily="34" charset="0"/>
              </a:rPr>
              <a:t>Zu Beginn </a:t>
            </a:r>
            <a:r>
              <a:rPr lang="de-DE" sz="2400" dirty="0">
                <a:latin typeface="+mn-lt"/>
                <a:cs typeface="Calibri" panose="020F0502020204030204" pitchFamily="34" charset="0"/>
              </a:rPr>
              <a:t>(Am Ende) des großen Kampfes hatte </a:t>
            </a:r>
            <a:r>
              <a:rPr lang="de-DE" sz="2400" strike="sngStrike" dirty="0">
                <a:latin typeface="+mn-lt"/>
                <a:cs typeface="Calibri" panose="020F0502020204030204" pitchFamily="34" charset="0"/>
              </a:rPr>
              <a:t>Satan</a:t>
            </a:r>
            <a:r>
              <a:rPr lang="de-DE" sz="2400" dirty="0">
                <a:latin typeface="+mn-lt"/>
                <a:cs typeface="Calibri" panose="020F0502020204030204" pitchFamily="34" charset="0"/>
              </a:rPr>
              <a:t> (Gott) erklärt, </a:t>
            </a:r>
            <a:r>
              <a:rPr lang="de-DE" sz="2400" dirty="0" err="1">
                <a:latin typeface="+mn-lt"/>
                <a:cs typeface="Calibri" panose="020F0502020204030204" pitchFamily="34" charset="0"/>
              </a:rPr>
              <a:t>daß</a:t>
            </a:r>
            <a:r>
              <a:rPr lang="de-DE" sz="2400" dirty="0">
                <a:latin typeface="+mn-lt"/>
                <a:cs typeface="Calibri" panose="020F0502020204030204" pitchFamily="34" charset="0"/>
              </a:rPr>
              <a:t> Gottes Gesetz </a:t>
            </a:r>
            <a:r>
              <a:rPr lang="de-DE" sz="2400" strike="sngStrike" dirty="0">
                <a:latin typeface="+mn-lt"/>
                <a:cs typeface="Calibri" panose="020F0502020204030204" pitchFamily="34" charset="0"/>
              </a:rPr>
              <a:t>nicht</a:t>
            </a:r>
            <a:r>
              <a:rPr lang="de-DE" sz="2400" dirty="0">
                <a:latin typeface="+mn-lt"/>
                <a:cs typeface="Calibri" panose="020F0502020204030204" pitchFamily="34" charset="0"/>
              </a:rPr>
              <a:t> gehalten werden könne, </a:t>
            </a:r>
            <a:r>
              <a:rPr lang="de-DE" sz="2400" dirty="0" err="1">
                <a:latin typeface="+mn-lt"/>
                <a:cs typeface="Calibri" panose="020F0502020204030204" pitchFamily="34" charset="0"/>
              </a:rPr>
              <a:t>daß</a:t>
            </a:r>
            <a:r>
              <a:rPr lang="de-DE" sz="2400" dirty="0">
                <a:latin typeface="+mn-lt"/>
                <a:cs typeface="Calibri" panose="020F0502020204030204" pitchFamily="34" charset="0"/>
              </a:rPr>
              <a:t> Gerechtigkeit und Barmherzigkeit </a:t>
            </a:r>
            <a:r>
              <a:rPr lang="de-DE" sz="2400" strike="sngStrike" dirty="0">
                <a:latin typeface="+mn-lt"/>
                <a:cs typeface="Calibri" panose="020F0502020204030204" pitchFamily="34" charset="0"/>
              </a:rPr>
              <a:t>un</a:t>
            </a:r>
            <a:r>
              <a:rPr lang="de-DE" sz="2400" dirty="0">
                <a:latin typeface="+mn-lt"/>
                <a:cs typeface="Calibri" panose="020F0502020204030204" pitchFamily="34" charset="0"/>
              </a:rPr>
              <a:t>vereinbar seien und </a:t>
            </a:r>
            <a:r>
              <a:rPr lang="de-DE" sz="2400" dirty="0" err="1">
                <a:latin typeface="+mn-lt"/>
                <a:cs typeface="Calibri" panose="020F0502020204030204" pitchFamily="34" charset="0"/>
              </a:rPr>
              <a:t>daß</a:t>
            </a:r>
            <a:r>
              <a:rPr lang="de-DE" sz="2400" dirty="0">
                <a:latin typeface="+mn-lt"/>
                <a:cs typeface="Calibri" panose="020F0502020204030204" pitchFamily="34" charset="0"/>
              </a:rPr>
              <a:t> es, sollte das Gesetz übertreten werden, für den Sünder </a:t>
            </a:r>
            <a:r>
              <a:rPr lang="de-DE" sz="2400" strike="sngStrike" dirty="0">
                <a:latin typeface="+mn-lt"/>
                <a:cs typeface="Calibri" panose="020F0502020204030204" pitchFamily="34" charset="0"/>
              </a:rPr>
              <a:t>un</a:t>
            </a:r>
            <a:r>
              <a:rPr lang="de-DE" sz="2400" dirty="0">
                <a:latin typeface="+mn-lt"/>
                <a:cs typeface="Calibri" panose="020F0502020204030204" pitchFamily="34" charset="0"/>
              </a:rPr>
              <a:t>möglich sei, Vergebung zu erlangen</a:t>
            </a:r>
            <a:r>
              <a:rPr lang="de-DE" sz="2400" dirty="0">
                <a:solidFill>
                  <a:srgbClr val="92D050"/>
                </a:solidFill>
                <a:latin typeface="+mn-lt"/>
                <a:cs typeface="Calibri" panose="020F0502020204030204" pitchFamily="34" charset="0"/>
              </a:rPr>
              <a:t>. Jede Sünde </a:t>
            </a:r>
            <a:r>
              <a:rPr lang="de-DE" sz="2400" strike="sngStrike" dirty="0">
                <a:solidFill>
                  <a:srgbClr val="92D050"/>
                </a:solidFill>
                <a:latin typeface="+mn-lt"/>
                <a:cs typeface="Calibri" panose="020F0502020204030204" pitchFamily="34" charset="0"/>
              </a:rPr>
              <a:t>müsse</a:t>
            </a:r>
            <a:r>
              <a:rPr lang="de-DE" sz="2400" dirty="0">
                <a:solidFill>
                  <a:srgbClr val="92D050"/>
                </a:solidFill>
                <a:latin typeface="+mn-lt"/>
                <a:cs typeface="Calibri" panose="020F0502020204030204" pitchFamily="34" charset="0"/>
              </a:rPr>
              <a:t> </a:t>
            </a:r>
            <a:r>
              <a:rPr lang="de-DE" sz="2400" strike="sngStrike" dirty="0">
                <a:solidFill>
                  <a:srgbClr val="92D050"/>
                </a:solidFill>
                <a:latin typeface="+mn-lt"/>
                <a:cs typeface="Calibri" panose="020F0502020204030204" pitchFamily="34" charset="0"/>
              </a:rPr>
              <a:t>bestraft</a:t>
            </a:r>
            <a:r>
              <a:rPr lang="de-DE" sz="2400" dirty="0">
                <a:solidFill>
                  <a:srgbClr val="92D050"/>
                </a:solidFill>
                <a:latin typeface="+mn-lt"/>
                <a:cs typeface="Calibri" panose="020F0502020204030204" pitchFamily="34" charset="0"/>
              </a:rPr>
              <a:t> (kann vergeben) werden, sagte </a:t>
            </a:r>
            <a:r>
              <a:rPr lang="de-DE" sz="2400" strike="sngStrike" dirty="0">
                <a:solidFill>
                  <a:srgbClr val="92D050"/>
                </a:solidFill>
                <a:latin typeface="+mn-lt"/>
                <a:cs typeface="Calibri" panose="020F0502020204030204" pitchFamily="34" charset="0"/>
              </a:rPr>
              <a:t>Satan</a:t>
            </a:r>
            <a:r>
              <a:rPr lang="de-DE" sz="2400" dirty="0">
                <a:solidFill>
                  <a:srgbClr val="92D050"/>
                </a:solidFill>
                <a:latin typeface="+mn-lt"/>
                <a:cs typeface="Calibri" panose="020F0502020204030204" pitchFamily="34" charset="0"/>
              </a:rPr>
              <a:t> (Christus), und wenn Gott die Strafe erlassen würde, </a:t>
            </a:r>
            <a:r>
              <a:rPr lang="de-DE" sz="2400" strike="sngStrike" dirty="0">
                <a:solidFill>
                  <a:srgbClr val="92D050"/>
                </a:solidFill>
                <a:latin typeface="+mn-lt"/>
                <a:cs typeface="Calibri" panose="020F0502020204030204" pitchFamily="34" charset="0"/>
              </a:rPr>
              <a:t>wäre</a:t>
            </a:r>
            <a:r>
              <a:rPr lang="de-DE" sz="2400" dirty="0">
                <a:solidFill>
                  <a:srgbClr val="92D050"/>
                </a:solidFill>
                <a:latin typeface="+mn-lt"/>
                <a:cs typeface="Calibri" panose="020F0502020204030204" pitchFamily="34" charset="0"/>
              </a:rPr>
              <a:t> (ist) Er </a:t>
            </a:r>
            <a:r>
              <a:rPr lang="de-DE" sz="2400" strike="sngStrike" dirty="0">
                <a:solidFill>
                  <a:srgbClr val="92D050"/>
                </a:solidFill>
                <a:latin typeface="+mn-lt"/>
                <a:cs typeface="Calibri" panose="020F0502020204030204" pitchFamily="34" charset="0"/>
              </a:rPr>
              <a:t>k</a:t>
            </a:r>
            <a:r>
              <a:rPr lang="de-DE" sz="2400" dirty="0">
                <a:solidFill>
                  <a:srgbClr val="92D050"/>
                </a:solidFill>
                <a:latin typeface="+mn-lt"/>
                <a:cs typeface="Calibri" panose="020F0502020204030204" pitchFamily="34" charset="0"/>
              </a:rPr>
              <a:t>ein Gott der Wahrheit und Gerechtigkeit</a:t>
            </a:r>
            <a:r>
              <a:rPr lang="de-DE" sz="2400" dirty="0">
                <a:latin typeface="+mn-lt"/>
                <a:cs typeface="Calibri" panose="020F0502020204030204" pitchFamily="34" charset="0"/>
              </a:rPr>
              <a:t>. {LJ 763.1}</a:t>
            </a:r>
            <a:endParaRPr lang="en-AU" sz="2400" dirty="0">
              <a:latin typeface="+mn-lt"/>
              <a:cs typeface="Calibri" panose="020F0502020204030204" pitchFamily="34" charset="0"/>
            </a:endParaRPr>
          </a:p>
        </p:txBody>
      </p:sp>
    </p:spTree>
    <p:extLst>
      <p:ext uri="{BB962C8B-B14F-4D97-AF65-F5344CB8AC3E}">
        <p14:creationId xmlns:p14="http://schemas.microsoft.com/office/powerpoint/2010/main" val="4146786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87823" y="488474"/>
            <a:ext cx="11027927" cy="1049235"/>
          </a:xfrm>
        </p:spPr>
        <p:txBody>
          <a:bodyPr>
            <a:normAutofit fontScale="90000"/>
          </a:bodyPr>
          <a:lstStyle/>
          <a:p>
            <a:r>
              <a:rPr lang="en-AU" sz="4000" dirty="0"/>
              <a:t>Christus der </a:t>
            </a:r>
            <a:r>
              <a:rPr lang="en-AU" sz="4000" dirty="0" err="1"/>
              <a:t>Wiederhersteller</a:t>
            </a:r>
            <a:r>
              <a:rPr lang="en-AU" sz="4000" dirty="0"/>
              <a:t>, Satan der </a:t>
            </a:r>
            <a:r>
              <a:rPr lang="en-AU" sz="4000" dirty="0" err="1"/>
              <a:t>Zerstörer</a:t>
            </a:r>
            <a:endParaRPr lang="en-AU" sz="4000" dirty="0"/>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476250" y="1980671"/>
            <a:ext cx="11239500" cy="5128000"/>
          </a:xfrm>
        </p:spPr>
        <p:txBody>
          <a:bodyPr>
            <a:normAutofit/>
          </a:bodyPr>
          <a:lstStyle/>
          <a:p>
            <a:pPr marL="0" indent="0" algn="just">
              <a:buNone/>
            </a:pPr>
            <a:r>
              <a:rPr lang="de-DE" sz="2400" dirty="0">
                <a:latin typeface="+mn-lt"/>
                <a:cs typeface="Calibri" panose="020F0502020204030204" pitchFamily="34" charset="0"/>
              </a:rPr>
              <a:t>Er aber wandte sich um und ermahnte sie ernstlich und sprach: Wisst ihr nicht, welches Geistes [Kinder] ihr seid? </a:t>
            </a:r>
            <a:r>
              <a:rPr lang="de-DE" sz="2400" dirty="0">
                <a:solidFill>
                  <a:srgbClr val="92D050"/>
                </a:solidFill>
                <a:latin typeface="+mn-lt"/>
                <a:cs typeface="Calibri" panose="020F0502020204030204" pitchFamily="34" charset="0"/>
              </a:rPr>
              <a:t>Denn der Sohn des Menschen ist nicht gekommen, um die Seelen der Menschen zu verderben</a:t>
            </a:r>
            <a:r>
              <a:rPr lang="de-DE" sz="2400" dirty="0">
                <a:latin typeface="+mn-lt"/>
                <a:cs typeface="Calibri" panose="020F0502020204030204" pitchFamily="34" charset="0"/>
              </a:rPr>
              <a:t>, sondern zu erretten! ... (Lukas 9,55.56)</a:t>
            </a:r>
          </a:p>
          <a:p>
            <a:pPr marL="0" indent="0" algn="just">
              <a:buNone/>
            </a:pPr>
            <a:r>
              <a:rPr lang="de-DE" sz="2400" dirty="0">
                <a:latin typeface="+mn-lt"/>
                <a:cs typeface="Calibri" panose="020F0502020204030204" pitchFamily="34" charset="0"/>
              </a:rPr>
              <a:t>Jesus Christus ist der Wiederhersteller. Satan, der Abtrünnige, ist der Zerstörer. </a:t>
            </a:r>
            <a:r>
              <a:rPr lang="de-DE" sz="2400" dirty="0">
                <a:solidFill>
                  <a:srgbClr val="92D050"/>
                </a:solidFill>
                <a:latin typeface="+mn-lt"/>
                <a:cs typeface="Calibri" panose="020F0502020204030204" pitchFamily="34" charset="0"/>
              </a:rPr>
              <a:t>Hier ist der Kampf zwischen dem Fürsten des Lebens und dem Fürsten dieser Welt, der Macht der Finsternis ... </a:t>
            </a:r>
            <a:r>
              <a:rPr lang="en-AU" sz="2400" dirty="0">
                <a:latin typeface="+mn-lt"/>
                <a:cs typeface="Calibri" panose="020F0502020204030204" pitchFamily="34" charset="0"/>
              </a:rPr>
              <a:t>{</a:t>
            </a:r>
            <a:r>
              <a:rPr lang="en-AU" sz="2400" dirty="0" err="1">
                <a:latin typeface="+mn-lt"/>
                <a:cs typeface="Calibri" panose="020F0502020204030204" pitchFamily="34" charset="0"/>
              </a:rPr>
              <a:t>CTr</a:t>
            </a:r>
            <a:r>
              <a:rPr lang="en-AU" sz="2400" dirty="0">
                <a:latin typeface="+mn-lt"/>
                <a:cs typeface="Calibri" panose="020F0502020204030204" pitchFamily="34" charset="0"/>
              </a:rPr>
              <a:t> 247.2}</a:t>
            </a:r>
            <a:r>
              <a:rPr lang="de-DE" sz="2400" dirty="0">
                <a:latin typeface="+mn-lt"/>
                <a:cs typeface="Calibri" panose="020F0502020204030204" pitchFamily="34" charset="0"/>
              </a:rPr>
              <a:t> </a:t>
            </a:r>
          </a:p>
          <a:p>
            <a:pPr marL="0" indent="0" algn="just">
              <a:buNone/>
            </a:pPr>
            <a:r>
              <a:rPr lang="de-DE" sz="2400" dirty="0">
                <a:latin typeface="+mn-lt"/>
                <a:cs typeface="Calibri" panose="020F0502020204030204" pitchFamily="34" charset="0"/>
              </a:rPr>
              <a:t>Als Christus sich demütigte und menschliche Gestalt annahm, </a:t>
            </a:r>
            <a:r>
              <a:rPr lang="de-DE" sz="2400" dirty="0">
                <a:solidFill>
                  <a:srgbClr val="92D050"/>
                </a:solidFill>
                <a:latin typeface="+mn-lt"/>
                <a:cs typeface="Calibri" panose="020F0502020204030204" pitchFamily="34" charset="0"/>
              </a:rPr>
              <a:t>offenbarte Er einen Charakter, der dem Satans entgegengesetzt ist</a:t>
            </a:r>
            <a:r>
              <a:rPr lang="de-DE" sz="2400" dirty="0">
                <a:latin typeface="+mn-lt"/>
                <a:cs typeface="Calibri" panose="020F0502020204030204" pitchFamily="34" charset="0"/>
              </a:rPr>
              <a:t>. (LJ 15)</a:t>
            </a:r>
            <a:endParaRPr lang="en-AU" sz="2400" dirty="0">
              <a:latin typeface="+mn-lt"/>
              <a:cs typeface="Calibri" panose="020F0502020204030204" pitchFamily="34" charset="0"/>
            </a:endParaRPr>
          </a:p>
        </p:txBody>
      </p:sp>
    </p:spTree>
    <p:extLst>
      <p:ext uri="{BB962C8B-B14F-4D97-AF65-F5344CB8AC3E}">
        <p14:creationId xmlns:p14="http://schemas.microsoft.com/office/powerpoint/2010/main" val="4181170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87823" y="488475"/>
            <a:ext cx="9291215" cy="754400"/>
          </a:xfrm>
        </p:spPr>
        <p:txBody>
          <a:bodyPr>
            <a:normAutofit/>
          </a:bodyPr>
          <a:lstStyle/>
          <a:p>
            <a:r>
              <a:rPr lang="en-AU" sz="4000" dirty="0"/>
              <a:t>Satan = Tod</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87823" y="1412500"/>
            <a:ext cx="10608657" cy="4957025"/>
          </a:xfrm>
        </p:spPr>
        <p:txBody>
          <a:bodyPr>
            <a:normAutofit fontScale="92500"/>
          </a:bodyPr>
          <a:lstStyle/>
          <a:p>
            <a:pPr marL="0" indent="0" algn="just">
              <a:buNone/>
            </a:pPr>
            <a:r>
              <a:rPr lang="de-DE" sz="2400" dirty="0">
                <a:latin typeface="+mn-lt"/>
                <a:cs typeface="Calibri" panose="020F0502020204030204" pitchFamily="34" charset="0"/>
              </a:rPr>
              <a:t>Da nun die Kinder an Fleisch und Blut Anteil haben, ist Er gleichermaßen dessen teilhaftig geworden, </a:t>
            </a:r>
            <a:r>
              <a:rPr lang="de-DE" sz="2400" dirty="0">
                <a:solidFill>
                  <a:srgbClr val="92D050"/>
                </a:solidFill>
                <a:latin typeface="+mn-lt"/>
                <a:cs typeface="Calibri" panose="020F0502020204030204" pitchFamily="34" charset="0"/>
              </a:rPr>
              <a:t>damit Er durch den Tod den außer Wirksamkeit setzte, der die Macht des Todes hatte, nämlich den Teufel,</a:t>
            </a:r>
            <a:r>
              <a:rPr lang="de-DE" sz="2400" dirty="0">
                <a:latin typeface="+mn-lt"/>
                <a:cs typeface="Calibri" panose="020F0502020204030204" pitchFamily="34" charset="0"/>
              </a:rPr>
              <a:t> (Hebräer 2,14)</a:t>
            </a:r>
          </a:p>
          <a:p>
            <a:pPr marL="0" indent="0" algn="just">
              <a:buNone/>
            </a:pPr>
            <a:r>
              <a:rPr lang="de-DE" sz="2400" dirty="0">
                <a:solidFill>
                  <a:srgbClr val="92D050"/>
                </a:solidFill>
                <a:latin typeface="+mn-lt"/>
                <a:cs typeface="Calibri" panose="020F0502020204030204" pitchFamily="34" charset="0"/>
              </a:rPr>
              <a:t>Als letzter Feind wird der Tod beseitigt. </a:t>
            </a:r>
            <a:r>
              <a:rPr lang="de-DE" sz="2400" dirty="0">
                <a:latin typeface="+mn-lt"/>
                <a:cs typeface="Calibri" panose="020F0502020204030204" pitchFamily="34" charset="0"/>
              </a:rPr>
              <a:t>(1.Korinther 15,26)</a:t>
            </a:r>
          </a:p>
          <a:p>
            <a:pPr marL="0" indent="0" algn="just">
              <a:buNone/>
            </a:pPr>
            <a:r>
              <a:rPr lang="de-DE" sz="2400" dirty="0">
                <a:latin typeface="+mn-lt"/>
                <a:cs typeface="Calibri" panose="020F0502020204030204" pitchFamily="34" charset="0"/>
              </a:rPr>
              <a:t>Und sie haben als König über sich den Engel des Abgrunds; sein Name ist auf hebräisch Abaddon, und im Griechischen hat er den Namen</a:t>
            </a:r>
            <a:r>
              <a:rPr lang="de-DE" sz="2400" dirty="0">
                <a:solidFill>
                  <a:srgbClr val="92D050"/>
                </a:solidFill>
                <a:latin typeface="+mn-lt"/>
                <a:cs typeface="Calibri" panose="020F0502020204030204" pitchFamily="34" charset="0"/>
              </a:rPr>
              <a:t> Apollyon (Zerstörer oder Verderber). </a:t>
            </a:r>
            <a:r>
              <a:rPr lang="de-DE" sz="2400" dirty="0">
                <a:latin typeface="+mn-lt"/>
                <a:cs typeface="Calibri" panose="020F0502020204030204" pitchFamily="34" charset="0"/>
              </a:rPr>
              <a:t>(Offenbarung 9,11)</a:t>
            </a:r>
            <a:r>
              <a:rPr lang="en-AU" sz="2400" dirty="0">
                <a:latin typeface="+mn-lt"/>
                <a:cs typeface="Calibri" panose="020F0502020204030204" pitchFamily="34" charset="0"/>
              </a:rPr>
              <a:t> </a:t>
            </a:r>
          </a:p>
          <a:p>
            <a:pPr marL="0" indent="0" algn="just">
              <a:buNone/>
            </a:pPr>
            <a:r>
              <a:rPr lang="de-DE" sz="2400" dirty="0">
                <a:solidFill>
                  <a:srgbClr val="92D050"/>
                </a:solidFill>
                <a:latin typeface="+mn-lt"/>
                <a:cs typeface="Calibri" panose="020F0502020204030204" pitchFamily="34" charset="0"/>
              </a:rPr>
              <a:t>Satan ist der Urheber des Todes. </a:t>
            </a:r>
            <a:r>
              <a:rPr lang="de-DE" sz="2400" dirty="0">
                <a:latin typeface="+mn-lt"/>
                <a:cs typeface="Calibri" panose="020F0502020204030204" pitchFamily="34" charset="0"/>
              </a:rPr>
              <a:t>Was hat Christus getan, nachdem Er Satan unter die Herrschaft des Todes gebracht hatte? Die allerletzten Worte des sterbenden Christus am Kreuz lauteten: „Es ist vollbracht“. Der Teufel erkannte, dass er zu weit gegangen war. Durch Seinen Tod besiegelte Christus den Tod Satans und hat „unvergängliches Leben ans Licht gebracht“. 2.Tim 1,10. {GW 73.2}</a:t>
            </a:r>
          </a:p>
        </p:txBody>
      </p:sp>
    </p:spTree>
    <p:extLst>
      <p:ext uri="{BB962C8B-B14F-4D97-AF65-F5344CB8AC3E}">
        <p14:creationId xmlns:p14="http://schemas.microsoft.com/office/powerpoint/2010/main" val="3185907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87823" y="488474"/>
            <a:ext cx="9291215" cy="1049235"/>
          </a:xfrm>
        </p:spPr>
        <p:txBody>
          <a:bodyPr>
            <a:normAutofit/>
          </a:bodyPr>
          <a:lstStyle/>
          <a:p>
            <a:r>
              <a:rPr lang="en-AU" sz="4000" dirty="0"/>
              <a:t>Satan </a:t>
            </a:r>
            <a:r>
              <a:rPr lang="en-AU" sz="4000" dirty="0" err="1"/>
              <a:t>verlor</a:t>
            </a:r>
            <a:r>
              <a:rPr lang="en-AU" sz="4000" dirty="0"/>
              <a:t> alle </a:t>
            </a:r>
            <a:r>
              <a:rPr lang="en-AU" sz="4000" dirty="0" err="1"/>
              <a:t>Sympathien</a:t>
            </a:r>
            <a:endParaRPr lang="en-AU" sz="4000" dirty="0"/>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74310" y="1412501"/>
            <a:ext cx="10608657" cy="4957025"/>
          </a:xfrm>
        </p:spPr>
        <p:txBody>
          <a:bodyPr>
            <a:normAutofit lnSpcReduction="10000"/>
          </a:bodyPr>
          <a:lstStyle/>
          <a:p>
            <a:pPr marL="0" indent="0" algn="just">
              <a:buNone/>
            </a:pPr>
            <a:r>
              <a:rPr lang="de-DE" sz="2400" dirty="0">
                <a:latin typeface="+mn-lt"/>
                <a:cs typeface="Calibri" panose="020F0502020204030204" pitchFamily="34" charset="0"/>
              </a:rPr>
              <a:t>Da sprach er (Jesus) zu ihnen: Ich sah den Satan wie einen Blitz vom Himmel fallen. (Lukas 10,18) </a:t>
            </a:r>
          </a:p>
          <a:p>
            <a:pPr marL="0" indent="0" algn="just">
              <a:buNone/>
            </a:pPr>
            <a:endParaRPr lang="de-DE" sz="2400" dirty="0">
              <a:latin typeface="+mn-lt"/>
              <a:cs typeface="Calibri" panose="020F0502020204030204" pitchFamily="34" charset="0"/>
            </a:endParaRPr>
          </a:p>
          <a:p>
            <a:pPr marL="0" indent="0" algn="just">
              <a:buNone/>
            </a:pPr>
            <a:r>
              <a:rPr lang="de-DE" sz="2400" dirty="0">
                <a:latin typeface="+mn-lt"/>
                <a:cs typeface="Calibri" panose="020F0502020204030204" pitchFamily="34" charset="0"/>
              </a:rPr>
              <a:t>Satan erkannte, dass ihm seine Maske abgerissen war. </a:t>
            </a:r>
            <a:r>
              <a:rPr lang="de-DE" sz="2400" dirty="0">
                <a:solidFill>
                  <a:srgbClr val="92D050"/>
                </a:solidFill>
                <a:latin typeface="+mn-lt"/>
                <a:cs typeface="Calibri" panose="020F0502020204030204" pitchFamily="34" charset="0"/>
              </a:rPr>
              <a:t>Seine Handlungsweise wurde vor den nicht gefallenen Engeln und dem ganzen Universum offenbar</a:t>
            </a:r>
            <a:r>
              <a:rPr lang="de-DE" sz="2400" dirty="0">
                <a:latin typeface="+mn-lt"/>
                <a:cs typeface="Calibri" panose="020F0502020204030204" pitchFamily="34" charset="0"/>
              </a:rPr>
              <a:t>. Er hatte sich selbst als Mörder zu erkennen gegeben. Indem er das Blut des Sohnes Gottes vergoss, verlor er alle Sympathien der himmlischen Wesen. Fortan war sein Wirken beschränkt. Welche Haltung er auch immer einnehmen würde, er konnte nicht mehr auf die Engel warten, wenn sie von den himmlischen Höfen kamen, und vor ihnen Christi Brüder verklagen, dass sie mit unreinen, sündenbefleckten Kleidern angetan seien. Das letzte Band der Zuneigung (Sympathie) zwischen der himmlischen Welt und Satan war zerrissen. {LJ 762.3}</a:t>
            </a:r>
          </a:p>
        </p:txBody>
      </p:sp>
    </p:spTree>
    <p:extLst>
      <p:ext uri="{BB962C8B-B14F-4D97-AF65-F5344CB8AC3E}">
        <p14:creationId xmlns:p14="http://schemas.microsoft.com/office/powerpoint/2010/main" val="473327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Der </a:t>
            </a:r>
            <a:r>
              <a:rPr lang="en-AU" sz="4000" dirty="0" err="1"/>
              <a:t>Kampf</a:t>
            </a:r>
            <a:r>
              <a:rPr lang="en-AU" sz="4000" dirty="0"/>
              <a:t> </a:t>
            </a:r>
            <a:r>
              <a:rPr lang="en-AU" sz="4000" dirty="0" err="1"/>
              <a:t>geht</a:t>
            </a:r>
            <a:r>
              <a:rPr lang="en-AU" sz="4000" dirty="0"/>
              <a:t> </a:t>
            </a:r>
            <a:r>
              <a:rPr lang="en-AU" sz="4000" dirty="0" err="1"/>
              <a:t>weiter</a:t>
            </a:r>
            <a:endParaRPr lang="en-AU" sz="4000" dirty="0"/>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047135" y="1685978"/>
            <a:ext cx="9620613" cy="3343222"/>
          </a:xfrm>
        </p:spPr>
        <p:txBody>
          <a:bodyPr>
            <a:noAutofit/>
          </a:bodyPr>
          <a:lstStyle/>
          <a:p>
            <a:pPr marL="0" indent="0" algn="just">
              <a:buNone/>
            </a:pPr>
            <a:r>
              <a:rPr lang="de-DE" sz="2400" dirty="0"/>
              <a:t>Dennoch wurde Satan damals nicht vernichtet. Die Engel verstanden selbst jetzt noch nicht, was der große Kampf alles beinhaltete. Die auf dem Spiel stehenden Grundsätze mussten erst völlig offenbart werden, und </a:t>
            </a:r>
            <a:r>
              <a:rPr lang="de-DE" sz="2400" dirty="0">
                <a:solidFill>
                  <a:srgbClr val="92D050"/>
                </a:solidFill>
              </a:rPr>
              <a:t>um der Menschen willen musste Satans Existenz erhalten bleiben. Menschen wie Engel mussten den großen Gegensatz zwischen dem Fürsten des Lichts und dem Fürsten der Finsternis erkennen </a:t>
            </a:r>
            <a:r>
              <a:rPr lang="de-DE" sz="2400" dirty="0"/>
              <a:t>und sich entscheiden, wem sie dienen wollten. {LJ 762.4}</a:t>
            </a:r>
            <a:endParaRPr lang="en-AU" sz="2400"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4803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87823" y="488474"/>
            <a:ext cx="9980177" cy="1049235"/>
          </a:xfrm>
        </p:spPr>
        <p:txBody>
          <a:bodyPr>
            <a:normAutofit/>
          </a:bodyPr>
          <a:lstStyle/>
          <a:p>
            <a:r>
              <a:rPr lang="en-AU" sz="4000" dirty="0"/>
              <a:t>Die </a:t>
            </a:r>
            <a:r>
              <a:rPr lang="en-AU" sz="4000" dirty="0" err="1"/>
              <a:t>Frage</a:t>
            </a:r>
            <a:r>
              <a:rPr lang="en-AU" sz="4000" dirty="0"/>
              <a:t> der </a:t>
            </a:r>
            <a:r>
              <a:rPr lang="en-AU" sz="4000" dirty="0" err="1"/>
              <a:t>Gerechtigkeit</a:t>
            </a:r>
            <a:endParaRPr lang="en-AU" sz="4000" dirty="0"/>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87823" y="1412500"/>
            <a:ext cx="10608657" cy="4957025"/>
          </a:xfrm>
        </p:spPr>
        <p:txBody>
          <a:bodyPr>
            <a:normAutofit lnSpcReduction="10000"/>
          </a:bodyPr>
          <a:lstStyle/>
          <a:p>
            <a:pPr marL="0" indent="0" algn="just">
              <a:buNone/>
            </a:pPr>
            <a:r>
              <a:rPr lang="de-DE" sz="2400" dirty="0">
                <a:latin typeface="+mn-lt"/>
                <a:cs typeface="Calibri" panose="020F0502020204030204" pitchFamily="34" charset="0"/>
              </a:rPr>
              <a:t>Zu Beginn des großen Kampfes hatte Satan erklärt, </a:t>
            </a:r>
            <a:r>
              <a:rPr lang="de-DE" sz="2400" dirty="0" err="1">
                <a:latin typeface="+mn-lt"/>
                <a:cs typeface="Calibri" panose="020F0502020204030204" pitchFamily="34" charset="0"/>
              </a:rPr>
              <a:t>daß</a:t>
            </a:r>
            <a:r>
              <a:rPr lang="de-DE" sz="2400" dirty="0">
                <a:latin typeface="+mn-lt"/>
                <a:cs typeface="Calibri" panose="020F0502020204030204" pitchFamily="34" charset="0"/>
              </a:rPr>
              <a:t> Gottes Gesetz nicht gehalten werden könne, </a:t>
            </a:r>
            <a:r>
              <a:rPr lang="de-DE" sz="2400" dirty="0" err="1">
                <a:latin typeface="+mn-lt"/>
                <a:cs typeface="Calibri" panose="020F0502020204030204" pitchFamily="34" charset="0"/>
              </a:rPr>
              <a:t>daß</a:t>
            </a:r>
            <a:r>
              <a:rPr lang="de-DE" sz="2400" dirty="0">
                <a:latin typeface="+mn-lt"/>
                <a:cs typeface="Calibri" panose="020F0502020204030204" pitchFamily="34" charset="0"/>
              </a:rPr>
              <a:t> Gerechtigkeit und Barmherzigkeit unvereinbar seien und </a:t>
            </a:r>
            <a:r>
              <a:rPr lang="de-DE" sz="2400" dirty="0" err="1">
                <a:latin typeface="+mn-lt"/>
                <a:cs typeface="Calibri" panose="020F0502020204030204" pitchFamily="34" charset="0"/>
              </a:rPr>
              <a:t>daß</a:t>
            </a:r>
            <a:r>
              <a:rPr lang="de-DE" sz="2400" dirty="0">
                <a:latin typeface="+mn-lt"/>
                <a:cs typeface="Calibri" panose="020F0502020204030204" pitchFamily="34" charset="0"/>
              </a:rPr>
              <a:t> es, sollte das Gesetz übertreten werden, für den Sünder unmöglich sei, Vergebung zu erlangen. </a:t>
            </a:r>
            <a:r>
              <a:rPr lang="de-DE" sz="2400" dirty="0">
                <a:solidFill>
                  <a:srgbClr val="92D050"/>
                </a:solidFill>
                <a:latin typeface="+mn-lt"/>
                <a:cs typeface="Calibri" panose="020F0502020204030204" pitchFamily="34" charset="0"/>
              </a:rPr>
              <a:t>Jede Sünde müsse bestraft werden, forderte Satan, und wenn Gott die Strafe erlassen würde, wäre Er kein Gott der Wahrheit und Gerechtigkeit</a:t>
            </a:r>
            <a:r>
              <a:rPr lang="de-DE" sz="2400" dirty="0">
                <a:latin typeface="+mn-lt"/>
                <a:cs typeface="Calibri" panose="020F0502020204030204" pitchFamily="34" charset="0"/>
              </a:rPr>
              <a:t>. So oft die Menschen Gottes Gebote verletzten und dem göttlichen Willen trotzten, triumphierte Satan. </a:t>
            </a:r>
            <a:r>
              <a:rPr lang="de-DE" sz="2400" dirty="0">
                <a:solidFill>
                  <a:srgbClr val="92D050"/>
                </a:solidFill>
                <a:latin typeface="+mn-lt"/>
                <a:cs typeface="Calibri" panose="020F0502020204030204" pitchFamily="34" charset="0"/>
              </a:rPr>
              <a:t>Er behauptete </a:t>
            </a:r>
            <a:r>
              <a:rPr lang="de-DE" sz="2400" dirty="0" err="1">
                <a:solidFill>
                  <a:srgbClr val="92D050"/>
                </a:solidFill>
                <a:latin typeface="+mn-lt"/>
                <a:cs typeface="Calibri" panose="020F0502020204030204" pitchFamily="34" charset="0"/>
              </a:rPr>
              <a:t>jedesmal</a:t>
            </a:r>
            <a:r>
              <a:rPr lang="de-DE" sz="2400" dirty="0">
                <a:solidFill>
                  <a:srgbClr val="92D050"/>
                </a:solidFill>
                <a:latin typeface="+mn-lt"/>
                <a:cs typeface="Calibri" panose="020F0502020204030204" pitchFamily="34" charset="0"/>
              </a:rPr>
              <a:t>, es sei nun erwiesen, </a:t>
            </a:r>
            <a:r>
              <a:rPr lang="de-DE" sz="2400" dirty="0" err="1">
                <a:solidFill>
                  <a:srgbClr val="92D050"/>
                </a:solidFill>
                <a:latin typeface="+mn-lt"/>
                <a:cs typeface="Calibri" panose="020F0502020204030204" pitchFamily="34" charset="0"/>
              </a:rPr>
              <a:t>daß</a:t>
            </a:r>
            <a:r>
              <a:rPr lang="de-DE" sz="2400" dirty="0">
                <a:solidFill>
                  <a:srgbClr val="92D050"/>
                </a:solidFill>
                <a:latin typeface="+mn-lt"/>
                <a:cs typeface="Calibri" panose="020F0502020204030204" pitchFamily="34" charset="0"/>
              </a:rPr>
              <a:t> man das Gesetz nicht halten und </a:t>
            </a:r>
            <a:r>
              <a:rPr lang="de-DE" sz="2400" dirty="0" err="1">
                <a:solidFill>
                  <a:srgbClr val="92D050"/>
                </a:solidFill>
                <a:latin typeface="+mn-lt"/>
                <a:cs typeface="Calibri" panose="020F0502020204030204" pitchFamily="34" charset="0"/>
              </a:rPr>
              <a:t>daß</a:t>
            </a:r>
            <a:r>
              <a:rPr lang="de-DE" sz="2400" dirty="0">
                <a:solidFill>
                  <a:srgbClr val="92D050"/>
                </a:solidFill>
                <a:latin typeface="+mn-lt"/>
                <a:cs typeface="Calibri" panose="020F0502020204030204" pitchFamily="34" charset="0"/>
              </a:rPr>
              <a:t> den Menschen nicht vergeben werden könne</a:t>
            </a:r>
            <a:r>
              <a:rPr lang="de-DE" sz="2400" dirty="0">
                <a:latin typeface="+mn-lt"/>
                <a:cs typeface="Calibri" panose="020F0502020204030204" pitchFamily="34" charset="0"/>
              </a:rPr>
              <a:t>. Weil er nach seiner Empörung aus dem Himmel ausgestoßen worden war, forderte er, </a:t>
            </a:r>
            <a:r>
              <a:rPr lang="de-DE" sz="2400" dirty="0" err="1">
                <a:latin typeface="+mn-lt"/>
                <a:cs typeface="Calibri" panose="020F0502020204030204" pitchFamily="34" charset="0"/>
              </a:rPr>
              <a:t>daß</a:t>
            </a:r>
            <a:r>
              <a:rPr lang="de-DE" sz="2400" dirty="0">
                <a:latin typeface="+mn-lt"/>
                <a:cs typeface="Calibri" panose="020F0502020204030204" pitchFamily="34" charset="0"/>
              </a:rPr>
              <a:t> auch das Menschengeschlecht von der Gunst Gottes ausgeschlossen sein sollte. </a:t>
            </a:r>
            <a:r>
              <a:rPr lang="de-DE" sz="2400" dirty="0">
                <a:solidFill>
                  <a:srgbClr val="92D050"/>
                </a:solidFill>
                <a:latin typeface="+mn-lt"/>
                <a:cs typeface="Calibri" panose="020F0502020204030204" pitchFamily="34" charset="0"/>
              </a:rPr>
              <a:t>Gott könne nicht gerecht sein und zugleich einem Sünder Gnade erweisen</a:t>
            </a:r>
            <a:r>
              <a:rPr lang="de-DE" sz="2400" dirty="0">
                <a:latin typeface="+mn-lt"/>
                <a:cs typeface="Calibri" panose="020F0502020204030204" pitchFamily="34" charset="0"/>
              </a:rPr>
              <a:t>. {LJ 763.1}</a:t>
            </a:r>
            <a:endParaRPr lang="en-AU" sz="2400" dirty="0">
              <a:latin typeface="+mn-lt"/>
              <a:cs typeface="Calibri" panose="020F0502020204030204" pitchFamily="34" charset="0"/>
            </a:endParaRPr>
          </a:p>
        </p:txBody>
      </p:sp>
    </p:spTree>
    <p:extLst>
      <p:ext uri="{BB962C8B-B14F-4D97-AF65-F5344CB8AC3E}">
        <p14:creationId xmlns:p14="http://schemas.microsoft.com/office/powerpoint/2010/main" val="393610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87823" y="488474"/>
            <a:ext cx="9980177" cy="1049235"/>
          </a:xfrm>
        </p:spPr>
        <p:txBody>
          <a:bodyPr>
            <a:normAutofit/>
          </a:bodyPr>
          <a:lstStyle/>
          <a:p>
            <a:r>
              <a:rPr lang="en-AU" sz="4000" dirty="0" err="1"/>
              <a:t>Satans</a:t>
            </a:r>
            <a:r>
              <a:rPr lang="en-AU" sz="4000" dirty="0"/>
              <a:t> </a:t>
            </a:r>
            <a:r>
              <a:rPr lang="en-AU" sz="4000" dirty="0" err="1"/>
              <a:t>gefälschte</a:t>
            </a:r>
            <a:r>
              <a:rPr lang="en-AU" sz="4000" dirty="0"/>
              <a:t> </a:t>
            </a:r>
            <a:r>
              <a:rPr lang="en-AU" sz="4000" dirty="0" err="1"/>
              <a:t>Gerechtigkeit</a:t>
            </a:r>
            <a:endParaRPr lang="en-AU" sz="4000" dirty="0"/>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87823" y="1412500"/>
            <a:ext cx="10608657" cy="4957025"/>
          </a:xfrm>
        </p:spPr>
        <p:txBody>
          <a:bodyPr>
            <a:normAutofit lnSpcReduction="10000"/>
          </a:bodyPr>
          <a:lstStyle/>
          <a:p>
            <a:pPr marL="0" indent="0" algn="just">
              <a:buNone/>
            </a:pPr>
            <a:r>
              <a:rPr lang="de-DE" kern="150" dirty="0">
                <a:effectLst/>
                <a:latin typeface="+mn-lt"/>
                <a:ea typeface="SimSun" panose="02010600030101010101" pitchFamily="2" charset="-122"/>
                <a:cs typeface="Mangal" panose="02040503050203030202" pitchFamily="18" charset="0"/>
              </a:rPr>
              <a:t>Es war überaus schwierig, die täuschende Macht Satans offenbar zu machen. Seine Macht der Täuschung wurde durch Übung immer stärker. Wenn er sich nicht selbst verteidigen konnte, musste er anklagen, um gerecht und rechtschaffen zu wirken und Gott als willkürlich und peinlich genau erscheinen zu lassen. </a:t>
            </a:r>
            <a:r>
              <a:rPr lang="de-DE" kern="150" dirty="0">
                <a:solidFill>
                  <a:srgbClr val="92D050"/>
                </a:solidFill>
                <a:effectLst/>
                <a:latin typeface="+mn-lt"/>
                <a:ea typeface="SimSun" panose="02010600030101010101" pitchFamily="2" charset="-122"/>
                <a:cs typeface="Mangal" panose="02040503050203030202" pitchFamily="18" charset="0"/>
              </a:rPr>
              <a:t>Im Geheimen flüsterte er den Engeln seine Unzufriedenheit ein. Es gab zunächst keine ausgeprägten Gefühle gegen Gott, aber die Samen waren gesät, und die Liebe und das Vertrauen der Engel waren getrübt. Die süße Gemeinschaft zwischen ihnen und ihrem Gott war zerbrochen. </a:t>
            </a:r>
            <a:r>
              <a:rPr lang="de-DE" u="sng" kern="150" dirty="0">
                <a:solidFill>
                  <a:srgbClr val="92D050"/>
                </a:solidFill>
                <a:effectLst/>
                <a:latin typeface="+mn-lt"/>
                <a:ea typeface="SimSun" panose="02010600030101010101" pitchFamily="2" charset="-122"/>
                <a:cs typeface="Mangal" panose="02040503050203030202" pitchFamily="18" charset="0"/>
              </a:rPr>
              <a:t>Jede Bewegung wurde beobachtet, jede Handlung wurde angesehen in dem Licht, in dem Satan sie die Dinge sehen ließ</a:t>
            </a:r>
            <a:r>
              <a:rPr lang="de-DE" kern="150" dirty="0">
                <a:effectLst/>
                <a:latin typeface="+mn-lt"/>
                <a:ea typeface="SimSun" panose="02010600030101010101" pitchFamily="2" charset="-122"/>
                <a:cs typeface="Mangal" panose="02040503050203030202" pitchFamily="18" charset="0"/>
              </a:rPr>
              <a:t>. Das, was Satan in die Gedanken der Engel eingeflößt hatte - ein Wort hier und ein Wort da - öffnete den Weg für eine lange Liste von Vermutungen. Auf seine gerissene Art brachte er sie dazu, Zweifel auszudrücken. Dann, wenn er gefragt wurde, beschuldigte er jene, die er beeinflusste hatte. Er legte alle Unzufriedenheit auf diejenigen, die er angeleitet hatte. </a:t>
            </a:r>
            <a:r>
              <a:rPr lang="de-DE" kern="150" dirty="0">
                <a:solidFill>
                  <a:srgbClr val="92D050"/>
                </a:solidFill>
                <a:effectLst/>
                <a:latin typeface="+mn-lt"/>
                <a:ea typeface="SimSun" panose="02010600030101010101" pitchFamily="2" charset="-122"/>
                <a:cs typeface="Mangal" panose="02040503050203030202" pitchFamily="18" charset="0"/>
              </a:rPr>
              <a:t>Als einer im heiligen Amt bekundete er ein überwältigendes Verlangen nach Gerechtigkeit, aber es war eine gefälschte Gerechtigkeit, welche im vollständigen Gegensatz stand zu Gottes Liebe, Mitgefühl und Seiner Barmherzigkeit</a:t>
            </a:r>
            <a:r>
              <a:rPr lang="de-DE" kern="150" dirty="0">
                <a:effectLst/>
                <a:latin typeface="+mn-lt"/>
                <a:ea typeface="SimSun" panose="02010600030101010101" pitchFamily="2" charset="-122"/>
                <a:cs typeface="Mangal" panose="02040503050203030202" pitchFamily="18" charset="0"/>
              </a:rPr>
              <a:t>. {RH, September 7, 1897 par. 3-4}</a:t>
            </a:r>
          </a:p>
          <a:p>
            <a:pPr marL="0" indent="0" algn="just">
              <a:buNone/>
            </a:pPr>
            <a:endParaRPr lang="en-AU" sz="2400" dirty="0">
              <a:latin typeface="+mn-lt"/>
              <a:cs typeface="Calibri" panose="020F0502020204030204" pitchFamily="34" charset="0"/>
            </a:endParaRPr>
          </a:p>
        </p:txBody>
      </p:sp>
    </p:spTree>
    <p:extLst>
      <p:ext uri="{BB962C8B-B14F-4D97-AF65-F5344CB8AC3E}">
        <p14:creationId xmlns:p14="http://schemas.microsoft.com/office/powerpoint/2010/main" val="1124650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87823" y="488474"/>
            <a:ext cx="9980177" cy="1049235"/>
          </a:xfrm>
        </p:spPr>
        <p:txBody>
          <a:bodyPr>
            <a:normAutofit fontScale="90000"/>
          </a:bodyPr>
          <a:lstStyle/>
          <a:p>
            <a:r>
              <a:rPr lang="en-AU" sz="4000" dirty="0" err="1"/>
              <a:t>Gottes</a:t>
            </a:r>
            <a:r>
              <a:rPr lang="en-AU" sz="4000" dirty="0"/>
              <a:t> </a:t>
            </a:r>
            <a:r>
              <a:rPr lang="en-AU" sz="4000" dirty="0" err="1"/>
              <a:t>Bewegungen</a:t>
            </a:r>
            <a:r>
              <a:rPr lang="en-AU" sz="4000" dirty="0"/>
              <a:t> </a:t>
            </a:r>
            <a:r>
              <a:rPr lang="en-AU" sz="4000" dirty="0" err="1"/>
              <a:t>wurden</a:t>
            </a:r>
            <a:r>
              <a:rPr lang="en-AU" sz="4000" dirty="0"/>
              <a:t> </a:t>
            </a:r>
            <a:r>
              <a:rPr lang="en-AU" sz="4000" dirty="0" err="1"/>
              <a:t>beobachtet</a:t>
            </a:r>
            <a:endParaRPr lang="en-AU" sz="4000" dirty="0"/>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87823" y="1412500"/>
            <a:ext cx="10608657" cy="4957025"/>
          </a:xfrm>
        </p:spPr>
        <p:txBody>
          <a:bodyPr>
            <a:normAutofit/>
          </a:bodyPr>
          <a:lstStyle/>
          <a:p>
            <a:pPr marL="0" indent="0" algn="just">
              <a:buNone/>
            </a:pPr>
            <a:r>
              <a:rPr lang="de-DE" sz="2400" dirty="0">
                <a:latin typeface="+mn-lt"/>
                <a:cs typeface="Calibri" panose="020F0502020204030204" pitchFamily="34" charset="0"/>
              </a:rPr>
              <a:t>Da erhob die ganze Gemeinde ihre Stimme und schrie, und das Volk weinte in dieser Nacht. Und alle Kinder Israels murrten gegen Mose und Aaron; und die ganze Gemeinde sprach zu ihnen: Ach, </a:t>
            </a:r>
            <a:r>
              <a:rPr lang="de-DE" sz="2400" dirty="0" err="1">
                <a:latin typeface="+mn-lt"/>
                <a:cs typeface="Calibri" panose="020F0502020204030204" pitchFamily="34" charset="0"/>
              </a:rPr>
              <a:t>daß</a:t>
            </a:r>
            <a:r>
              <a:rPr lang="de-DE" sz="2400" dirty="0">
                <a:latin typeface="+mn-lt"/>
                <a:cs typeface="Calibri" panose="020F0502020204030204" pitchFamily="34" charset="0"/>
              </a:rPr>
              <a:t> wir doch im Land Ägypten gestorben wären, oder noch in dieser Wüste sterben würden! </a:t>
            </a:r>
            <a:r>
              <a:rPr lang="de-DE" sz="2400" dirty="0">
                <a:solidFill>
                  <a:srgbClr val="92D050"/>
                </a:solidFill>
                <a:latin typeface="+mn-lt"/>
                <a:cs typeface="Calibri" panose="020F0502020204030204" pitchFamily="34" charset="0"/>
              </a:rPr>
              <a:t>Und warum führt uns der Herr in dieses Land, </a:t>
            </a:r>
            <a:r>
              <a:rPr lang="de-DE" sz="2400" dirty="0" err="1">
                <a:solidFill>
                  <a:srgbClr val="92D050"/>
                </a:solidFill>
                <a:latin typeface="+mn-lt"/>
                <a:cs typeface="Calibri" panose="020F0502020204030204" pitchFamily="34" charset="0"/>
              </a:rPr>
              <a:t>daß</a:t>
            </a:r>
            <a:r>
              <a:rPr lang="de-DE" sz="2400" dirty="0">
                <a:solidFill>
                  <a:srgbClr val="92D050"/>
                </a:solidFill>
                <a:latin typeface="+mn-lt"/>
                <a:cs typeface="Calibri" panose="020F0502020204030204" pitchFamily="34" charset="0"/>
              </a:rPr>
              <a:t> wir durch das Schwert fallen, und </a:t>
            </a:r>
            <a:r>
              <a:rPr lang="de-DE" sz="2400" dirty="0" err="1">
                <a:solidFill>
                  <a:srgbClr val="92D050"/>
                </a:solidFill>
                <a:latin typeface="+mn-lt"/>
                <a:cs typeface="Calibri" panose="020F0502020204030204" pitchFamily="34" charset="0"/>
              </a:rPr>
              <a:t>daß</a:t>
            </a:r>
            <a:r>
              <a:rPr lang="de-DE" sz="2400" dirty="0">
                <a:solidFill>
                  <a:srgbClr val="92D050"/>
                </a:solidFill>
                <a:latin typeface="+mn-lt"/>
                <a:cs typeface="Calibri" panose="020F0502020204030204" pitchFamily="34" charset="0"/>
              </a:rPr>
              <a:t> unsere Frauen und unsere kleinen Kinder zum Raub werden? </a:t>
            </a:r>
            <a:r>
              <a:rPr lang="de-DE" sz="2400" dirty="0">
                <a:latin typeface="+mn-lt"/>
                <a:cs typeface="Calibri" panose="020F0502020204030204" pitchFamily="34" charset="0"/>
              </a:rPr>
              <a:t>Ist es nicht besser für uns, wenn wir wieder nach Ägypten zurückkehren? Und sie sprachen zueinander: Wir wollen uns selbst einen Anführer geben und wieder nach Ägypten zurückkehren! (4.Mose 14,1-4)</a:t>
            </a:r>
            <a:endParaRPr lang="en-AU" sz="2400" dirty="0">
              <a:latin typeface="+mn-lt"/>
              <a:cs typeface="Calibri" panose="020F0502020204030204" pitchFamily="34" charset="0"/>
            </a:endParaRPr>
          </a:p>
        </p:txBody>
      </p:sp>
    </p:spTree>
    <p:extLst>
      <p:ext uri="{BB962C8B-B14F-4D97-AF65-F5344CB8AC3E}">
        <p14:creationId xmlns:p14="http://schemas.microsoft.com/office/powerpoint/2010/main" val="515114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494832" y="660752"/>
            <a:ext cx="11202336" cy="1049235"/>
          </a:xfrm>
        </p:spPr>
        <p:txBody>
          <a:bodyPr>
            <a:normAutofit fontScale="90000"/>
          </a:bodyPr>
          <a:lstStyle/>
          <a:p>
            <a:r>
              <a:rPr lang="en-AU" sz="3800" dirty="0" err="1"/>
              <a:t>Gottes</a:t>
            </a:r>
            <a:r>
              <a:rPr lang="en-AU" sz="3800" dirty="0"/>
              <a:t> </a:t>
            </a:r>
            <a:r>
              <a:rPr lang="en-AU" sz="3800" dirty="0" err="1"/>
              <a:t>Bewegungen</a:t>
            </a:r>
            <a:r>
              <a:rPr lang="en-AU" sz="3800" dirty="0"/>
              <a:t> </a:t>
            </a:r>
            <a:r>
              <a:rPr lang="en-AU" sz="3800" dirty="0" err="1"/>
              <a:t>werden</a:t>
            </a:r>
            <a:r>
              <a:rPr lang="en-AU" sz="3800" dirty="0"/>
              <a:t> </a:t>
            </a:r>
            <a:r>
              <a:rPr lang="en-AU" sz="3800" dirty="0" err="1"/>
              <a:t>weiterhin</a:t>
            </a:r>
            <a:r>
              <a:rPr lang="en-AU" sz="3800" dirty="0"/>
              <a:t> </a:t>
            </a:r>
            <a:r>
              <a:rPr lang="en-AU" sz="3800" dirty="0" err="1"/>
              <a:t>beobachtet</a:t>
            </a:r>
            <a:br>
              <a:rPr lang="en-AU" sz="4000" dirty="0"/>
            </a:br>
            <a:endParaRPr lang="en-AU" sz="4000" dirty="0"/>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494832" y="1520447"/>
            <a:ext cx="11202336" cy="5148098"/>
          </a:xfrm>
        </p:spPr>
        <p:txBody>
          <a:bodyPr>
            <a:normAutofit fontScale="92500" lnSpcReduction="10000"/>
          </a:bodyPr>
          <a:lstStyle/>
          <a:p>
            <a:pPr marL="0" indent="0" algn="just">
              <a:buNone/>
            </a:pPr>
            <a:r>
              <a:rPr lang="de-DE" sz="2400" kern="150" dirty="0">
                <a:solidFill>
                  <a:srgbClr val="92D050"/>
                </a:solidFill>
                <a:effectLst/>
                <a:latin typeface="+mn-lt"/>
                <a:ea typeface="SimSun" panose="02010600030101010101" pitchFamily="2" charset="-122"/>
                <a:cs typeface="Mangal" panose="02040503050203030202" pitchFamily="18" charset="0"/>
              </a:rPr>
              <a:t>Vor dem ersten Advent Christi </a:t>
            </a:r>
            <a:r>
              <a:rPr lang="de-DE" sz="2400" kern="150" dirty="0">
                <a:effectLst/>
                <a:latin typeface="+mn-lt"/>
                <a:ea typeface="SimSun" panose="02010600030101010101" pitchFamily="2" charset="-122"/>
                <a:cs typeface="Mangal" panose="02040503050203030202" pitchFamily="18" charset="0"/>
              </a:rPr>
              <a:t>war die Sünde, sich dem Gesetz zu widersetzen, weit verbreitet. Allem Anschein nach wuchs Satans Macht; sein Kampf gegen den Himmel wurde immer entschlossener. Ein Höhepunkt war erreicht. </a:t>
            </a:r>
            <a:r>
              <a:rPr lang="de-DE" sz="2400" kern="150" dirty="0">
                <a:solidFill>
                  <a:srgbClr val="92D050"/>
                </a:solidFill>
                <a:effectLst/>
                <a:latin typeface="+mn-lt"/>
                <a:ea typeface="SimSun" panose="02010600030101010101" pitchFamily="2" charset="-122"/>
                <a:cs typeface="Mangal" panose="02040503050203030202" pitchFamily="18" charset="0"/>
              </a:rPr>
              <a:t>Mit größtem Interesse verfolgen die himmlischen Engel Gottes Bewegungen. Würde Er sich erheben, um die Welt mit ihren Bewohnern für ihre Ungerechtigkeit zu bestrafen? Würde Er Feuer oder Flut schicken, um sie zu vernichten? Der ganze Himmel wartete auf das Gebot ihres Befehlshabers, um die Zornesschalen über eine rebellische Welt auszugießen. Ein Wort von Ihm, ein Zeichen, und die Welt wäre vernichtet worden. Die </a:t>
            </a:r>
            <a:r>
              <a:rPr lang="de-DE" sz="2400" kern="150" dirty="0" err="1">
                <a:solidFill>
                  <a:srgbClr val="92D050"/>
                </a:solidFill>
                <a:effectLst/>
                <a:latin typeface="+mn-lt"/>
                <a:ea typeface="SimSun" panose="02010600030101010101" pitchFamily="2" charset="-122"/>
                <a:cs typeface="Mangal" panose="02040503050203030202" pitchFamily="18" charset="0"/>
              </a:rPr>
              <a:t>ungefallenen</a:t>
            </a:r>
            <a:r>
              <a:rPr lang="de-DE" sz="2400" kern="150" dirty="0">
                <a:solidFill>
                  <a:srgbClr val="92D050"/>
                </a:solidFill>
                <a:effectLst/>
                <a:latin typeface="+mn-lt"/>
                <a:ea typeface="SimSun" panose="02010600030101010101" pitchFamily="2" charset="-122"/>
                <a:cs typeface="Mangal" panose="02040503050203030202" pitchFamily="18" charset="0"/>
              </a:rPr>
              <a:t> Welten hätten geantwortet: „Amen. Du bist gerecht, oh Gott, denn Du hast die Rebellion ausgerottet.</a:t>
            </a:r>
            <a:r>
              <a:rPr lang="de-DE" sz="2400" kern="150" dirty="0">
                <a:solidFill>
                  <a:srgbClr val="92D050"/>
                </a:solidFill>
                <a:latin typeface="+mn-lt"/>
                <a:ea typeface="SimSun" panose="02010600030101010101" pitchFamily="2" charset="-122"/>
                <a:cs typeface="Mangal" panose="02040503050203030202" pitchFamily="18" charset="0"/>
              </a:rPr>
              <a:t>“</a:t>
            </a:r>
            <a:r>
              <a:rPr lang="de-DE" sz="2400" kern="150" dirty="0">
                <a:effectLst/>
                <a:latin typeface="+mn-lt"/>
                <a:ea typeface="SimSun" panose="02010600030101010101" pitchFamily="2" charset="-122"/>
                <a:cs typeface="Mangal" panose="02040503050203030202" pitchFamily="18" charset="0"/>
              </a:rPr>
              <a:t> Doch „so sehr hat Gott die Welt geliebt, dass Er Seinen eingeborenen Sohn gab, damit jeder, der an Ihn glaubt, nicht verloren geht, sondern ewiges Leben hat.” Gott hätte Seinen Sohn senden können um zu verdammen, doch Er sandte Ihn, um zu erretten. Christus kam als Erlöser. </a:t>
            </a:r>
            <a:r>
              <a:rPr lang="de-DE" sz="2400" kern="150" dirty="0">
                <a:solidFill>
                  <a:srgbClr val="92D050"/>
                </a:solidFill>
                <a:effectLst/>
                <a:latin typeface="+mn-lt"/>
                <a:ea typeface="SimSun" panose="02010600030101010101" pitchFamily="2" charset="-122"/>
                <a:cs typeface="Mangal" panose="02040503050203030202" pitchFamily="18" charset="0"/>
              </a:rPr>
              <a:t>Keine Worte können die Wirkung beschreiben, die diese Handlung auf die Engel hatte</a:t>
            </a:r>
            <a:r>
              <a:rPr lang="de-DE" sz="2400" kern="150" dirty="0">
                <a:effectLst/>
                <a:latin typeface="+mn-lt"/>
                <a:ea typeface="SimSun" panose="02010600030101010101" pitchFamily="2" charset="-122"/>
                <a:cs typeface="Mangal" panose="02040503050203030202" pitchFamily="18" charset="0"/>
              </a:rPr>
              <a:t>: Voll Staunen und Bewunderung konnten sie nur ausrufen: „Hier ist Liebe!” {</a:t>
            </a:r>
            <a:r>
              <a:rPr lang="de-DE" sz="2400" kern="150" dirty="0" err="1">
                <a:effectLst/>
                <a:latin typeface="+mn-lt"/>
                <a:ea typeface="SimSun" panose="02010600030101010101" pitchFamily="2" charset="-122"/>
                <a:cs typeface="Mangal" panose="02040503050203030202" pitchFamily="18" charset="0"/>
              </a:rPr>
              <a:t>Reflecting</a:t>
            </a:r>
            <a:r>
              <a:rPr lang="de-DE" sz="2400" kern="150" dirty="0">
                <a:effectLst/>
                <a:latin typeface="+mn-lt"/>
                <a:ea typeface="SimSun" panose="02010600030101010101" pitchFamily="2" charset="-122"/>
                <a:cs typeface="Mangal" panose="02040503050203030202" pitchFamily="18" charset="0"/>
              </a:rPr>
              <a:t> Christ p. 58.4,5}</a:t>
            </a:r>
          </a:p>
          <a:p>
            <a:pPr marL="0" indent="0" algn="just">
              <a:buNone/>
            </a:pPr>
            <a:endParaRPr lang="en-AU" sz="2400" dirty="0">
              <a:latin typeface="+mn-lt"/>
              <a:cs typeface="Calibri" panose="020F0502020204030204" pitchFamily="34" charset="0"/>
            </a:endParaRPr>
          </a:p>
        </p:txBody>
      </p:sp>
    </p:spTree>
    <p:extLst>
      <p:ext uri="{BB962C8B-B14F-4D97-AF65-F5344CB8AC3E}">
        <p14:creationId xmlns:p14="http://schemas.microsoft.com/office/powerpoint/2010/main" val="19970838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3055</Words>
  <Application>Microsoft Office PowerPoint</Application>
  <PresentationFormat>Breitbild</PresentationFormat>
  <Paragraphs>87</Paragraphs>
  <Slides>24</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24</vt:i4>
      </vt:variant>
    </vt:vector>
  </HeadingPairs>
  <TitlesOfParts>
    <vt:vector size="29" baseType="lpstr">
      <vt:lpstr>Arial</vt:lpstr>
      <vt:lpstr>Calibri</vt:lpstr>
      <vt:lpstr>Century Gothic</vt:lpstr>
      <vt:lpstr>Wingdings 3</vt:lpstr>
      <vt:lpstr>Ion</vt:lpstr>
      <vt:lpstr>Leben und Tod</vt:lpstr>
      <vt:lpstr>Jesus = Leben</vt:lpstr>
      <vt:lpstr>Satan = Tod</vt:lpstr>
      <vt:lpstr>Satan verlor alle Sympathien</vt:lpstr>
      <vt:lpstr>Der Kampf geht weiter</vt:lpstr>
      <vt:lpstr>Die Frage der Gerechtigkeit</vt:lpstr>
      <vt:lpstr>Satans gefälschte Gerechtigkeit</vt:lpstr>
      <vt:lpstr>Gottes Bewegungen wurden beobachtet</vt:lpstr>
      <vt:lpstr>Gottes Bewegungen werden weiterhin beobachtet </vt:lpstr>
      <vt:lpstr>Gnadenlose Gerechtigkeit - Fälschung</vt:lpstr>
      <vt:lpstr>Gottes Geduld</vt:lpstr>
      <vt:lpstr>Fast die Hälfte stimmte Satan zu</vt:lpstr>
      <vt:lpstr>Satans Käfig des Todes</vt:lpstr>
      <vt:lpstr>Die Formel des Todes</vt:lpstr>
      <vt:lpstr>Satan der Gefängniswärter</vt:lpstr>
      <vt:lpstr>Das gebrochene Gesetz verlangte das Leben</vt:lpstr>
      <vt:lpstr>Gesetz = Abschrift von Gottes Charakter</vt:lpstr>
      <vt:lpstr>Um Leben und Unsterblichkeit ans Licht zu bringen</vt:lpstr>
      <vt:lpstr>Christus offenbarte auf Erden den Charakter Gottes</vt:lpstr>
      <vt:lpstr>Christus offenbarte auf Erden den Charakter Gottes </vt:lpstr>
      <vt:lpstr>Was bringt den Kampf zu einem Ende?</vt:lpstr>
      <vt:lpstr>Das Herz des Kampfes</vt:lpstr>
      <vt:lpstr>Wie der Kampf endet</vt:lpstr>
      <vt:lpstr>Christus der Wiederhersteller, Satan der Zerstörer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Ebens</dc:creator>
  <cp:lastModifiedBy>Jutta Deichsel</cp:lastModifiedBy>
  <cp:revision>463</cp:revision>
  <dcterms:created xsi:type="dcterms:W3CDTF">2020-11-26T04:46:46Z</dcterms:created>
  <dcterms:modified xsi:type="dcterms:W3CDTF">2022-11-07T16:27:14Z</dcterms:modified>
</cp:coreProperties>
</file>