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588" r:id="rId2"/>
    <p:sldId id="589" r:id="rId3"/>
    <p:sldId id="590" r:id="rId4"/>
    <p:sldId id="591" r:id="rId5"/>
    <p:sldId id="592" r:id="rId6"/>
    <p:sldId id="593" r:id="rId7"/>
    <p:sldId id="594" r:id="rId8"/>
    <p:sldId id="595" r:id="rId9"/>
    <p:sldId id="596" r:id="rId10"/>
    <p:sldId id="597" r:id="rId11"/>
    <p:sldId id="598" r:id="rId12"/>
    <p:sldId id="599" r:id="rId13"/>
    <p:sldId id="584" r:id="rId14"/>
    <p:sldId id="600" r:id="rId15"/>
    <p:sldId id="601" r:id="rId16"/>
    <p:sldId id="602" r:id="rId17"/>
    <p:sldId id="55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E7"/>
    <a:srgbClr val="FFFF66"/>
    <a:srgbClr val="E4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5/02/2023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5/02/2023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5/02/2023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5/02/2023</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5/02/2023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5/02/2023</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‹Nr.›</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202623" y="1805884"/>
            <a:ext cx="6717827" cy="3188426"/>
          </a:xfrm>
        </p:spPr>
        <p:txBody>
          <a:bodyPr>
            <a:noAutofit/>
          </a:bodyPr>
          <a:lstStyle/>
          <a:p>
            <a:pPr algn="ctr"/>
            <a:r>
              <a:rPr lang="en-AU" sz="7200" dirty="0">
                <a:effectLst>
                  <a:outerShdw blurRad="38100" dist="38100" dir="2700000" algn="tl">
                    <a:srgbClr val="000000">
                      <a:alpha val="43137"/>
                    </a:srgbClr>
                  </a:outerShdw>
                </a:effectLst>
              </a:rPr>
              <a:t>Was </a:t>
            </a:r>
            <a:r>
              <a:rPr lang="en-AU" sz="7200" dirty="0" err="1">
                <a:effectLst>
                  <a:outerShdw blurRad="38100" dist="38100" dir="2700000" algn="tl">
                    <a:srgbClr val="000000">
                      <a:alpha val="43137"/>
                    </a:srgbClr>
                  </a:outerShdw>
                </a:effectLst>
              </a:rPr>
              <a:t>ist</a:t>
            </a:r>
            <a:r>
              <a:rPr lang="en-AU" sz="7200" dirty="0">
                <a:effectLst>
                  <a:outerShdw blurRad="38100" dist="38100" dir="2700000" algn="tl">
                    <a:srgbClr val="000000">
                      <a:alpha val="43137"/>
                    </a:srgbClr>
                  </a:outerShdw>
                </a:effectLst>
              </a:rPr>
              <a:t> das Evangelium?</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60258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So </a:t>
            </a:r>
            <a:r>
              <a:rPr lang="en-AU" sz="4000" dirty="0" err="1"/>
              <a:t>wie</a:t>
            </a:r>
            <a:r>
              <a:rPr lang="en-AU" sz="4000" dirty="0"/>
              <a:t> Er </a:t>
            </a:r>
            <a:r>
              <a:rPr lang="en-AU" sz="4000" dirty="0" err="1"/>
              <a:t>ist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400387" cy="4831816"/>
          </a:xfrm>
        </p:spPr>
        <p:txBody>
          <a:bodyPr>
            <a:normAutofit/>
          </a:bodyPr>
          <a:lstStyle/>
          <a:p>
            <a:pPr algn="just"/>
            <a:r>
              <a:rPr lang="en-AU" sz="2800" dirty="0" err="1">
                <a:latin typeface="+mn-lt"/>
                <a:cs typeface="Calibri" panose="020F0502020204030204" pitchFamily="34" charset="0"/>
              </a:rPr>
              <a:t>Geboren</a:t>
            </a:r>
            <a:r>
              <a:rPr lang="en-AU" sz="2800" dirty="0">
                <a:latin typeface="+mn-lt"/>
                <a:cs typeface="Calibri" panose="020F0502020204030204" pitchFamily="34" charset="0"/>
              </a:rPr>
              <a:t> </a:t>
            </a:r>
            <a:r>
              <a:rPr lang="en-AU" sz="2800" dirty="0" err="1">
                <a:latin typeface="+mn-lt"/>
                <a:cs typeface="Calibri" panose="020F0502020204030204" pitchFamily="34" charset="0"/>
              </a:rPr>
              <a:t>vom</a:t>
            </a:r>
            <a:r>
              <a:rPr lang="en-AU" sz="2800" dirty="0">
                <a:latin typeface="+mn-lt"/>
                <a:cs typeface="Calibri" panose="020F0502020204030204" pitchFamily="34" charset="0"/>
              </a:rPr>
              <a:t> </a:t>
            </a:r>
            <a:r>
              <a:rPr lang="en-AU" sz="2800" dirty="0" err="1">
                <a:latin typeface="+mn-lt"/>
                <a:cs typeface="Calibri" panose="020F0502020204030204" pitchFamily="34" charset="0"/>
              </a:rPr>
              <a:t>Vater</a:t>
            </a:r>
            <a:endParaRPr lang="en-AU" sz="2800" dirty="0">
              <a:latin typeface="+mn-lt"/>
              <a:cs typeface="Calibri" panose="020F0502020204030204" pitchFamily="34" charset="0"/>
            </a:endParaRPr>
          </a:p>
          <a:p>
            <a:pPr algn="just"/>
            <a:r>
              <a:rPr lang="en-AU" sz="2800" dirty="0">
                <a:latin typeface="+mn-lt"/>
                <a:cs typeface="Calibri" panose="020F0502020204030204" pitchFamily="34" charset="0"/>
              </a:rPr>
              <a:t>Alle Dinge </a:t>
            </a:r>
            <a:r>
              <a:rPr lang="en-AU" sz="2800" dirty="0" err="1">
                <a:latin typeface="+mn-lt"/>
                <a:cs typeface="Calibri" panose="020F0502020204030204" pitchFamily="34" charset="0"/>
              </a:rPr>
              <a:t>empfangen</a:t>
            </a:r>
            <a:endParaRPr lang="en-AU" sz="2800" dirty="0">
              <a:latin typeface="+mn-lt"/>
              <a:cs typeface="Calibri" panose="020F0502020204030204" pitchFamily="34" charset="0"/>
            </a:endParaRPr>
          </a:p>
          <a:p>
            <a:pPr algn="just"/>
            <a:r>
              <a:rPr lang="en-AU" sz="2800" dirty="0" err="1">
                <a:latin typeface="+mn-lt"/>
                <a:cs typeface="Calibri" panose="020F0502020204030204" pitchFamily="34" charset="0"/>
              </a:rPr>
              <a:t>Wurde</a:t>
            </a:r>
            <a:r>
              <a:rPr lang="en-AU" sz="2800" dirty="0">
                <a:latin typeface="+mn-lt"/>
                <a:cs typeface="Calibri" panose="020F0502020204030204" pitchFamily="34" charset="0"/>
              </a:rPr>
              <a:t> dem </a:t>
            </a:r>
            <a:r>
              <a:rPr lang="en-AU" sz="2800" dirty="0" err="1">
                <a:latin typeface="+mn-lt"/>
                <a:cs typeface="Calibri" panose="020F0502020204030204" pitchFamily="34" charset="0"/>
              </a:rPr>
              <a:t>Vater</a:t>
            </a:r>
            <a:r>
              <a:rPr lang="en-AU" sz="2800" dirty="0">
                <a:latin typeface="+mn-lt"/>
                <a:cs typeface="Calibri" panose="020F0502020204030204" pitchFamily="34" charset="0"/>
              </a:rPr>
              <a:t> </a:t>
            </a:r>
            <a:r>
              <a:rPr lang="en-AU" sz="2800" dirty="0" err="1">
                <a:latin typeface="+mn-lt"/>
                <a:cs typeface="Calibri" panose="020F0502020204030204" pitchFamily="34" charset="0"/>
              </a:rPr>
              <a:t>gleichgestellt</a:t>
            </a:r>
            <a:endParaRPr lang="en-AU" sz="2800" dirty="0">
              <a:latin typeface="+mn-lt"/>
              <a:cs typeface="Calibri" panose="020F0502020204030204" pitchFamily="34" charset="0"/>
            </a:endParaRPr>
          </a:p>
          <a:p>
            <a:pPr algn="just"/>
            <a:r>
              <a:rPr lang="en-AU" sz="2800" dirty="0">
                <a:latin typeface="+mn-lt"/>
                <a:cs typeface="Calibri" panose="020F0502020204030204" pitchFamily="34" charset="0"/>
              </a:rPr>
              <a:t>Hat </a:t>
            </a:r>
            <a:r>
              <a:rPr lang="en-AU" sz="2800" dirty="0" err="1">
                <a:latin typeface="+mn-lt"/>
                <a:cs typeface="Calibri" panose="020F0502020204030204" pitchFamily="34" charset="0"/>
              </a:rPr>
              <a:t>alles</a:t>
            </a:r>
            <a:r>
              <a:rPr lang="en-AU" sz="2800" dirty="0">
                <a:latin typeface="+mn-lt"/>
                <a:cs typeface="Calibri" panose="020F0502020204030204" pitchFamily="34" charset="0"/>
              </a:rPr>
              <a:t> </a:t>
            </a:r>
            <a:r>
              <a:rPr lang="en-AU" sz="2800" dirty="0" err="1">
                <a:latin typeface="+mn-lt"/>
                <a:cs typeface="Calibri" panose="020F0502020204030204" pitchFamily="34" charset="0"/>
              </a:rPr>
              <a:t>vom</a:t>
            </a:r>
            <a:r>
              <a:rPr lang="en-AU" sz="2800" dirty="0">
                <a:latin typeface="+mn-lt"/>
                <a:cs typeface="Calibri" panose="020F0502020204030204" pitchFamily="34" charset="0"/>
              </a:rPr>
              <a:t> </a:t>
            </a:r>
            <a:r>
              <a:rPr lang="en-AU" sz="2800" dirty="0" err="1">
                <a:latin typeface="+mn-lt"/>
                <a:cs typeface="Calibri" panose="020F0502020204030204" pitchFamily="34" charset="0"/>
              </a:rPr>
              <a:t>Vater</a:t>
            </a:r>
            <a:r>
              <a:rPr lang="en-AU" sz="2800" dirty="0">
                <a:latin typeface="+mn-lt"/>
                <a:cs typeface="Calibri" panose="020F0502020204030204" pitchFamily="34" charset="0"/>
              </a:rPr>
              <a:t> </a:t>
            </a:r>
            <a:r>
              <a:rPr lang="en-AU" sz="2800" dirty="0" err="1">
                <a:latin typeface="+mn-lt"/>
                <a:cs typeface="Calibri" panose="020F0502020204030204" pitchFamily="34" charset="0"/>
              </a:rPr>
              <a:t>gelernt</a:t>
            </a:r>
            <a:endParaRPr lang="en-AU" sz="2800" dirty="0">
              <a:latin typeface="+mn-lt"/>
              <a:cs typeface="Calibri" panose="020F0502020204030204" pitchFamily="34" charset="0"/>
            </a:endParaRPr>
          </a:p>
          <a:p>
            <a:pPr algn="just"/>
            <a:r>
              <a:rPr lang="en-AU" sz="2800" dirty="0" err="1">
                <a:latin typeface="+mn-lt"/>
                <a:cs typeface="Calibri" panose="020F0502020204030204" pitchFamily="34" charset="0"/>
              </a:rPr>
              <a:t>Vertraut</a:t>
            </a:r>
            <a:r>
              <a:rPr lang="en-AU" sz="2800" dirty="0">
                <a:latin typeface="+mn-lt"/>
                <a:cs typeface="Calibri" panose="020F0502020204030204" pitchFamily="34" charset="0"/>
              </a:rPr>
              <a:t> dem </a:t>
            </a:r>
            <a:r>
              <a:rPr lang="en-AU" sz="2800" dirty="0" err="1">
                <a:latin typeface="+mn-lt"/>
                <a:cs typeface="Calibri" panose="020F0502020204030204" pitchFamily="34" charset="0"/>
              </a:rPr>
              <a:t>Vater</a:t>
            </a:r>
            <a:r>
              <a:rPr lang="en-AU" sz="2800" dirty="0">
                <a:latin typeface="+mn-lt"/>
                <a:cs typeface="Calibri" panose="020F0502020204030204" pitchFamily="34" charset="0"/>
              </a:rPr>
              <a:t> </a:t>
            </a:r>
            <a:r>
              <a:rPr lang="en-AU" sz="2800" dirty="0" err="1">
                <a:latin typeface="+mn-lt"/>
                <a:cs typeface="Calibri" panose="020F0502020204030204" pitchFamily="34" charset="0"/>
              </a:rPr>
              <a:t>vollständig</a:t>
            </a:r>
            <a:r>
              <a:rPr lang="en-AU" sz="2800" dirty="0">
                <a:latin typeface="+mn-lt"/>
                <a:cs typeface="Calibri" panose="020F0502020204030204" pitchFamily="34" charset="0"/>
              </a:rPr>
              <a:t> und </a:t>
            </a:r>
            <a:r>
              <a:rPr lang="en-AU" sz="2800" dirty="0" err="1">
                <a:latin typeface="+mn-lt"/>
                <a:cs typeface="Calibri" panose="020F0502020204030204" pitchFamily="34" charset="0"/>
              </a:rPr>
              <a:t>glaubt</a:t>
            </a:r>
            <a:r>
              <a:rPr lang="en-AU" sz="2800" dirty="0">
                <a:latin typeface="+mn-lt"/>
                <a:cs typeface="Calibri" panose="020F0502020204030204" pitchFamily="34" charset="0"/>
              </a:rPr>
              <a:t> </a:t>
            </a:r>
            <a:r>
              <a:rPr lang="en-AU" sz="2800" dirty="0" err="1">
                <a:latin typeface="+mn-lt"/>
                <a:cs typeface="Calibri" panose="020F0502020204030204" pitchFamily="34" charset="0"/>
              </a:rPr>
              <a:t>jedes</a:t>
            </a:r>
            <a:r>
              <a:rPr lang="en-AU" sz="2800" dirty="0">
                <a:latin typeface="+mn-lt"/>
                <a:cs typeface="Calibri" panose="020F0502020204030204" pitchFamily="34" charset="0"/>
              </a:rPr>
              <a:t> Wort,     das Er </a:t>
            </a:r>
            <a:r>
              <a:rPr lang="en-AU" sz="2800" dirty="0" err="1">
                <a:latin typeface="+mn-lt"/>
                <a:cs typeface="Calibri" panose="020F0502020204030204" pitchFamily="34" charset="0"/>
              </a:rPr>
              <a:t>sagt</a:t>
            </a:r>
            <a:r>
              <a:rPr lang="en-AU" sz="2800" dirty="0">
                <a:latin typeface="+mn-lt"/>
                <a:cs typeface="Calibri" panose="020F0502020204030204" pitchFamily="34" charset="0"/>
              </a:rPr>
              <a:t>.</a:t>
            </a:r>
          </a:p>
        </p:txBody>
      </p:sp>
    </p:spTree>
    <p:extLst>
      <p:ext uri="{BB962C8B-B14F-4D97-AF65-F5344CB8AC3E}">
        <p14:creationId xmlns:p14="http://schemas.microsoft.com/office/powerpoint/2010/main" val="37206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5204" y="651680"/>
            <a:ext cx="10681592" cy="787434"/>
          </a:xfrm>
        </p:spPr>
        <p:txBody>
          <a:bodyPr>
            <a:normAutofit fontScale="90000"/>
          </a:bodyPr>
          <a:lstStyle/>
          <a:p>
            <a:r>
              <a:rPr lang="en-AU" sz="4000" dirty="0" err="1"/>
              <a:t>Wir</a:t>
            </a:r>
            <a:r>
              <a:rPr lang="en-AU" sz="4000" dirty="0"/>
              <a:t> </a:t>
            </a:r>
            <a:r>
              <a:rPr lang="en-AU" sz="4000" dirty="0" err="1"/>
              <a:t>wollen</a:t>
            </a:r>
            <a:r>
              <a:rPr lang="en-AU" sz="4000" dirty="0"/>
              <a:t> </a:t>
            </a:r>
            <a:r>
              <a:rPr lang="en-AU" sz="4000" dirty="0" err="1"/>
              <a:t>nicht</a:t>
            </a:r>
            <a:r>
              <a:rPr lang="en-AU" sz="4000" dirty="0"/>
              <a:t>, </a:t>
            </a:r>
            <a:r>
              <a:rPr lang="en-AU" sz="4000" dirty="0" err="1"/>
              <a:t>dass</a:t>
            </a:r>
            <a:r>
              <a:rPr lang="en-AU" sz="4000" dirty="0"/>
              <a:t> </a:t>
            </a:r>
            <a:r>
              <a:rPr lang="en-AU" sz="4000" dirty="0" err="1"/>
              <a:t>dieser</a:t>
            </a:r>
            <a:r>
              <a:rPr lang="en-AU" sz="4000" dirty="0"/>
              <a:t> </a:t>
            </a:r>
            <a:r>
              <a:rPr lang="en-AU" sz="4000" dirty="0" err="1"/>
              <a:t>über</a:t>
            </a:r>
            <a:r>
              <a:rPr lang="en-AU" sz="4000" dirty="0"/>
              <a:t> </a:t>
            </a:r>
            <a:r>
              <a:rPr lang="en-AU" sz="4000" dirty="0" err="1"/>
              <a:t>uns</a:t>
            </a:r>
            <a:r>
              <a:rPr lang="en-AU" sz="4000" dirty="0"/>
              <a:t> </a:t>
            </a:r>
            <a:r>
              <a:rPr lang="en-AU" sz="4000" dirty="0" err="1"/>
              <a:t>herrsche</a:t>
            </a:r>
            <a:br>
              <a:rPr lang="en-AU" sz="4000" dirty="0"/>
            </a:br>
            <a:br>
              <a:rPr lang="en-AU" sz="4000" dirty="0"/>
            </a:b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06113" y="1903228"/>
            <a:ext cx="10217889" cy="4954772"/>
          </a:xfrm>
        </p:spPr>
        <p:txBody>
          <a:bodyPr>
            <a:normAutofit/>
          </a:bodyPr>
          <a:lstStyle/>
          <a:p>
            <a:pPr marL="0" indent="0" algn="just">
              <a:buNone/>
            </a:pPr>
            <a:r>
              <a:rPr lang="de-DE" sz="2400" dirty="0">
                <a:latin typeface="+mn-lt"/>
                <a:cs typeface="Calibri" panose="020F0502020204030204" pitchFamily="34" charset="0"/>
              </a:rPr>
              <a:t>Er sprach nun: Ein Edelmann zog in ein fernes Land, um sich die Königswürde zu holen und dann wiederzukommen. Und er rief zehn seiner Knechte, gab ihnen zehn Pfunde und sprach zu ihnen: Handelt damit, bis ich wiederkomme! Seine Bürger aber </a:t>
            </a:r>
            <a:r>
              <a:rPr lang="de-DE" sz="2400" dirty="0" err="1">
                <a:latin typeface="+mn-lt"/>
                <a:cs typeface="Calibri" panose="020F0502020204030204" pitchFamily="34" charset="0"/>
              </a:rPr>
              <a:t>haßten</a:t>
            </a:r>
            <a:r>
              <a:rPr lang="de-DE" sz="2400" dirty="0">
                <a:latin typeface="+mn-lt"/>
                <a:cs typeface="Calibri" panose="020F0502020204030204" pitchFamily="34" charset="0"/>
              </a:rPr>
              <a:t> ihn und schickten ihm eine Gesandtschaft nach und ließen sagen: </a:t>
            </a:r>
            <a:r>
              <a:rPr lang="de-DE" sz="2400" dirty="0">
                <a:solidFill>
                  <a:srgbClr val="92D050"/>
                </a:solidFill>
                <a:latin typeface="+mn-lt"/>
                <a:cs typeface="Calibri" panose="020F0502020204030204" pitchFamily="34" charset="0"/>
              </a:rPr>
              <a:t>Wir wollen nicht, </a:t>
            </a:r>
            <a:r>
              <a:rPr lang="de-DE" sz="2400" dirty="0" err="1">
                <a:solidFill>
                  <a:srgbClr val="92D050"/>
                </a:solidFill>
                <a:latin typeface="+mn-lt"/>
                <a:cs typeface="Calibri" panose="020F0502020204030204" pitchFamily="34" charset="0"/>
              </a:rPr>
              <a:t>daß</a:t>
            </a:r>
            <a:r>
              <a:rPr lang="de-DE" sz="2400" dirty="0">
                <a:solidFill>
                  <a:srgbClr val="92D050"/>
                </a:solidFill>
                <a:latin typeface="+mn-lt"/>
                <a:cs typeface="Calibri" panose="020F0502020204030204" pitchFamily="34" charset="0"/>
              </a:rPr>
              <a:t> dieser über uns herrsche!</a:t>
            </a:r>
            <a:r>
              <a:rPr lang="de-DE" sz="2400" dirty="0">
                <a:latin typeface="+mn-lt"/>
                <a:cs typeface="Calibri" panose="020F0502020204030204" pitchFamily="34" charset="0"/>
              </a:rPr>
              <a:t> (Lukas 19,12-14)</a:t>
            </a:r>
          </a:p>
          <a:p>
            <a:pPr marL="0" indent="0" algn="just">
              <a:buNone/>
            </a:pPr>
            <a:endParaRPr lang="de-DE" sz="2400" dirty="0">
              <a:solidFill>
                <a:srgbClr val="92D050"/>
              </a:solidFill>
              <a:latin typeface="+mn-lt"/>
              <a:cs typeface="Calibri" panose="020F0502020204030204" pitchFamily="34" charset="0"/>
            </a:endParaRPr>
          </a:p>
          <a:p>
            <a:pPr marL="0" indent="0" algn="just">
              <a:buNone/>
            </a:pPr>
            <a:r>
              <a:rPr lang="de-DE" sz="2400" dirty="0">
                <a:latin typeface="+mn-lt"/>
                <a:cs typeface="Calibri" panose="020F0502020204030204" pitchFamily="34" charset="0"/>
              </a:rPr>
              <a:t>Die Menschen wollen ein Wesen verehren, das von Natur aus mächtig ist, das nicht von irgendjemand abhängig ist, das nicht von anderen gelehrt werden muss und das nur an sich selbst glaubt. </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250204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10816354" cy="1049235"/>
          </a:xfrm>
        </p:spPr>
        <p:txBody>
          <a:bodyPr>
            <a:normAutofit fontScale="90000"/>
          </a:bodyPr>
          <a:lstStyle/>
          <a:p>
            <a:r>
              <a:rPr lang="en-AU" sz="4000" strike="sngStrike" dirty="0"/>
              <a:t>So </a:t>
            </a:r>
            <a:r>
              <a:rPr lang="en-AU" sz="4000" strike="sngStrike" dirty="0" err="1"/>
              <a:t>wie</a:t>
            </a:r>
            <a:r>
              <a:rPr lang="en-AU" sz="4000" strike="sngStrike" dirty="0"/>
              <a:t> Er </a:t>
            </a:r>
            <a:r>
              <a:rPr lang="en-AU" sz="4000" strike="sngStrike" dirty="0" err="1"/>
              <a:t>ist</a:t>
            </a:r>
            <a:r>
              <a:rPr lang="en-AU" sz="4000" dirty="0"/>
              <a:t> – So </a:t>
            </a:r>
            <a:r>
              <a:rPr lang="en-AU" sz="4000" dirty="0" err="1"/>
              <a:t>wie</a:t>
            </a:r>
            <a:r>
              <a:rPr lang="en-AU" sz="4000" dirty="0"/>
              <a:t> die Menschen es </a:t>
            </a:r>
            <a:r>
              <a:rPr lang="en-AU" sz="4000" dirty="0" err="1"/>
              <a:t>wollen</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400387" cy="4831816"/>
          </a:xfrm>
        </p:spPr>
        <p:txBody>
          <a:bodyPr>
            <a:normAutofit/>
          </a:bodyPr>
          <a:lstStyle/>
          <a:p>
            <a:pPr algn="just"/>
            <a:r>
              <a:rPr lang="en-AU" sz="2800" strike="sngStrike" dirty="0" err="1">
                <a:latin typeface="+mn-lt"/>
                <a:cs typeface="Calibri" panose="020F0502020204030204" pitchFamily="34" charset="0"/>
              </a:rPr>
              <a:t>Geboren</a:t>
            </a:r>
            <a:r>
              <a:rPr lang="en-AU" sz="2800" strike="sngStrike" dirty="0">
                <a:latin typeface="+mn-lt"/>
                <a:cs typeface="Calibri" panose="020F0502020204030204" pitchFamily="34" charset="0"/>
              </a:rPr>
              <a:t> </a:t>
            </a:r>
            <a:r>
              <a:rPr lang="en-AU" sz="2800" strike="sngStrike" dirty="0" err="1">
                <a:latin typeface="+mn-lt"/>
                <a:cs typeface="Calibri" panose="020F0502020204030204" pitchFamily="34" charset="0"/>
              </a:rPr>
              <a:t>vom</a:t>
            </a:r>
            <a:r>
              <a:rPr lang="en-AU" sz="2800" strike="sngStrike" dirty="0">
                <a:latin typeface="+mn-lt"/>
                <a:cs typeface="Calibri" panose="020F0502020204030204" pitchFamily="34" charset="0"/>
              </a:rPr>
              <a:t> </a:t>
            </a:r>
            <a:r>
              <a:rPr lang="en-AU" sz="2800" strike="sngStrike" dirty="0" err="1">
                <a:latin typeface="+mn-lt"/>
                <a:cs typeface="Calibri" panose="020F0502020204030204" pitchFamily="34" charset="0"/>
              </a:rPr>
              <a:t>Vater</a:t>
            </a:r>
            <a:r>
              <a:rPr lang="en-AU" sz="2800" dirty="0">
                <a:latin typeface="+mn-lt"/>
                <a:cs typeface="Calibri" panose="020F0502020204030204" pitchFamily="34" charset="0"/>
              </a:rPr>
              <a:t> – </a:t>
            </a:r>
            <a:r>
              <a:rPr lang="en-AU" sz="2800" dirty="0" err="1">
                <a:latin typeface="+mn-lt"/>
                <a:cs typeface="Calibri" panose="020F0502020204030204" pitchFamily="34" charset="0"/>
              </a:rPr>
              <a:t>Selbst</a:t>
            </a:r>
            <a:r>
              <a:rPr lang="en-AU" sz="2800" dirty="0">
                <a:latin typeface="+mn-lt"/>
                <a:cs typeface="Calibri" panose="020F0502020204030204" pitchFamily="34" charset="0"/>
              </a:rPr>
              <a:t> </a:t>
            </a:r>
            <a:r>
              <a:rPr lang="en-AU" sz="2800" dirty="0" err="1">
                <a:latin typeface="+mn-lt"/>
                <a:cs typeface="Calibri" panose="020F0502020204030204" pitchFamily="34" charset="0"/>
              </a:rPr>
              <a:t>ein</a:t>
            </a:r>
            <a:r>
              <a:rPr lang="en-AU" sz="2800" dirty="0">
                <a:latin typeface="+mn-lt"/>
                <a:cs typeface="Calibri" panose="020F0502020204030204" pitchFamily="34" charset="0"/>
              </a:rPr>
              <a:t> Gott, </a:t>
            </a:r>
            <a:r>
              <a:rPr lang="en-AU" sz="2800" dirty="0" err="1">
                <a:latin typeface="+mn-lt"/>
                <a:cs typeface="Calibri" panose="020F0502020204030204" pitchFamily="34" charset="0"/>
              </a:rPr>
              <a:t>ohne</a:t>
            </a:r>
            <a:r>
              <a:rPr lang="en-AU" sz="2800" dirty="0">
                <a:latin typeface="+mn-lt"/>
                <a:cs typeface="Calibri" panose="020F0502020204030204" pitchFamily="34" charset="0"/>
              </a:rPr>
              <a:t> </a:t>
            </a:r>
            <a:r>
              <a:rPr lang="en-AU" sz="2800" dirty="0" err="1">
                <a:latin typeface="+mn-lt"/>
                <a:cs typeface="Calibri" panose="020F0502020204030204" pitchFamily="34" charset="0"/>
              </a:rPr>
              <a:t>Erbschaft</a:t>
            </a:r>
            <a:endParaRPr lang="en-AU" sz="2800" dirty="0">
              <a:latin typeface="+mn-lt"/>
              <a:cs typeface="Calibri" panose="020F0502020204030204" pitchFamily="34" charset="0"/>
            </a:endParaRPr>
          </a:p>
          <a:p>
            <a:pPr algn="just"/>
            <a:r>
              <a:rPr lang="en-AU" sz="2800" strike="sngStrike" dirty="0">
                <a:latin typeface="+mn-lt"/>
                <a:cs typeface="Calibri" panose="020F0502020204030204" pitchFamily="34" charset="0"/>
              </a:rPr>
              <a:t>Alle Dinge </a:t>
            </a:r>
            <a:r>
              <a:rPr lang="en-AU" sz="2800" strike="sngStrike" dirty="0" err="1">
                <a:latin typeface="+mn-lt"/>
                <a:cs typeface="Calibri" panose="020F0502020204030204" pitchFamily="34" charset="0"/>
              </a:rPr>
              <a:t>empfangen</a:t>
            </a:r>
            <a:r>
              <a:rPr lang="en-AU" sz="2800" dirty="0">
                <a:latin typeface="+mn-lt"/>
                <a:cs typeface="Calibri" panose="020F0502020204030204" pitchFamily="34" charset="0"/>
              </a:rPr>
              <a:t> – </a:t>
            </a:r>
            <a:r>
              <a:rPr lang="en-AU" sz="2800" dirty="0" err="1">
                <a:latin typeface="+mn-lt"/>
                <a:cs typeface="Calibri" panose="020F0502020204030204" pitchFamily="34" charset="0"/>
              </a:rPr>
              <a:t>Nichts</a:t>
            </a:r>
            <a:r>
              <a:rPr lang="en-AU" sz="2800" dirty="0">
                <a:latin typeface="+mn-lt"/>
                <a:cs typeface="Calibri" panose="020F0502020204030204" pitchFamily="34" charset="0"/>
              </a:rPr>
              <a:t> </a:t>
            </a:r>
            <a:r>
              <a:rPr lang="en-AU" sz="2800" dirty="0" err="1">
                <a:latin typeface="+mn-lt"/>
                <a:cs typeface="Calibri" panose="020F0502020204030204" pitchFamily="34" charset="0"/>
              </a:rPr>
              <a:t>empfangen</a:t>
            </a:r>
            <a:endParaRPr lang="en-AU" sz="2800" dirty="0">
              <a:latin typeface="+mn-lt"/>
              <a:cs typeface="Calibri" panose="020F0502020204030204" pitchFamily="34" charset="0"/>
            </a:endParaRPr>
          </a:p>
          <a:p>
            <a:pPr algn="just"/>
            <a:r>
              <a:rPr lang="en-AU" sz="2800" strike="sngStrike" dirty="0" err="1">
                <a:latin typeface="+mn-lt"/>
                <a:cs typeface="Calibri" panose="020F0502020204030204" pitchFamily="34" charset="0"/>
              </a:rPr>
              <a:t>Wurde</a:t>
            </a:r>
            <a:r>
              <a:rPr lang="en-AU" sz="2800" strike="sngStrike" dirty="0">
                <a:latin typeface="+mn-lt"/>
                <a:cs typeface="Calibri" panose="020F0502020204030204" pitchFamily="34" charset="0"/>
              </a:rPr>
              <a:t> dem </a:t>
            </a:r>
            <a:r>
              <a:rPr lang="en-AU" sz="2800" strike="sngStrike" dirty="0" err="1">
                <a:latin typeface="+mn-lt"/>
                <a:cs typeface="Calibri" panose="020F0502020204030204" pitchFamily="34" charset="0"/>
              </a:rPr>
              <a:t>Vater</a:t>
            </a:r>
            <a:r>
              <a:rPr lang="en-AU" sz="2800" strike="sngStrike" dirty="0">
                <a:latin typeface="+mn-lt"/>
                <a:cs typeface="Calibri" panose="020F0502020204030204" pitchFamily="34" charset="0"/>
              </a:rPr>
              <a:t> </a:t>
            </a:r>
            <a:r>
              <a:rPr lang="en-AU" sz="2800" strike="sngStrike" dirty="0" err="1">
                <a:latin typeface="+mn-lt"/>
                <a:cs typeface="Calibri" panose="020F0502020204030204" pitchFamily="34" charset="0"/>
              </a:rPr>
              <a:t>gleichgestellt</a:t>
            </a:r>
            <a:r>
              <a:rPr lang="en-AU" sz="2800" dirty="0">
                <a:latin typeface="+mn-lt"/>
                <a:cs typeface="Calibri" panose="020F0502020204030204" pitchFamily="34" charset="0"/>
              </a:rPr>
              <a:t> – </a:t>
            </a:r>
            <a:r>
              <a:rPr lang="en-AU" sz="2800" dirty="0" err="1">
                <a:latin typeface="+mn-lt"/>
                <a:cs typeface="Calibri" panose="020F0502020204030204" pitchFamily="34" charset="0"/>
              </a:rPr>
              <a:t>Gleichheit</a:t>
            </a:r>
            <a:r>
              <a:rPr lang="en-AU" sz="2800" dirty="0">
                <a:latin typeface="+mn-lt"/>
                <a:cs typeface="Calibri" panose="020F0502020204030204" pitchFamily="34" charset="0"/>
              </a:rPr>
              <a:t> </a:t>
            </a:r>
            <a:r>
              <a:rPr lang="en-AU" sz="2800" dirty="0" err="1">
                <a:latin typeface="+mn-lt"/>
                <a:cs typeface="Calibri" panose="020F0502020204030204" pitchFamily="34" charset="0"/>
              </a:rPr>
              <a:t>durch</a:t>
            </a:r>
            <a:r>
              <a:rPr lang="en-AU" sz="2800" dirty="0">
                <a:latin typeface="+mn-lt"/>
                <a:cs typeface="Calibri" panose="020F0502020204030204" pitchFamily="34" charset="0"/>
              </a:rPr>
              <a:t> Seine </a:t>
            </a:r>
            <a:r>
              <a:rPr lang="en-AU" sz="2800" dirty="0" err="1">
                <a:latin typeface="+mn-lt"/>
                <a:cs typeface="Calibri" panose="020F0502020204030204" pitchFamily="34" charset="0"/>
              </a:rPr>
              <a:t>eigene</a:t>
            </a:r>
            <a:r>
              <a:rPr lang="en-AU" sz="2800" dirty="0">
                <a:latin typeface="+mn-lt"/>
                <a:cs typeface="Calibri" panose="020F0502020204030204" pitchFamily="34" charset="0"/>
              </a:rPr>
              <a:t> </a:t>
            </a:r>
            <a:r>
              <a:rPr lang="en-AU" sz="2800" dirty="0" err="1">
                <a:latin typeface="+mn-lt"/>
                <a:cs typeface="Calibri" panose="020F0502020204030204" pitchFamily="34" charset="0"/>
              </a:rPr>
              <a:t>Macht</a:t>
            </a:r>
            <a:endParaRPr lang="en-AU" sz="2800" dirty="0">
              <a:latin typeface="+mn-lt"/>
              <a:cs typeface="Calibri" panose="020F0502020204030204" pitchFamily="34" charset="0"/>
            </a:endParaRPr>
          </a:p>
          <a:p>
            <a:pPr algn="just"/>
            <a:r>
              <a:rPr lang="en-AU" sz="2800" strike="sngStrike" dirty="0">
                <a:latin typeface="+mn-lt"/>
                <a:cs typeface="Calibri" panose="020F0502020204030204" pitchFamily="34" charset="0"/>
              </a:rPr>
              <a:t>Hat </a:t>
            </a:r>
            <a:r>
              <a:rPr lang="en-AU" sz="2800" strike="sngStrike" dirty="0" err="1">
                <a:latin typeface="+mn-lt"/>
                <a:cs typeface="Calibri" panose="020F0502020204030204" pitchFamily="34" charset="0"/>
              </a:rPr>
              <a:t>alles</a:t>
            </a:r>
            <a:r>
              <a:rPr lang="en-AU" sz="2800" strike="sngStrike" dirty="0">
                <a:latin typeface="+mn-lt"/>
                <a:cs typeface="Calibri" panose="020F0502020204030204" pitchFamily="34" charset="0"/>
              </a:rPr>
              <a:t> von </a:t>
            </a:r>
            <a:r>
              <a:rPr lang="en-AU" sz="2800" strike="sngStrike" dirty="0" err="1">
                <a:latin typeface="+mn-lt"/>
                <a:cs typeface="Calibri" panose="020F0502020204030204" pitchFamily="34" charset="0"/>
              </a:rPr>
              <a:t>Seinem</a:t>
            </a:r>
            <a:r>
              <a:rPr lang="en-AU" sz="2800" strike="sngStrike" dirty="0">
                <a:latin typeface="+mn-lt"/>
                <a:cs typeface="Calibri" panose="020F0502020204030204" pitchFamily="34" charset="0"/>
              </a:rPr>
              <a:t> </a:t>
            </a:r>
            <a:r>
              <a:rPr lang="en-AU" sz="2800" strike="sngStrike" dirty="0" err="1">
                <a:latin typeface="+mn-lt"/>
                <a:cs typeface="Calibri" panose="020F0502020204030204" pitchFamily="34" charset="0"/>
              </a:rPr>
              <a:t>Vater</a:t>
            </a:r>
            <a:r>
              <a:rPr lang="en-AU" sz="2800" strike="sngStrike" dirty="0">
                <a:latin typeface="+mn-lt"/>
                <a:cs typeface="Calibri" panose="020F0502020204030204" pitchFamily="34" charset="0"/>
              </a:rPr>
              <a:t> </a:t>
            </a:r>
            <a:r>
              <a:rPr lang="en-AU" sz="2800" strike="sngStrike" dirty="0" err="1">
                <a:latin typeface="+mn-lt"/>
                <a:cs typeface="Calibri" panose="020F0502020204030204" pitchFamily="34" charset="0"/>
              </a:rPr>
              <a:t>gelernt</a:t>
            </a:r>
            <a:r>
              <a:rPr lang="en-AU" sz="2800" dirty="0">
                <a:latin typeface="+mn-lt"/>
                <a:cs typeface="Calibri" panose="020F0502020204030204" pitchFamily="34" charset="0"/>
              </a:rPr>
              <a:t> – </a:t>
            </a:r>
            <a:r>
              <a:rPr lang="en-AU" sz="2800" dirty="0" err="1">
                <a:latin typeface="+mn-lt"/>
                <a:cs typeface="Calibri" panose="020F0502020204030204" pitchFamily="34" charset="0"/>
              </a:rPr>
              <a:t>Weiß</a:t>
            </a:r>
            <a:r>
              <a:rPr lang="en-AU" sz="2800" dirty="0">
                <a:latin typeface="+mn-lt"/>
                <a:cs typeface="Calibri" panose="020F0502020204030204" pitchFamily="34" charset="0"/>
              </a:rPr>
              <a:t> </a:t>
            </a:r>
            <a:r>
              <a:rPr lang="en-AU" sz="2800" dirty="0" err="1">
                <a:latin typeface="+mn-lt"/>
                <a:cs typeface="Calibri" panose="020F0502020204030204" pitchFamily="34" charset="0"/>
              </a:rPr>
              <a:t>schon</a:t>
            </a:r>
            <a:r>
              <a:rPr lang="en-AU" sz="2800" dirty="0">
                <a:latin typeface="+mn-lt"/>
                <a:cs typeface="Calibri" panose="020F0502020204030204" pitchFamily="34" charset="0"/>
              </a:rPr>
              <a:t> </a:t>
            </a:r>
            <a:r>
              <a:rPr lang="en-AU" sz="2800" dirty="0" err="1">
                <a:latin typeface="+mn-lt"/>
                <a:cs typeface="Calibri" panose="020F0502020204030204" pitchFamily="34" charset="0"/>
              </a:rPr>
              <a:t>alles</a:t>
            </a:r>
            <a:endParaRPr lang="en-AU" sz="2800" dirty="0">
              <a:latin typeface="+mn-lt"/>
              <a:cs typeface="Calibri" panose="020F0502020204030204" pitchFamily="34" charset="0"/>
            </a:endParaRPr>
          </a:p>
          <a:p>
            <a:pPr algn="just"/>
            <a:r>
              <a:rPr lang="en-AU" sz="2800" strike="sngStrike" dirty="0" err="1">
                <a:latin typeface="+mn-lt"/>
                <a:cs typeface="Calibri" panose="020F0502020204030204" pitchFamily="34" charset="0"/>
              </a:rPr>
              <a:t>Vertraut</a:t>
            </a:r>
            <a:r>
              <a:rPr lang="en-AU" sz="2800" strike="sngStrike" dirty="0">
                <a:latin typeface="+mn-lt"/>
                <a:cs typeface="Calibri" panose="020F0502020204030204" pitchFamily="34" charset="0"/>
              </a:rPr>
              <a:t> dem </a:t>
            </a:r>
            <a:r>
              <a:rPr lang="en-AU" sz="2800" strike="sngStrike" dirty="0" err="1">
                <a:latin typeface="+mn-lt"/>
                <a:cs typeface="Calibri" panose="020F0502020204030204" pitchFamily="34" charset="0"/>
              </a:rPr>
              <a:t>Vater</a:t>
            </a:r>
            <a:r>
              <a:rPr lang="en-AU" sz="2800" strike="sngStrike" dirty="0">
                <a:latin typeface="+mn-lt"/>
                <a:cs typeface="Calibri" panose="020F0502020204030204" pitchFamily="34" charset="0"/>
              </a:rPr>
              <a:t> </a:t>
            </a:r>
            <a:r>
              <a:rPr lang="en-AU" sz="2800" strike="sngStrike" dirty="0" err="1">
                <a:latin typeface="+mn-lt"/>
                <a:cs typeface="Calibri" panose="020F0502020204030204" pitchFamily="34" charset="0"/>
              </a:rPr>
              <a:t>vollständig</a:t>
            </a:r>
            <a:r>
              <a:rPr lang="en-AU" sz="2800" strike="sngStrike" dirty="0">
                <a:latin typeface="+mn-lt"/>
                <a:cs typeface="Calibri" panose="020F0502020204030204" pitchFamily="34" charset="0"/>
              </a:rPr>
              <a:t> und </a:t>
            </a:r>
            <a:r>
              <a:rPr lang="en-AU" sz="2800" strike="sngStrike" dirty="0" err="1">
                <a:latin typeface="+mn-lt"/>
                <a:cs typeface="Calibri" panose="020F0502020204030204" pitchFamily="34" charset="0"/>
              </a:rPr>
              <a:t>glaubt</a:t>
            </a:r>
            <a:r>
              <a:rPr lang="en-AU" sz="2800" strike="sngStrike" dirty="0">
                <a:latin typeface="+mn-lt"/>
                <a:cs typeface="Calibri" panose="020F0502020204030204" pitchFamily="34" charset="0"/>
              </a:rPr>
              <a:t> </a:t>
            </a:r>
            <a:r>
              <a:rPr lang="en-AU" sz="2800" strike="sngStrike" dirty="0" err="1">
                <a:latin typeface="+mn-lt"/>
                <a:cs typeface="Calibri" panose="020F0502020204030204" pitchFamily="34" charset="0"/>
              </a:rPr>
              <a:t>jedes</a:t>
            </a:r>
            <a:r>
              <a:rPr lang="en-AU" sz="2800" strike="sngStrike" dirty="0">
                <a:latin typeface="+mn-lt"/>
                <a:cs typeface="Calibri" panose="020F0502020204030204" pitchFamily="34" charset="0"/>
              </a:rPr>
              <a:t> Wort,     das Er </a:t>
            </a:r>
            <a:r>
              <a:rPr lang="en-AU" sz="2800" strike="sngStrike" dirty="0" err="1">
                <a:latin typeface="+mn-lt"/>
                <a:cs typeface="Calibri" panose="020F0502020204030204" pitchFamily="34" charset="0"/>
              </a:rPr>
              <a:t>sagt</a:t>
            </a:r>
            <a:r>
              <a:rPr lang="en-AU" sz="2800" dirty="0">
                <a:latin typeface="+mn-lt"/>
                <a:cs typeface="Calibri" panose="020F0502020204030204" pitchFamily="34" charset="0"/>
              </a:rPr>
              <a:t> - </a:t>
            </a:r>
            <a:r>
              <a:rPr lang="de-DE" sz="2800" dirty="0">
                <a:latin typeface="+mn-lt"/>
                <a:cs typeface="Calibri" panose="020F0502020204030204" pitchFamily="34" charset="0"/>
              </a:rPr>
              <a:t>Vertraut auf Seine eigene Macht und Fähigkeit, Dinge zu tun</a:t>
            </a:r>
          </a:p>
          <a:p>
            <a:pPr marL="0" indent="0" algn="just">
              <a:buNone/>
            </a:pPr>
            <a:r>
              <a:rPr lang="de-DE" sz="2800" dirty="0">
                <a:latin typeface="+mn-lt"/>
                <a:cs typeface="Calibri" panose="020F0502020204030204" pitchFamily="34" charset="0"/>
              </a:rPr>
              <a:t>Durch Anschauen werden wir verwandelt.</a:t>
            </a:r>
            <a:endParaRPr lang="en-AU" sz="2800" dirty="0">
              <a:latin typeface="+mn-lt"/>
              <a:cs typeface="Calibri" panose="020F0502020204030204" pitchFamily="34" charset="0"/>
            </a:endParaRPr>
          </a:p>
        </p:txBody>
      </p:sp>
    </p:spTree>
    <p:extLst>
      <p:ext uri="{BB962C8B-B14F-4D97-AF65-F5344CB8AC3E}">
        <p14:creationId xmlns:p14="http://schemas.microsoft.com/office/powerpoint/2010/main" val="295465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383162" y="413535"/>
            <a:ext cx="9291215" cy="787434"/>
          </a:xfrm>
        </p:spPr>
        <p:txBody>
          <a:bodyPr>
            <a:normAutofit/>
          </a:bodyPr>
          <a:lstStyle/>
          <a:p>
            <a:r>
              <a:rPr lang="en-AU" sz="4000" dirty="0"/>
              <a:t>Was </a:t>
            </a:r>
            <a:r>
              <a:rPr lang="en-AU" sz="4000" dirty="0" err="1"/>
              <a:t>glaubst</a:t>
            </a:r>
            <a:r>
              <a:rPr lang="en-AU" sz="4000" dirty="0"/>
              <a:t> du, </a:t>
            </a:r>
            <a:r>
              <a:rPr lang="en-AU" sz="4000" dirty="0" err="1"/>
              <a:t>wer</a:t>
            </a:r>
            <a:r>
              <a:rPr lang="en-AU" sz="4000" dirty="0"/>
              <a:t> Christus </a:t>
            </a:r>
            <a:r>
              <a:rPr lang="en-AU" sz="4000" dirty="0" err="1"/>
              <a:t>ist</a:t>
            </a:r>
            <a:r>
              <a:rPr lang="en-AU" sz="4000" dirty="0"/>
              <a:t>?</a:t>
            </a:r>
          </a:p>
        </p:txBody>
      </p:sp>
      <p:graphicFrame>
        <p:nvGraphicFramePr>
          <p:cNvPr id="4" name="Table 3">
            <a:extLst>
              <a:ext uri="{FF2B5EF4-FFF2-40B4-BE49-F238E27FC236}">
                <a16:creationId xmlns:a16="http://schemas.microsoft.com/office/drawing/2014/main" id="{8E34A30E-DC3F-4AD2-1701-0A9BBAF15EF0}"/>
              </a:ext>
            </a:extLst>
          </p:cNvPr>
          <p:cNvGraphicFramePr>
            <a:graphicFrameLocks noGrp="1"/>
          </p:cNvGraphicFramePr>
          <p:nvPr>
            <p:extLst>
              <p:ext uri="{D42A27DB-BD31-4B8C-83A1-F6EECF244321}">
                <p14:modId xmlns:p14="http://schemas.microsoft.com/office/powerpoint/2010/main" val="3222024089"/>
              </p:ext>
            </p:extLst>
          </p:nvPr>
        </p:nvGraphicFramePr>
        <p:xfrm>
          <a:off x="1522520" y="1447991"/>
          <a:ext cx="7620000" cy="3206278"/>
        </p:xfrm>
        <a:graphic>
          <a:graphicData uri="http://schemas.openxmlformats.org/drawingml/2006/table">
            <a:tbl>
              <a:tblPr firstRow="1" firstCol="1" lastRow="1" lastCol="1" bandRow="1" bandCol="1">
                <a:tableStyleId>{5C22544A-7EE6-4342-B048-85BDC9FD1C3A}</a:tableStyleId>
              </a:tblPr>
              <a:tblGrid>
                <a:gridCol w="3903087">
                  <a:extLst>
                    <a:ext uri="{9D8B030D-6E8A-4147-A177-3AD203B41FA5}">
                      <a16:colId xmlns:a16="http://schemas.microsoft.com/office/drawing/2014/main" val="2622254260"/>
                    </a:ext>
                  </a:extLst>
                </a:gridCol>
                <a:gridCol w="3716913">
                  <a:extLst>
                    <a:ext uri="{9D8B030D-6E8A-4147-A177-3AD203B41FA5}">
                      <a16:colId xmlns:a16="http://schemas.microsoft.com/office/drawing/2014/main" val="1074441499"/>
                    </a:ext>
                  </a:extLst>
                </a:gridCol>
              </a:tblGrid>
              <a:tr h="751876">
                <a:tc>
                  <a:txBody>
                    <a:bodyPr/>
                    <a:lstStyle/>
                    <a:p>
                      <a:pPr algn="ctr">
                        <a:lnSpc>
                          <a:spcPct val="115000"/>
                        </a:lnSpc>
                        <a:spcBef>
                          <a:spcPts val="400"/>
                        </a:spcBef>
                        <a:spcAft>
                          <a:spcPts val="400"/>
                        </a:spcAft>
                      </a:pPr>
                      <a:r>
                        <a:rPr lang="en-US" sz="3200" dirty="0" err="1">
                          <a:effectLst/>
                        </a:rPr>
                        <a:t>Wer</a:t>
                      </a:r>
                      <a:r>
                        <a:rPr lang="en-US" sz="3200" dirty="0">
                          <a:effectLst/>
                        </a:rPr>
                        <a:t> </a:t>
                      </a:r>
                      <a:r>
                        <a:rPr lang="en-US" sz="3200" dirty="0" err="1">
                          <a:effectLst/>
                        </a:rPr>
                        <a:t>ist</a:t>
                      </a:r>
                      <a:r>
                        <a:rPr lang="en-US" sz="3200" dirty="0">
                          <a:effectLst/>
                        </a:rPr>
                        <a:t> Christus?</a:t>
                      </a:r>
                      <a:endParaRPr lang="en-AU" sz="2400" dirty="0">
                        <a:effectLst/>
                        <a:latin typeface="Times New Roman" panose="02020603050405020304" pitchFamily="18" charset="0"/>
                        <a:ea typeface="Times New Roman" panose="02020603050405020304" pitchFamily="18" charset="0"/>
                        <a:cs typeface="Cordia New" panose="020B0304020202020204" pitchFamily="34" charset="-34"/>
                      </a:endParaRPr>
                    </a:p>
                  </a:txBody>
                  <a:tcPr marL="68580" marR="68580" marT="0" marB="0" anchor="ctr">
                    <a:noFill/>
                  </a:tcPr>
                </a:tc>
                <a:tc>
                  <a:txBody>
                    <a:bodyPr/>
                    <a:lstStyle/>
                    <a:p>
                      <a:pPr algn="ctr">
                        <a:lnSpc>
                          <a:spcPct val="115000"/>
                        </a:lnSpc>
                        <a:spcBef>
                          <a:spcPts val="400"/>
                        </a:spcBef>
                        <a:spcAft>
                          <a:spcPts val="400"/>
                        </a:spcAft>
                      </a:pPr>
                      <a:r>
                        <a:rPr lang="en-US" sz="3200" dirty="0" err="1">
                          <a:effectLst/>
                        </a:rPr>
                        <a:t>Weg</a:t>
                      </a:r>
                      <a:r>
                        <a:rPr lang="en-US" sz="3200" dirty="0">
                          <a:effectLst/>
                        </a:rPr>
                        <a:t> </a:t>
                      </a:r>
                      <a:r>
                        <a:rPr lang="en-US" sz="3200" dirty="0" err="1">
                          <a:effectLst/>
                        </a:rPr>
                        <a:t>zum</a:t>
                      </a:r>
                      <a:r>
                        <a:rPr lang="en-US" sz="3200" dirty="0">
                          <a:effectLst/>
                        </a:rPr>
                        <a:t> </a:t>
                      </a:r>
                      <a:r>
                        <a:rPr lang="en-US" sz="3200" dirty="0" err="1">
                          <a:effectLst/>
                        </a:rPr>
                        <a:t>Vater</a:t>
                      </a:r>
                      <a:endParaRPr lang="en-AU" sz="2400" dirty="0">
                        <a:effectLst/>
                        <a:latin typeface="Times New Roman" panose="02020603050405020304" pitchFamily="18" charset="0"/>
                        <a:ea typeface="Times New Roman" panose="02020603050405020304" pitchFamily="18" charset="0"/>
                        <a:cs typeface="Cordia New" panose="020B0304020202020204" pitchFamily="34" charset="-34"/>
                      </a:endParaRPr>
                    </a:p>
                  </a:txBody>
                  <a:tcPr marL="68580" marR="68580" marT="0" marB="0" anchor="ctr">
                    <a:noFill/>
                  </a:tcPr>
                </a:tc>
                <a:extLst>
                  <a:ext uri="{0D108BD9-81ED-4DB2-BD59-A6C34878D82A}">
                    <a16:rowId xmlns:a16="http://schemas.microsoft.com/office/drawing/2014/main" val="1949956125"/>
                  </a:ext>
                </a:extLst>
              </a:tr>
              <a:tr h="680500">
                <a:tc>
                  <a:txBody>
                    <a:bodyPr/>
                    <a:lstStyle/>
                    <a:p>
                      <a:pPr algn="ctr">
                        <a:lnSpc>
                          <a:spcPct val="115000"/>
                        </a:lnSpc>
                        <a:spcBef>
                          <a:spcPts val="400"/>
                        </a:spcBef>
                        <a:spcAft>
                          <a:spcPts val="400"/>
                        </a:spcAft>
                      </a:pPr>
                      <a:r>
                        <a:rPr lang="en-US" sz="2400" dirty="0">
                          <a:effectLst/>
                        </a:rPr>
                        <a:t>1. Der </a:t>
                      </a:r>
                      <a:r>
                        <a:rPr lang="en-US" sz="2400" dirty="0" err="1">
                          <a:effectLst/>
                        </a:rPr>
                        <a:t>Ebenbürtige</a:t>
                      </a:r>
                      <a:r>
                        <a:rPr lang="en-US" sz="2400" dirty="0">
                          <a:effectLst/>
                        </a:rPr>
                        <a:t>, </a:t>
                      </a:r>
                      <a:r>
                        <a:rPr lang="en-US" sz="2400" dirty="0" err="1">
                          <a:effectLst/>
                        </a:rPr>
                        <a:t>Gleich-Ewige</a:t>
                      </a:r>
                      <a:r>
                        <a:rPr lang="en-US" sz="2400" dirty="0">
                          <a:effectLst/>
                        </a:rPr>
                        <a:t> </a:t>
                      </a:r>
                      <a:r>
                        <a:rPr lang="en-US" sz="2400" dirty="0" err="1">
                          <a:effectLst/>
                        </a:rPr>
                        <a:t>mit</a:t>
                      </a:r>
                      <a:r>
                        <a:rPr lang="en-US" sz="2400" dirty="0">
                          <a:effectLst/>
                        </a:rPr>
                        <a:t> dem </a:t>
                      </a:r>
                      <a:r>
                        <a:rPr lang="en-US" sz="2400" dirty="0" err="1">
                          <a:effectLst/>
                        </a:rPr>
                        <a:t>Vater</a:t>
                      </a:r>
                      <a:endParaRPr lang="en-AU" sz="2400" dirty="0">
                        <a:effectLst/>
                        <a:latin typeface="Times New Roman" panose="02020603050405020304" pitchFamily="18" charset="0"/>
                        <a:ea typeface="Times New Roman" panose="02020603050405020304" pitchFamily="18" charset="0"/>
                        <a:cs typeface="Cordia New" panose="020B0304020202020204" pitchFamily="34" charset="-34"/>
                      </a:endParaRPr>
                    </a:p>
                  </a:txBody>
                  <a:tcPr marL="68580" marR="68580" marT="0" marB="0" anchor="ctr">
                    <a:noFill/>
                  </a:tcPr>
                </a:tc>
                <a:tc>
                  <a:txBody>
                    <a:bodyPr/>
                    <a:lstStyle/>
                    <a:p>
                      <a:pPr algn="ctr">
                        <a:lnSpc>
                          <a:spcPct val="115000"/>
                        </a:lnSpc>
                        <a:spcBef>
                          <a:spcPts val="400"/>
                        </a:spcBef>
                        <a:spcAft>
                          <a:spcPts val="400"/>
                        </a:spcAft>
                      </a:pPr>
                      <a:r>
                        <a:rPr lang="en-US" sz="2400" dirty="0" err="1">
                          <a:effectLst/>
                        </a:rPr>
                        <a:t>Leistungs-Identität</a:t>
                      </a:r>
                      <a:endParaRPr lang="en-AU" sz="2400" dirty="0">
                        <a:effectLst/>
                        <a:latin typeface="Times New Roman" panose="02020603050405020304" pitchFamily="18" charset="0"/>
                        <a:ea typeface="Times New Roman" panose="02020603050405020304" pitchFamily="18" charset="0"/>
                        <a:cs typeface="Cordia New" panose="020B0304020202020204" pitchFamily="34" charset="-34"/>
                      </a:endParaRPr>
                    </a:p>
                  </a:txBody>
                  <a:tcPr marL="68580" marR="68580" marT="0" marB="0" anchor="ctr">
                    <a:noFill/>
                  </a:tcPr>
                </a:tc>
                <a:extLst>
                  <a:ext uri="{0D108BD9-81ED-4DB2-BD59-A6C34878D82A}">
                    <a16:rowId xmlns:a16="http://schemas.microsoft.com/office/drawing/2014/main" val="2408009251"/>
                  </a:ext>
                </a:extLst>
              </a:tr>
              <a:tr h="680500">
                <a:tc>
                  <a:txBody>
                    <a:bodyPr/>
                    <a:lstStyle/>
                    <a:p>
                      <a:pPr algn="ctr">
                        <a:lnSpc>
                          <a:spcPct val="115000"/>
                        </a:lnSpc>
                        <a:spcBef>
                          <a:spcPts val="400"/>
                        </a:spcBef>
                        <a:spcAft>
                          <a:spcPts val="400"/>
                        </a:spcAft>
                      </a:pPr>
                      <a:r>
                        <a:rPr lang="en-US" sz="2400" dirty="0">
                          <a:effectLst/>
                        </a:rPr>
                        <a:t>2. Der Sohn des </a:t>
                      </a:r>
                      <a:r>
                        <a:rPr lang="en-US" sz="2400" dirty="0" err="1">
                          <a:effectLst/>
                        </a:rPr>
                        <a:t>lebendigen</a:t>
                      </a:r>
                      <a:r>
                        <a:rPr lang="en-US" sz="2400" dirty="0">
                          <a:effectLst/>
                        </a:rPr>
                        <a:t> </a:t>
                      </a:r>
                      <a:r>
                        <a:rPr lang="en-US" sz="2400" dirty="0" err="1">
                          <a:effectLst/>
                        </a:rPr>
                        <a:t>Gottes</a:t>
                      </a:r>
                      <a:r>
                        <a:rPr lang="en-US" sz="2400" dirty="0">
                          <a:effectLst/>
                        </a:rPr>
                        <a:t> (des </a:t>
                      </a:r>
                      <a:r>
                        <a:rPr lang="en-US" sz="2400" dirty="0" err="1">
                          <a:effectLst/>
                        </a:rPr>
                        <a:t>Vaters</a:t>
                      </a:r>
                      <a:r>
                        <a:rPr lang="en-US" sz="2400" dirty="0">
                          <a:effectLst/>
                        </a:rPr>
                        <a:t>)</a:t>
                      </a:r>
                      <a:endParaRPr lang="en-AU" sz="2400" dirty="0">
                        <a:effectLst/>
                        <a:latin typeface="Times New Roman" panose="02020603050405020304" pitchFamily="18" charset="0"/>
                        <a:ea typeface="Times New Roman" panose="02020603050405020304" pitchFamily="18" charset="0"/>
                        <a:cs typeface="Cordia New" panose="020B0304020202020204" pitchFamily="34" charset="-34"/>
                      </a:endParaRPr>
                    </a:p>
                  </a:txBody>
                  <a:tcPr marL="68580" marR="68580" marT="0" marB="0" anchor="ctr">
                    <a:noFill/>
                  </a:tcPr>
                </a:tc>
                <a:tc>
                  <a:txBody>
                    <a:bodyPr/>
                    <a:lstStyle/>
                    <a:p>
                      <a:pPr algn="ctr">
                        <a:lnSpc>
                          <a:spcPct val="115000"/>
                        </a:lnSpc>
                        <a:spcBef>
                          <a:spcPts val="400"/>
                        </a:spcBef>
                        <a:spcAft>
                          <a:spcPts val="400"/>
                        </a:spcAft>
                      </a:pPr>
                      <a:r>
                        <a:rPr lang="en-US" sz="2400" dirty="0" err="1">
                          <a:effectLst/>
                        </a:rPr>
                        <a:t>Beziehungs-Identität</a:t>
                      </a:r>
                      <a:endParaRPr lang="en-AU" sz="2400" dirty="0">
                        <a:effectLst/>
                        <a:latin typeface="Times New Roman" panose="02020603050405020304" pitchFamily="18" charset="0"/>
                        <a:ea typeface="Times New Roman" panose="02020603050405020304" pitchFamily="18" charset="0"/>
                        <a:cs typeface="Cordia New" panose="020B0304020202020204" pitchFamily="34" charset="-34"/>
                      </a:endParaRPr>
                    </a:p>
                  </a:txBody>
                  <a:tcPr marL="68580" marR="68580" marT="0" marB="0" anchor="ctr">
                    <a:noFill/>
                  </a:tcPr>
                </a:tc>
                <a:extLst>
                  <a:ext uri="{0D108BD9-81ED-4DB2-BD59-A6C34878D82A}">
                    <a16:rowId xmlns:a16="http://schemas.microsoft.com/office/drawing/2014/main" val="3727488439"/>
                  </a:ext>
                </a:extLst>
              </a:tr>
            </a:tbl>
          </a:graphicData>
        </a:graphic>
      </p:graphicFrame>
      <p:sp>
        <p:nvSpPr>
          <p:cNvPr id="8" name="TextBox 7">
            <a:extLst>
              <a:ext uri="{FF2B5EF4-FFF2-40B4-BE49-F238E27FC236}">
                <a16:creationId xmlns:a16="http://schemas.microsoft.com/office/drawing/2014/main" id="{E6F08E04-FF00-35BD-BB5C-2556CAB0A8B5}"/>
              </a:ext>
            </a:extLst>
          </p:cNvPr>
          <p:cNvSpPr txBox="1"/>
          <p:nvPr/>
        </p:nvSpPr>
        <p:spPr>
          <a:xfrm>
            <a:off x="1189609" y="4901291"/>
            <a:ext cx="8513684" cy="1659429"/>
          </a:xfrm>
          <a:prstGeom prst="rect">
            <a:avLst/>
          </a:prstGeom>
          <a:noFill/>
        </p:spPr>
        <p:txBody>
          <a:bodyPr wrap="square">
            <a:spAutoFit/>
          </a:bodyPr>
          <a:lstStyle/>
          <a:p>
            <a:pPr marL="457200" marR="719455" algn="ctr">
              <a:spcAft>
                <a:spcPts val="700"/>
              </a:spcAft>
            </a:pPr>
            <a:r>
              <a:rPr lang="de-DE" sz="2400" b="1" i="1" dirty="0">
                <a:effectLst/>
                <a:latin typeface="Times New Roman" panose="02020603050405020304" pitchFamily="18" charset="0"/>
                <a:ea typeface="Times New Roman" panose="02020603050405020304" pitchFamily="18" charset="0"/>
              </a:rPr>
              <a:t>So wie wir Christi Beziehung zum Vater ansehen, werden wir auch Seine Beziehung zu uns verstehen und Gerechtigkeit aus Glauben auffassen.</a:t>
            </a:r>
            <a:r>
              <a:rPr lang="en-US" sz="2400" i="1" dirty="0">
                <a:effectLst/>
                <a:latin typeface="Times New Roman" panose="02020603050405020304" pitchFamily="18" charset="0"/>
                <a:ea typeface="Times New Roman" panose="02020603050405020304" pitchFamily="18" charset="0"/>
              </a:rPr>
              <a:t> </a:t>
            </a:r>
          </a:p>
          <a:p>
            <a:pPr marL="457200" marR="719455" algn="ctr">
              <a:spcAft>
                <a:spcPts val="700"/>
              </a:spcAft>
            </a:pPr>
            <a:r>
              <a:rPr lang="en-US" sz="2400" i="1" dirty="0">
                <a:latin typeface="Times New Roman" panose="02020603050405020304" pitchFamily="18" charset="0"/>
                <a:ea typeface="Times New Roman" panose="02020603050405020304" pitchFamily="18" charset="0"/>
              </a:rPr>
              <a:t>(Die </a:t>
            </a:r>
            <a:r>
              <a:rPr lang="en-US" sz="2400" i="1" dirty="0" err="1">
                <a:latin typeface="Times New Roman" panose="02020603050405020304" pitchFamily="18" charset="0"/>
                <a:ea typeface="Times New Roman" panose="02020603050405020304" pitchFamily="18" charset="0"/>
              </a:rPr>
              <a:t>Rückkehr</a:t>
            </a:r>
            <a:r>
              <a:rPr lang="en-US" sz="2400" i="1" dirty="0">
                <a:latin typeface="Times New Roman" panose="02020603050405020304" pitchFamily="18" charset="0"/>
                <a:ea typeface="Times New Roman" panose="02020603050405020304" pitchFamily="18" charset="0"/>
              </a:rPr>
              <a:t> des Elia S. 239)</a:t>
            </a:r>
            <a:r>
              <a:rPr lang="en-US" sz="2400" i="1" dirty="0">
                <a:effectLst/>
                <a:latin typeface="Times New Roman" panose="02020603050405020304" pitchFamily="18" charset="0"/>
                <a:ea typeface="Times New Roman" panose="02020603050405020304" pitchFamily="18" charset="0"/>
              </a:rPr>
              <a:t>  </a:t>
            </a:r>
            <a:endParaRPr lang="en-AU"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180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3985777" cy="1049235"/>
          </a:xfrm>
        </p:spPr>
        <p:txBody>
          <a:bodyPr>
            <a:normAutofit/>
          </a:bodyPr>
          <a:lstStyle/>
          <a:p>
            <a:r>
              <a:rPr lang="en-AU" sz="4000" dirty="0"/>
              <a:t>So </a:t>
            </a:r>
            <a:r>
              <a:rPr lang="en-AU" sz="4000" dirty="0" err="1"/>
              <a:t>wie</a:t>
            </a:r>
            <a:r>
              <a:rPr lang="en-AU" sz="4000" dirty="0"/>
              <a:t> Er </a:t>
            </a:r>
            <a:r>
              <a:rPr lang="en-AU" sz="4000" dirty="0" err="1"/>
              <a:t>ist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4341377" cy="4831816"/>
          </a:xfrm>
        </p:spPr>
        <p:txBody>
          <a:bodyPr>
            <a:normAutofit/>
          </a:bodyPr>
          <a:lstStyle/>
          <a:p>
            <a:pPr marL="0" indent="0">
              <a:buNone/>
            </a:pPr>
            <a:r>
              <a:rPr lang="en-AU" sz="2800" dirty="0" err="1">
                <a:latin typeface="+mn-lt"/>
                <a:cs typeface="Calibri" panose="020F0502020204030204" pitchFamily="34" charset="0"/>
              </a:rPr>
              <a:t>Geboren</a:t>
            </a:r>
            <a:r>
              <a:rPr lang="en-AU" sz="2800" dirty="0">
                <a:latin typeface="+mn-lt"/>
                <a:cs typeface="Calibri" panose="020F0502020204030204" pitchFamily="34" charset="0"/>
              </a:rPr>
              <a:t> </a:t>
            </a:r>
            <a:r>
              <a:rPr lang="en-AU" sz="2800" dirty="0" err="1">
                <a:latin typeface="+mn-lt"/>
                <a:cs typeface="Calibri" panose="020F0502020204030204" pitchFamily="34" charset="0"/>
              </a:rPr>
              <a:t>vom</a:t>
            </a:r>
            <a:r>
              <a:rPr lang="en-AU" sz="2800" dirty="0">
                <a:latin typeface="+mn-lt"/>
                <a:cs typeface="Calibri" panose="020F0502020204030204" pitchFamily="34" charset="0"/>
              </a:rPr>
              <a:t> </a:t>
            </a:r>
            <a:r>
              <a:rPr lang="en-AU" sz="2800" dirty="0" err="1">
                <a:latin typeface="+mn-lt"/>
                <a:cs typeface="Calibri" panose="020F0502020204030204" pitchFamily="34" charset="0"/>
              </a:rPr>
              <a:t>Vater</a:t>
            </a:r>
            <a:endParaRPr lang="en-AU" sz="2800" dirty="0">
              <a:latin typeface="+mn-lt"/>
              <a:cs typeface="Calibri" panose="020F0502020204030204" pitchFamily="34" charset="0"/>
            </a:endParaRPr>
          </a:p>
          <a:p>
            <a:pPr marL="0" indent="0">
              <a:buNone/>
            </a:pPr>
            <a:r>
              <a:rPr lang="en-AU" sz="2800" dirty="0">
                <a:latin typeface="+mn-lt"/>
                <a:cs typeface="Calibri" panose="020F0502020204030204" pitchFamily="34" charset="0"/>
              </a:rPr>
              <a:t>Alle Dinge </a:t>
            </a:r>
            <a:r>
              <a:rPr lang="en-AU" sz="2800" dirty="0" err="1">
                <a:latin typeface="+mn-lt"/>
                <a:cs typeface="Calibri" panose="020F0502020204030204" pitchFamily="34" charset="0"/>
              </a:rPr>
              <a:t>empfangen</a:t>
            </a:r>
            <a:endParaRPr lang="en-AU" sz="2800" dirty="0">
              <a:latin typeface="+mn-lt"/>
              <a:cs typeface="Calibri" panose="020F0502020204030204" pitchFamily="34" charset="0"/>
            </a:endParaRPr>
          </a:p>
          <a:p>
            <a:pPr marL="0" indent="0">
              <a:buNone/>
            </a:pPr>
            <a:r>
              <a:rPr lang="en-AU" sz="2800" dirty="0" err="1">
                <a:latin typeface="+mn-lt"/>
                <a:cs typeface="Calibri" panose="020F0502020204030204" pitchFamily="34" charset="0"/>
              </a:rPr>
              <a:t>Wurde</a:t>
            </a:r>
            <a:r>
              <a:rPr lang="en-AU" sz="2800" dirty="0">
                <a:latin typeface="+mn-lt"/>
                <a:cs typeface="Calibri" panose="020F0502020204030204" pitchFamily="34" charset="0"/>
              </a:rPr>
              <a:t> dem </a:t>
            </a:r>
            <a:r>
              <a:rPr lang="en-AU" sz="2800" dirty="0" err="1">
                <a:latin typeface="+mn-lt"/>
                <a:cs typeface="Calibri" panose="020F0502020204030204" pitchFamily="34" charset="0"/>
              </a:rPr>
              <a:t>Vater</a:t>
            </a:r>
            <a:r>
              <a:rPr lang="en-AU" sz="2800" dirty="0">
                <a:latin typeface="+mn-lt"/>
                <a:cs typeface="Calibri" panose="020F0502020204030204" pitchFamily="34" charset="0"/>
              </a:rPr>
              <a:t> </a:t>
            </a:r>
            <a:r>
              <a:rPr lang="en-AU" sz="2800" dirty="0" err="1">
                <a:latin typeface="+mn-lt"/>
                <a:cs typeface="Calibri" panose="020F0502020204030204" pitchFamily="34" charset="0"/>
              </a:rPr>
              <a:t>gleichgestellt</a:t>
            </a:r>
            <a:endParaRPr lang="en-AU" sz="2800" dirty="0">
              <a:latin typeface="+mn-lt"/>
              <a:cs typeface="Calibri" panose="020F0502020204030204" pitchFamily="34" charset="0"/>
            </a:endParaRPr>
          </a:p>
          <a:p>
            <a:pPr marL="0" indent="0">
              <a:buNone/>
            </a:pPr>
            <a:r>
              <a:rPr lang="de-DE" sz="2800" dirty="0">
                <a:latin typeface="+mn-lt"/>
                <a:cs typeface="Calibri" panose="020F0502020204030204" pitchFamily="34" charset="0"/>
              </a:rPr>
              <a:t>Hat alles vom Vater gelernt</a:t>
            </a:r>
          </a:p>
          <a:p>
            <a:pPr marL="0" indent="0">
              <a:buNone/>
            </a:pPr>
            <a:r>
              <a:rPr lang="de-DE" sz="2800" dirty="0">
                <a:latin typeface="+mn-lt"/>
                <a:cs typeface="Calibri" panose="020F0502020204030204" pitchFamily="34" charset="0"/>
              </a:rPr>
              <a:t>Vertraut dem Vater vollständig und glaubt jedes Wort, das Er sagt</a:t>
            </a:r>
            <a:endParaRPr lang="en-AU" sz="2800" dirty="0">
              <a:latin typeface="+mn-lt"/>
              <a:cs typeface="Calibri" panose="020F0502020204030204" pitchFamily="34" charset="0"/>
            </a:endParaRPr>
          </a:p>
        </p:txBody>
      </p:sp>
      <p:sp>
        <p:nvSpPr>
          <p:cNvPr id="4" name="Title 1">
            <a:extLst>
              <a:ext uri="{FF2B5EF4-FFF2-40B4-BE49-F238E27FC236}">
                <a16:creationId xmlns:a16="http://schemas.microsoft.com/office/drawing/2014/main" id="{CE02E799-CC8E-8B07-411E-D098988E6FB3}"/>
              </a:ext>
            </a:extLst>
          </p:cNvPr>
          <p:cNvSpPr txBox="1">
            <a:spLocks/>
          </p:cNvSpPr>
          <p:nvPr/>
        </p:nvSpPr>
        <p:spPr>
          <a:xfrm>
            <a:off x="6336783" y="488474"/>
            <a:ext cx="4341377" cy="104923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err="1"/>
              <a:t>Durch</a:t>
            </a:r>
            <a:r>
              <a:rPr lang="en-AU" sz="4000" dirty="0"/>
              <a:t> </a:t>
            </a:r>
            <a:r>
              <a:rPr lang="en-AU" sz="4000" dirty="0" err="1"/>
              <a:t>Anschauen</a:t>
            </a:r>
            <a:endParaRPr lang="en-AU" sz="4000" dirty="0"/>
          </a:p>
        </p:txBody>
      </p:sp>
      <p:sp>
        <p:nvSpPr>
          <p:cNvPr id="5" name="Content Placeholder 2">
            <a:extLst>
              <a:ext uri="{FF2B5EF4-FFF2-40B4-BE49-F238E27FC236}">
                <a16:creationId xmlns:a16="http://schemas.microsoft.com/office/drawing/2014/main" id="{507E2B20-596E-D2F0-0FA8-A1C29F4A17D8}"/>
              </a:ext>
            </a:extLst>
          </p:cNvPr>
          <p:cNvSpPr txBox="1">
            <a:spLocks/>
          </p:cNvSpPr>
          <p:nvPr/>
        </p:nvSpPr>
        <p:spPr>
          <a:xfrm>
            <a:off x="6336782" y="1679751"/>
            <a:ext cx="4341377" cy="48318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AU" sz="2800" dirty="0" err="1">
                <a:latin typeface="+mn-lt"/>
                <a:cs typeface="Calibri" panose="020F0502020204030204" pitchFamily="34" charset="0"/>
              </a:rPr>
              <a:t>Geschaffen</a:t>
            </a:r>
            <a:r>
              <a:rPr lang="en-AU" sz="2800" dirty="0">
                <a:latin typeface="+mn-lt"/>
                <a:cs typeface="Calibri" panose="020F0502020204030204" pitchFamily="34" charset="0"/>
              </a:rPr>
              <a:t> </a:t>
            </a:r>
            <a:r>
              <a:rPr lang="en-AU" sz="2800" dirty="0" err="1">
                <a:latin typeface="+mn-lt"/>
                <a:cs typeface="Calibri" panose="020F0502020204030204" pitchFamily="34" charset="0"/>
              </a:rPr>
              <a:t>vom</a:t>
            </a:r>
            <a:r>
              <a:rPr lang="en-AU" sz="2800" dirty="0">
                <a:latin typeface="+mn-lt"/>
                <a:cs typeface="Calibri" panose="020F0502020204030204" pitchFamily="34" charset="0"/>
              </a:rPr>
              <a:t> </a:t>
            </a:r>
            <a:r>
              <a:rPr lang="en-AU" sz="2800" dirty="0" err="1">
                <a:latin typeface="+mn-lt"/>
                <a:cs typeface="Calibri" panose="020F0502020204030204" pitchFamily="34" charset="0"/>
              </a:rPr>
              <a:t>Vater</a:t>
            </a:r>
            <a:endParaRPr lang="en-AU" sz="2800" dirty="0">
              <a:latin typeface="+mn-lt"/>
              <a:cs typeface="Calibri" panose="020F0502020204030204" pitchFamily="34" charset="0"/>
            </a:endParaRPr>
          </a:p>
          <a:p>
            <a:pPr marL="0" indent="0">
              <a:buFont typeface="Wingdings 3" charset="2"/>
              <a:buNone/>
            </a:pPr>
            <a:r>
              <a:rPr lang="en-AU" sz="2800" dirty="0">
                <a:latin typeface="+mn-lt"/>
                <a:cs typeface="Calibri" panose="020F0502020204030204" pitchFamily="34" charset="0"/>
              </a:rPr>
              <a:t>Alle Dinge </a:t>
            </a:r>
            <a:r>
              <a:rPr lang="en-AU" sz="2800" dirty="0" err="1">
                <a:latin typeface="+mn-lt"/>
                <a:cs typeface="Calibri" panose="020F0502020204030204" pitchFamily="34" charset="0"/>
              </a:rPr>
              <a:t>empfangen</a:t>
            </a:r>
            <a:endParaRPr lang="en-AU" sz="2800" dirty="0">
              <a:latin typeface="+mn-lt"/>
              <a:cs typeface="Calibri" panose="020F0502020204030204" pitchFamily="34" charset="0"/>
            </a:endParaRPr>
          </a:p>
          <a:p>
            <a:pPr marL="0" indent="0">
              <a:buFont typeface="Wingdings 3" charset="2"/>
              <a:buNone/>
            </a:pPr>
            <a:endParaRPr lang="en-AU" sz="2800" dirty="0">
              <a:latin typeface="+mn-lt"/>
              <a:cs typeface="Calibri" panose="020F0502020204030204" pitchFamily="34" charset="0"/>
            </a:endParaRPr>
          </a:p>
          <a:p>
            <a:pPr marL="0" indent="0">
              <a:buFont typeface="Wingdings 3" charset="2"/>
              <a:buNone/>
            </a:pPr>
            <a:r>
              <a:rPr lang="de-DE" sz="2800" dirty="0">
                <a:latin typeface="+mn-lt"/>
                <a:cs typeface="Calibri" panose="020F0502020204030204" pitchFamily="34" charset="0"/>
              </a:rPr>
              <a:t>Hat alles vom Vater gelernt</a:t>
            </a:r>
          </a:p>
          <a:p>
            <a:pPr marL="0" indent="0">
              <a:buFont typeface="Wingdings 3" charset="2"/>
              <a:buNone/>
            </a:pPr>
            <a:r>
              <a:rPr lang="de-DE" sz="2800" dirty="0">
                <a:latin typeface="+mn-lt"/>
                <a:cs typeface="Calibri" panose="020F0502020204030204" pitchFamily="34" charset="0"/>
              </a:rPr>
              <a:t>Vertraut dem Vater vollständig und glaubt jedes Wort,  das Er sagt.</a:t>
            </a:r>
            <a:endParaRPr lang="en-AU" sz="2800" dirty="0">
              <a:latin typeface="+mn-lt"/>
              <a:cs typeface="Calibri" panose="020F0502020204030204" pitchFamily="34" charset="0"/>
            </a:endParaRPr>
          </a:p>
        </p:txBody>
      </p:sp>
    </p:spTree>
    <p:extLst>
      <p:ext uri="{BB962C8B-B14F-4D97-AF65-F5344CB8AC3E}">
        <p14:creationId xmlns:p14="http://schemas.microsoft.com/office/powerpoint/2010/main" val="5124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03767" y="562903"/>
            <a:ext cx="9291215" cy="787434"/>
          </a:xfrm>
        </p:spPr>
        <p:txBody>
          <a:bodyPr>
            <a:normAutofit/>
          </a:bodyPr>
          <a:lstStyle/>
          <a:p>
            <a:r>
              <a:rPr lang="en-AU" sz="4000" dirty="0"/>
              <a:t>Der </a:t>
            </a:r>
            <a:r>
              <a:rPr lang="en-AU" sz="4000" dirty="0" err="1"/>
              <a:t>Anfänger</a:t>
            </a:r>
            <a:r>
              <a:rPr lang="en-AU" sz="4000" dirty="0"/>
              <a:t> des </a:t>
            </a:r>
            <a:r>
              <a:rPr lang="en-AU" sz="4000" dirty="0" err="1"/>
              <a:t>Glaubens</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03767" y="1429718"/>
            <a:ext cx="10217889" cy="4954772"/>
          </a:xfrm>
        </p:spPr>
        <p:txBody>
          <a:bodyPr>
            <a:normAutofit/>
          </a:bodyPr>
          <a:lstStyle/>
          <a:p>
            <a:pPr marL="0" indent="0" algn="just">
              <a:buNone/>
            </a:pPr>
            <a:r>
              <a:rPr lang="de-DE" sz="2400" dirty="0">
                <a:latin typeface="+mn-lt"/>
                <a:cs typeface="Calibri" panose="020F0502020204030204" pitchFamily="34" charset="0"/>
              </a:rPr>
              <a:t>... indem wir hinschauen auf Jesus, </a:t>
            </a:r>
            <a:r>
              <a:rPr lang="de-DE" sz="2400" dirty="0">
                <a:solidFill>
                  <a:srgbClr val="92D050"/>
                </a:solidFill>
                <a:latin typeface="+mn-lt"/>
                <a:cs typeface="Calibri" panose="020F0502020204030204" pitchFamily="34" charset="0"/>
              </a:rPr>
              <a:t>den Anfänger und Vollender des Glaubens</a:t>
            </a:r>
            <a:r>
              <a:rPr lang="de-DE" sz="2400" dirty="0">
                <a:latin typeface="+mn-lt"/>
                <a:cs typeface="Calibri" panose="020F0502020204030204" pitchFamily="34" charset="0"/>
              </a:rPr>
              <a:t>, der um der vor Ihm liegenden Freude willen das Kreuz erduldete und dabei die Schande für nichts achtete, und der sich zur Rechten des Thrones Gottes gesetzt hat. (Hebräer 12,2)</a:t>
            </a:r>
            <a:endParaRPr lang="en-AU" sz="2400" dirty="0">
              <a:latin typeface="+mn-lt"/>
              <a:cs typeface="Calibri" panose="020F0502020204030204" pitchFamily="34" charset="0"/>
            </a:endParaRPr>
          </a:p>
          <a:p>
            <a:pPr marL="0" indent="0" algn="just">
              <a:buNone/>
            </a:pPr>
            <a:r>
              <a:rPr lang="en-AU" sz="2400" dirty="0">
                <a:latin typeface="+mn-lt"/>
                <a:cs typeface="Calibri" panose="020F0502020204030204" pitchFamily="34" charset="0"/>
              </a:rPr>
              <a:t>… </a:t>
            </a:r>
            <a:r>
              <a:rPr lang="de-DE" sz="2400" dirty="0">
                <a:latin typeface="+mn-lt"/>
                <a:cs typeface="Calibri" panose="020F0502020204030204" pitchFamily="34" charset="0"/>
              </a:rPr>
              <a:t>[doch] weil wir erkannt haben, </a:t>
            </a:r>
            <a:r>
              <a:rPr lang="de-DE" sz="2400" dirty="0" err="1">
                <a:latin typeface="+mn-lt"/>
                <a:cs typeface="Calibri" panose="020F0502020204030204" pitchFamily="34" charset="0"/>
              </a:rPr>
              <a:t>daß</a:t>
            </a:r>
            <a:r>
              <a:rPr lang="de-DE" sz="2400" dirty="0">
                <a:latin typeface="+mn-lt"/>
                <a:cs typeface="Calibri" panose="020F0502020204030204" pitchFamily="34" charset="0"/>
              </a:rPr>
              <a:t> der Mensch nicht aus Werken des Gesetzes gerechtfertigt wird, </a:t>
            </a:r>
            <a:r>
              <a:rPr lang="de-DE" sz="2400" dirty="0">
                <a:solidFill>
                  <a:srgbClr val="92D050"/>
                </a:solidFill>
                <a:latin typeface="+mn-lt"/>
                <a:cs typeface="Calibri" panose="020F0502020204030204" pitchFamily="34" charset="0"/>
              </a:rPr>
              <a:t>sondern durch den Glauben an Jesus Christus, so sind auch wir an Christus Jesus gläubig geworden, damit wir aus dem Glauben an Christus gerechtfertigt würden </a:t>
            </a:r>
            <a:r>
              <a:rPr lang="de-DE" sz="2400" dirty="0">
                <a:latin typeface="+mn-lt"/>
                <a:cs typeface="Calibri" panose="020F0502020204030204" pitchFamily="34" charset="0"/>
              </a:rPr>
              <a:t>und nicht aus Werken des Gesetzes, weil aus Werken des Gesetzes kein Fleisch gerechtfertigt wird. (Galater 2,16)</a:t>
            </a:r>
          </a:p>
          <a:p>
            <a:pPr marL="0" indent="0" algn="just">
              <a:buNone/>
            </a:pPr>
            <a:r>
              <a:rPr lang="de-DE" sz="2400" dirty="0">
                <a:latin typeface="+mn-lt"/>
                <a:cs typeface="Calibri" panose="020F0502020204030204" pitchFamily="34" charset="0"/>
              </a:rPr>
              <a:t>Weil ihr nun Söhne seid, </a:t>
            </a:r>
            <a:r>
              <a:rPr lang="de-DE" sz="2400" dirty="0">
                <a:solidFill>
                  <a:srgbClr val="92D050"/>
                </a:solidFill>
                <a:latin typeface="+mn-lt"/>
                <a:cs typeface="Calibri" panose="020F0502020204030204" pitchFamily="34" charset="0"/>
              </a:rPr>
              <a:t>hat Gott den Geist Seines Sohnes in eure Herzen gesandt, der ruft: Abba, Vater</a:t>
            </a:r>
            <a:r>
              <a:rPr lang="de-DE" sz="2400" dirty="0">
                <a:latin typeface="+mn-lt"/>
                <a:cs typeface="Calibri" panose="020F0502020204030204" pitchFamily="34" charset="0"/>
              </a:rPr>
              <a:t>! (Galater 4,6)</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35734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254793"/>
            <a:ext cx="3985777" cy="1049235"/>
          </a:xfrm>
        </p:spPr>
        <p:txBody>
          <a:bodyPr>
            <a:noAutofit/>
          </a:bodyPr>
          <a:lstStyle/>
          <a:p>
            <a:r>
              <a:rPr lang="en-AU" sz="3200" dirty="0"/>
              <a:t>Der Sohn </a:t>
            </a:r>
            <a:r>
              <a:rPr lang="en-AU" sz="3200" dirty="0" err="1"/>
              <a:t>Gottes</a:t>
            </a:r>
            <a:r>
              <a:rPr lang="en-AU" sz="3200" dirty="0"/>
              <a:t> </a:t>
            </a:r>
            <a:r>
              <a:rPr lang="en-AU" sz="3200" dirty="0" err="1"/>
              <a:t>ist</a:t>
            </a:r>
            <a:r>
              <a:rPr lang="en-AU" sz="3200" dirty="0"/>
              <a:t> das Evangelium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4341377" cy="4831816"/>
          </a:xfrm>
        </p:spPr>
        <p:txBody>
          <a:bodyPr>
            <a:normAutofit/>
          </a:bodyPr>
          <a:lstStyle/>
          <a:p>
            <a:r>
              <a:rPr lang="en-AU" sz="2200" dirty="0" err="1">
                <a:latin typeface="+mn-lt"/>
                <a:cs typeface="Calibri" panose="020F0502020204030204" pitchFamily="34" charset="0"/>
              </a:rPr>
              <a:t>Geboren</a:t>
            </a:r>
            <a:r>
              <a:rPr lang="en-AU" sz="2200" dirty="0">
                <a:latin typeface="+mn-lt"/>
                <a:cs typeface="Calibri" panose="020F0502020204030204" pitchFamily="34" charset="0"/>
              </a:rPr>
              <a:t> </a:t>
            </a:r>
            <a:r>
              <a:rPr lang="en-AU" sz="2200" dirty="0" err="1">
                <a:latin typeface="+mn-lt"/>
                <a:cs typeface="Calibri" panose="020F0502020204030204" pitchFamily="34" charset="0"/>
              </a:rPr>
              <a:t>vom</a:t>
            </a:r>
            <a:r>
              <a:rPr lang="en-AU" sz="2200" dirty="0">
                <a:latin typeface="+mn-lt"/>
                <a:cs typeface="Calibri" panose="020F0502020204030204" pitchFamily="34" charset="0"/>
              </a:rPr>
              <a:t> </a:t>
            </a:r>
            <a:r>
              <a:rPr lang="en-AU" sz="2200" dirty="0" err="1">
                <a:latin typeface="+mn-lt"/>
                <a:cs typeface="Calibri" panose="020F0502020204030204" pitchFamily="34" charset="0"/>
              </a:rPr>
              <a:t>Vater</a:t>
            </a:r>
            <a:endParaRPr lang="en-AU" sz="2200" dirty="0">
              <a:latin typeface="+mn-lt"/>
              <a:cs typeface="Calibri" panose="020F0502020204030204" pitchFamily="34" charset="0"/>
            </a:endParaRPr>
          </a:p>
          <a:p>
            <a:r>
              <a:rPr lang="en-AU" sz="2200" dirty="0">
                <a:latin typeface="+mn-lt"/>
                <a:cs typeface="Calibri" panose="020F0502020204030204" pitchFamily="34" charset="0"/>
              </a:rPr>
              <a:t>Alle Dinge </a:t>
            </a:r>
            <a:r>
              <a:rPr lang="en-AU" sz="2200" dirty="0" err="1">
                <a:latin typeface="+mn-lt"/>
                <a:cs typeface="Calibri" panose="020F0502020204030204" pitchFamily="34" charset="0"/>
              </a:rPr>
              <a:t>empfangen</a:t>
            </a:r>
            <a:endParaRPr lang="en-AU" sz="2200" dirty="0">
              <a:latin typeface="+mn-lt"/>
              <a:cs typeface="Calibri" panose="020F0502020204030204" pitchFamily="34" charset="0"/>
            </a:endParaRPr>
          </a:p>
          <a:p>
            <a:r>
              <a:rPr lang="en-AU" sz="2200" dirty="0" err="1">
                <a:latin typeface="+mn-lt"/>
                <a:cs typeface="Calibri" panose="020F0502020204030204" pitchFamily="34" charset="0"/>
              </a:rPr>
              <a:t>Wurde</a:t>
            </a:r>
            <a:r>
              <a:rPr lang="en-AU" sz="2200" dirty="0">
                <a:latin typeface="+mn-lt"/>
                <a:cs typeface="Calibri" panose="020F0502020204030204" pitchFamily="34" charset="0"/>
              </a:rPr>
              <a:t> dem </a:t>
            </a:r>
            <a:r>
              <a:rPr lang="en-AU" sz="2200" dirty="0" err="1">
                <a:latin typeface="+mn-lt"/>
                <a:cs typeface="Calibri" panose="020F0502020204030204" pitchFamily="34" charset="0"/>
              </a:rPr>
              <a:t>Vater</a:t>
            </a:r>
            <a:r>
              <a:rPr lang="en-AU" sz="2200" dirty="0">
                <a:latin typeface="+mn-lt"/>
                <a:cs typeface="Calibri" panose="020F0502020204030204" pitchFamily="34" charset="0"/>
              </a:rPr>
              <a:t> </a:t>
            </a:r>
            <a:r>
              <a:rPr lang="en-AU" sz="2200" dirty="0" err="1">
                <a:latin typeface="+mn-lt"/>
                <a:cs typeface="Calibri" panose="020F0502020204030204" pitchFamily="34" charset="0"/>
              </a:rPr>
              <a:t>gleichgestellt</a:t>
            </a:r>
            <a:endParaRPr lang="en-AU" sz="2200" dirty="0">
              <a:latin typeface="+mn-lt"/>
              <a:cs typeface="Calibri" panose="020F0502020204030204" pitchFamily="34" charset="0"/>
            </a:endParaRPr>
          </a:p>
          <a:p>
            <a:r>
              <a:rPr lang="de-DE" sz="2200" dirty="0">
                <a:latin typeface="+mn-lt"/>
                <a:cs typeface="Calibri" panose="020F0502020204030204" pitchFamily="34" charset="0"/>
              </a:rPr>
              <a:t>Hat alles vom Vater gelernt</a:t>
            </a:r>
          </a:p>
          <a:p>
            <a:r>
              <a:rPr lang="de-DE" sz="2200" dirty="0">
                <a:latin typeface="+mn-lt"/>
                <a:cs typeface="Calibri" panose="020F0502020204030204" pitchFamily="34" charset="0"/>
              </a:rPr>
              <a:t>Vertraut dem Vater vollständig und glaubt jedes Wort, das Er sagt</a:t>
            </a:r>
            <a:endParaRPr lang="en-AU" sz="2200" dirty="0">
              <a:latin typeface="+mn-lt"/>
              <a:cs typeface="Calibri" panose="020F0502020204030204" pitchFamily="34" charset="0"/>
            </a:endParaRPr>
          </a:p>
          <a:p>
            <a:pPr marL="0" indent="0">
              <a:buNone/>
            </a:pPr>
            <a:endParaRPr lang="en-AU" sz="2800" dirty="0">
              <a:latin typeface="+mn-lt"/>
              <a:cs typeface="Calibri" panose="020F0502020204030204" pitchFamily="34" charset="0"/>
            </a:endParaRPr>
          </a:p>
        </p:txBody>
      </p:sp>
      <p:sp>
        <p:nvSpPr>
          <p:cNvPr id="4" name="Title 1">
            <a:extLst>
              <a:ext uri="{FF2B5EF4-FFF2-40B4-BE49-F238E27FC236}">
                <a16:creationId xmlns:a16="http://schemas.microsoft.com/office/drawing/2014/main" id="{CE02E799-CC8E-8B07-411E-D098988E6FB3}"/>
              </a:ext>
            </a:extLst>
          </p:cNvPr>
          <p:cNvSpPr txBox="1">
            <a:spLocks/>
          </p:cNvSpPr>
          <p:nvPr/>
        </p:nvSpPr>
        <p:spPr>
          <a:xfrm>
            <a:off x="6336783" y="254794"/>
            <a:ext cx="4920102" cy="104923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dirty="0"/>
              <a:t>Gott der Sohn </a:t>
            </a:r>
            <a:r>
              <a:rPr lang="en-AU" sz="3200" dirty="0" err="1"/>
              <a:t>ist</a:t>
            </a:r>
            <a:r>
              <a:rPr lang="en-AU" sz="3200" dirty="0"/>
              <a:t> </a:t>
            </a:r>
            <a:r>
              <a:rPr lang="en-AU" sz="3200" dirty="0" err="1"/>
              <a:t>ein</a:t>
            </a:r>
            <a:r>
              <a:rPr lang="en-AU" sz="3200" dirty="0"/>
              <a:t> </a:t>
            </a:r>
            <a:r>
              <a:rPr lang="en-AU" sz="3200" dirty="0" err="1"/>
              <a:t>falsches</a:t>
            </a:r>
            <a:r>
              <a:rPr lang="en-AU" sz="3200" dirty="0"/>
              <a:t> Evangelium</a:t>
            </a:r>
          </a:p>
        </p:txBody>
      </p:sp>
      <p:sp>
        <p:nvSpPr>
          <p:cNvPr id="5" name="Content Placeholder 2">
            <a:extLst>
              <a:ext uri="{FF2B5EF4-FFF2-40B4-BE49-F238E27FC236}">
                <a16:creationId xmlns:a16="http://schemas.microsoft.com/office/drawing/2014/main" id="{507E2B20-596E-D2F0-0FA8-A1C29F4A17D8}"/>
              </a:ext>
            </a:extLst>
          </p:cNvPr>
          <p:cNvSpPr txBox="1">
            <a:spLocks/>
          </p:cNvSpPr>
          <p:nvPr/>
        </p:nvSpPr>
        <p:spPr>
          <a:xfrm>
            <a:off x="6336783" y="1593837"/>
            <a:ext cx="4698161" cy="48318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AU" sz="2200" dirty="0" err="1">
                <a:latin typeface="+mn-lt"/>
                <a:cs typeface="Calibri" panose="020F0502020204030204" pitchFamily="34" charset="0"/>
              </a:rPr>
              <a:t>Selbst</a:t>
            </a:r>
            <a:r>
              <a:rPr lang="en-AU" sz="2200" dirty="0">
                <a:latin typeface="+mn-lt"/>
                <a:cs typeface="Calibri" panose="020F0502020204030204" pitchFamily="34" charset="0"/>
              </a:rPr>
              <a:t> </a:t>
            </a:r>
            <a:r>
              <a:rPr lang="en-AU" sz="2200" dirty="0" err="1">
                <a:latin typeface="+mn-lt"/>
                <a:cs typeface="Calibri" panose="020F0502020204030204" pitchFamily="34" charset="0"/>
              </a:rPr>
              <a:t>ein</a:t>
            </a:r>
            <a:r>
              <a:rPr lang="en-AU" sz="2200" dirty="0">
                <a:latin typeface="+mn-lt"/>
                <a:cs typeface="Calibri" panose="020F0502020204030204" pitchFamily="34" charset="0"/>
              </a:rPr>
              <a:t> Gott, </a:t>
            </a:r>
            <a:r>
              <a:rPr lang="en-AU" sz="2200" dirty="0" err="1">
                <a:latin typeface="+mn-lt"/>
                <a:cs typeface="Calibri" panose="020F0502020204030204" pitchFamily="34" charset="0"/>
              </a:rPr>
              <a:t>ohne</a:t>
            </a:r>
            <a:r>
              <a:rPr lang="en-AU" sz="2200" dirty="0">
                <a:latin typeface="+mn-lt"/>
                <a:cs typeface="Calibri" panose="020F0502020204030204" pitchFamily="34" charset="0"/>
              </a:rPr>
              <a:t> </a:t>
            </a:r>
            <a:r>
              <a:rPr lang="en-AU" sz="2200" dirty="0" err="1">
                <a:latin typeface="+mn-lt"/>
                <a:cs typeface="Calibri" panose="020F0502020204030204" pitchFamily="34" charset="0"/>
              </a:rPr>
              <a:t>Erbschaft</a:t>
            </a:r>
            <a:endParaRPr lang="en-AU" sz="2200" dirty="0">
              <a:latin typeface="+mn-lt"/>
              <a:cs typeface="Calibri" panose="020F0502020204030204" pitchFamily="34" charset="0"/>
            </a:endParaRPr>
          </a:p>
          <a:p>
            <a:r>
              <a:rPr lang="en-AU" sz="2200" dirty="0" err="1">
                <a:latin typeface="+mn-lt"/>
                <a:cs typeface="Calibri" panose="020F0502020204030204" pitchFamily="34" charset="0"/>
              </a:rPr>
              <a:t>Nichts</a:t>
            </a:r>
            <a:r>
              <a:rPr lang="en-AU" sz="2200" dirty="0">
                <a:latin typeface="+mn-lt"/>
                <a:cs typeface="Calibri" panose="020F0502020204030204" pitchFamily="34" charset="0"/>
              </a:rPr>
              <a:t> </a:t>
            </a:r>
            <a:r>
              <a:rPr lang="en-AU" sz="2200" dirty="0" err="1">
                <a:latin typeface="+mn-lt"/>
                <a:cs typeface="Calibri" panose="020F0502020204030204" pitchFamily="34" charset="0"/>
              </a:rPr>
              <a:t>empfangen</a:t>
            </a:r>
            <a:endParaRPr lang="en-AU" sz="2200" dirty="0">
              <a:latin typeface="+mn-lt"/>
              <a:cs typeface="Calibri" panose="020F0502020204030204" pitchFamily="34" charset="0"/>
            </a:endParaRPr>
          </a:p>
          <a:p>
            <a:r>
              <a:rPr lang="en-AU" sz="2200" dirty="0" err="1">
                <a:latin typeface="+mn-lt"/>
                <a:cs typeface="Calibri" panose="020F0502020204030204" pitchFamily="34" charset="0"/>
              </a:rPr>
              <a:t>Weiß</a:t>
            </a:r>
            <a:r>
              <a:rPr lang="en-AU" sz="2200" dirty="0">
                <a:latin typeface="+mn-lt"/>
                <a:cs typeface="Calibri" panose="020F0502020204030204" pitchFamily="34" charset="0"/>
              </a:rPr>
              <a:t> </a:t>
            </a:r>
            <a:r>
              <a:rPr lang="en-AU" sz="2200" dirty="0" err="1">
                <a:latin typeface="+mn-lt"/>
                <a:cs typeface="Calibri" panose="020F0502020204030204" pitchFamily="34" charset="0"/>
              </a:rPr>
              <a:t>schon</a:t>
            </a:r>
            <a:r>
              <a:rPr lang="en-AU" sz="2200" dirty="0">
                <a:latin typeface="+mn-lt"/>
                <a:cs typeface="Calibri" panose="020F0502020204030204" pitchFamily="34" charset="0"/>
              </a:rPr>
              <a:t> </a:t>
            </a:r>
            <a:r>
              <a:rPr lang="en-AU" sz="2200" dirty="0" err="1">
                <a:latin typeface="+mn-lt"/>
                <a:cs typeface="Calibri" panose="020F0502020204030204" pitchFamily="34" charset="0"/>
              </a:rPr>
              <a:t>alles</a:t>
            </a:r>
            <a:endParaRPr lang="en-AU" sz="2200" dirty="0">
              <a:latin typeface="+mn-lt"/>
              <a:cs typeface="Calibri" panose="020F0502020204030204" pitchFamily="34" charset="0"/>
            </a:endParaRPr>
          </a:p>
          <a:p>
            <a:r>
              <a:rPr lang="de-DE" sz="2200" dirty="0">
                <a:latin typeface="+mn-lt"/>
                <a:cs typeface="Calibri" panose="020F0502020204030204" pitchFamily="34" charset="0"/>
              </a:rPr>
              <a:t>Vertraut auf Seine eigene Macht und Fähigkeit, Dinge zu tun</a:t>
            </a:r>
          </a:p>
          <a:p>
            <a:r>
              <a:rPr lang="de-DE" sz="2200" dirty="0">
                <a:latin typeface="+mn-lt"/>
                <a:cs typeface="Calibri" panose="020F0502020204030204" pitchFamily="34" charset="0"/>
              </a:rPr>
              <a:t>befriedigt Gottes Gerechtigkeit, indem Er Gottes Forderung nach Blut bezahlt</a:t>
            </a:r>
          </a:p>
          <a:p>
            <a:endParaRPr lang="en-AU" sz="2400" dirty="0">
              <a:latin typeface="+mn-lt"/>
              <a:cs typeface="Calibri" panose="020F0502020204030204" pitchFamily="34" charset="0"/>
            </a:endParaRPr>
          </a:p>
        </p:txBody>
      </p:sp>
      <p:sp>
        <p:nvSpPr>
          <p:cNvPr id="7" name="Textfeld 6">
            <a:extLst>
              <a:ext uri="{FF2B5EF4-FFF2-40B4-BE49-F238E27FC236}">
                <a16:creationId xmlns:a16="http://schemas.microsoft.com/office/drawing/2014/main" id="{E296A26B-650C-DC2E-4661-03D8E2915204}"/>
              </a:ext>
            </a:extLst>
          </p:cNvPr>
          <p:cNvSpPr txBox="1"/>
          <p:nvPr/>
        </p:nvSpPr>
        <p:spPr>
          <a:xfrm>
            <a:off x="778917" y="5902433"/>
            <a:ext cx="10634166" cy="523220"/>
          </a:xfrm>
          <a:prstGeom prst="rect">
            <a:avLst/>
          </a:prstGeom>
          <a:noFill/>
        </p:spPr>
        <p:txBody>
          <a:bodyPr wrap="square" rtlCol="0">
            <a:spAutoFit/>
          </a:bodyPr>
          <a:lstStyle/>
          <a:p>
            <a:r>
              <a:rPr lang="de-DE" sz="2800" dirty="0"/>
              <a:t>Wen schaust du an und in wessen Bild wirst du verwandelt?</a:t>
            </a:r>
          </a:p>
        </p:txBody>
      </p:sp>
    </p:spTree>
    <p:extLst>
      <p:ext uri="{BB962C8B-B14F-4D97-AF65-F5344CB8AC3E}">
        <p14:creationId xmlns:p14="http://schemas.microsoft.com/office/powerpoint/2010/main" val="422975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F7598EF-4512-CAD0-52B2-FD036E47C1F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19587" y="2095500"/>
            <a:ext cx="3552825" cy="2667000"/>
          </a:xfrm>
          <a:prstGeom prst="rect">
            <a:avLst/>
          </a:prstGeom>
        </p:spPr>
      </p:pic>
    </p:spTree>
    <p:extLst>
      <p:ext uri="{BB962C8B-B14F-4D97-AF65-F5344CB8AC3E}">
        <p14:creationId xmlns:p14="http://schemas.microsoft.com/office/powerpoint/2010/main" val="221133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10104" y="617502"/>
            <a:ext cx="11771791" cy="1049235"/>
          </a:xfrm>
        </p:spPr>
        <p:txBody>
          <a:bodyPr>
            <a:noAutofit/>
          </a:bodyPr>
          <a:lstStyle/>
          <a:p>
            <a:r>
              <a:rPr lang="en-AU" sz="3300" dirty="0"/>
              <a:t>Robert </a:t>
            </a:r>
            <a:r>
              <a:rPr lang="de-DE" sz="3300" dirty="0"/>
              <a:t>Wieland wurde gefragt: Was ist das Evangelium?</a:t>
            </a:r>
            <a:endParaRPr lang="en-AU" sz="3300" dirty="0"/>
          </a:p>
        </p:txBody>
      </p:sp>
      <p:sp>
        <p:nvSpPr>
          <p:cNvPr id="5" name="TextBox 4">
            <a:extLst>
              <a:ext uri="{FF2B5EF4-FFF2-40B4-BE49-F238E27FC236}">
                <a16:creationId xmlns:a16="http://schemas.microsoft.com/office/drawing/2014/main" id="{CBF9D5C0-5507-4197-8695-408AB08BC9B2}"/>
              </a:ext>
            </a:extLst>
          </p:cNvPr>
          <p:cNvSpPr txBox="1"/>
          <p:nvPr/>
        </p:nvSpPr>
        <p:spPr>
          <a:xfrm>
            <a:off x="639193" y="1551328"/>
            <a:ext cx="10218197" cy="4832092"/>
          </a:xfrm>
          <a:prstGeom prst="rect">
            <a:avLst/>
          </a:prstGeom>
          <a:noFill/>
        </p:spPr>
        <p:txBody>
          <a:bodyPr wrap="square">
            <a:spAutoFit/>
          </a:bodyPr>
          <a:lstStyle/>
          <a:p>
            <a:pPr algn="just"/>
            <a:r>
              <a:rPr lang="de-DE" sz="2800" dirty="0">
                <a:latin typeface="+mj-lt"/>
              </a:rPr>
              <a:t>Im ersten Vers des dritten Kapitels des Hebräerbriefs finden wir eine Ermahnung, die alle Anweisungen an einen Christen umfasst. Sie lautet wie folgt: „Daher, ihr heiligen Brüder, die ihr Anteil habt an der himmlischen Berufung, betrachtet den Apostel und Hohenpriester unseres Bekenntnisses, Christus Jesus,</a:t>
            </a:r>
            <a:r>
              <a:rPr lang="en-AU" sz="2800" dirty="0">
                <a:latin typeface="+mj-lt"/>
              </a:rPr>
              <a:t>” </a:t>
            </a:r>
            <a:r>
              <a:rPr lang="de-DE" sz="2800" dirty="0">
                <a:latin typeface="+mj-lt"/>
              </a:rPr>
              <a:t>Wenn man dies tut, wie uns die Bibel auffordert; </a:t>
            </a:r>
            <a:r>
              <a:rPr lang="de-DE" sz="2800" dirty="0">
                <a:solidFill>
                  <a:srgbClr val="92D050"/>
                </a:solidFill>
                <a:latin typeface="+mj-lt"/>
              </a:rPr>
              <a:t>wenn man Christus ständig und intelligent betrachtet, so wie Er ist, wird man zu einem vollkommenen Christen, denn „durch Anschauen werden wir verwandelt.“ </a:t>
            </a:r>
            <a:r>
              <a:rPr lang="en-AU" sz="2800" dirty="0">
                <a:latin typeface="+mj-lt"/>
              </a:rPr>
              <a:t>{1890 E.J. Waggoner, Christ and His Righteousness 5.1} </a:t>
            </a:r>
            <a:endParaRPr lang="en-AU" sz="2800" b="0" i="0" u="none" strike="noStrike" baseline="0" dirty="0"/>
          </a:p>
        </p:txBody>
      </p:sp>
    </p:spTree>
    <p:extLst>
      <p:ext uri="{BB962C8B-B14F-4D97-AF65-F5344CB8AC3E}">
        <p14:creationId xmlns:p14="http://schemas.microsoft.com/office/powerpoint/2010/main" val="332167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5480" y="228493"/>
            <a:ext cx="10043401" cy="1049235"/>
          </a:xfrm>
        </p:spPr>
        <p:txBody>
          <a:bodyPr>
            <a:normAutofit/>
          </a:bodyPr>
          <a:lstStyle/>
          <a:p>
            <a:r>
              <a:rPr lang="en-AU" sz="4000" dirty="0"/>
              <a:t>So </a:t>
            </a:r>
            <a:r>
              <a:rPr lang="en-AU" sz="4000" dirty="0" err="1"/>
              <a:t>wie</a:t>
            </a:r>
            <a:r>
              <a:rPr lang="en-AU" sz="4000" dirty="0"/>
              <a:t> Er </a:t>
            </a:r>
            <a:r>
              <a:rPr lang="en-AU" sz="4000" dirty="0" err="1"/>
              <a:t>ist</a:t>
            </a:r>
            <a:r>
              <a:rPr lang="en-AU" sz="4000" dirty="0"/>
              <a:t>…</a:t>
            </a:r>
          </a:p>
        </p:txBody>
      </p:sp>
      <p:sp>
        <p:nvSpPr>
          <p:cNvPr id="5" name="TextBox 4">
            <a:extLst>
              <a:ext uri="{FF2B5EF4-FFF2-40B4-BE49-F238E27FC236}">
                <a16:creationId xmlns:a16="http://schemas.microsoft.com/office/drawing/2014/main" id="{CBF9D5C0-5507-4197-8695-408AB08BC9B2}"/>
              </a:ext>
            </a:extLst>
          </p:cNvPr>
          <p:cNvSpPr txBox="1"/>
          <p:nvPr/>
        </p:nvSpPr>
        <p:spPr>
          <a:xfrm>
            <a:off x="463827" y="1170539"/>
            <a:ext cx="10626709" cy="5293757"/>
          </a:xfrm>
          <a:prstGeom prst="rect">
            <a:avLst/>
          </a:prstGeom>
          <a:noFill/>
        </p:spPr>
        <p:txBody>
          <a:bodyPr wrap="square">
            <a:spAutoFit/>
          </a:bodyPr>
          <a:lstStyle/>
          <a:p>
            <a:pPr algn="just"/>
            <a:r>
              <a:rPr lang="de-DE" sz="2600" dirty="0">
                <a:latin typeface="+mj-lt"/>
              </a:rPr>
              <a:t>Das ist aber das ewige Leben, </a:t>
            </a:r>
            <a:r>
              <a:rPr lang="de-DE" sz="2600" dirty="0" err="1">
                <a:latin typeface="+mj-lt"/>
              </a:rPr>
              <a:t>daß</a:t>
            </a:r>
            <a:r>
              <a:rPr lang="de-DE" sz="2600" dirty="0">
                <a:latin typeface="+mj-lt"/>
              </a:rPr>
              <a:t> sie Dich, den allein wahren Gott, und den Du gesandt hast, Jesus Christus, erkennen. (Johannes 17,3) </a:t>
            </a:r>
            <a:endParaRPr lang="en-AU" sz="2600" dirty="0">
              <a:latin typeface="+mj-lt"/>
            </a:endParaRPr>
          </a:p>
          <a:p>
            <a:pPr algn="just"/>
            <a:endParaRPr lang="en-AU" sz="2600" b="0" i="0" u="none" strike="noStrike" baseline="0" dirty="0">
              <a:latin typeface="+mj-lt"/>
            </a:endParaRPr>
          </a:p>
          <a:p>
            <a:pPr algn="just"/>
            <a:r>
              <a:rPr lang="de-DE" sz="2600" b="0" i="0" u="none" strike="noStrike" baseline="0" dirty="0"/>
              <a:t>Jesus spricht zu ihr: Ich bin die Auferstehung und das Leben. Wer an Mich glaubt, wird leben, auch wenn er stirbt; und jeder, der lebt und an Mich glaubt, wird in Ewigkeit nicht sterben. Glaubst du das? (Johannes 11,25.26)</a:t>
            </a:r>
          </a:p>
          <a:p>
            <a:pPr algn="just"/>
            <a:endParaRPr lang="de-DE" sz="2600" b="0" i="0" u="none" strike="noStrike" baseline="0" dirty="0"/>
          </a:p>
          <a:p>
            <a:pPr algn="just"/>
            <a:r>
              <a:rPr lang="de-DE" sz="2600" dirty="0"/>
              <a:t>Und darin besteht das Zeugnis, </a:t>
            </a:r>
            <a:r>
              <a:rPr lang="de-DE" sz="2600" dirty="0" err="1"/>
              <a:t>daß</a:t>
            </a:r>
            <a:r>
              <a:rPr lang="de-DE" sz="2600" dirty="0"/>
              <a:t> Gott uns ewiges Leben gegeben hat, und dieses Leben ist in Seinem Sohn. Wer den Sohn hat, der hat das Leben; wer den Sohn Gottes nicht hat, der hat das Leben nicht. (1.Johannes 5,11.12)</a:t>
            </a:r>
            <a:endParaRPr lang="en-AU" sz="2600" dirty="0"/>
          </a:p>
        </p:txBody>
      </p:sp>
    </p:spTree>
    <p:extLst>
      <p:ext uri="{BB962C8B-B14F-4D97-AF65-F5344CB8AC3E}">
        <p14:creationId xmlns:p14="http://schemas.microsoft.com/office/powerpoint/2010/main" val="18602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Der </a:t>
            </a:r>
            <a:r>
              <a:rPr lang="en-AU" sz="4000" dirty="0" err="1"/>
              <a:t>Anfang</a:t>
            </a:r>
            <a:r>
              <a:rPr lang="en-AU" sz="4000" dirty="0"/>
              <a:t>…</a:t>
            </a:r>
          </a:p>
        </p:txBody>
      </p:sp>
      <p:sp>
        <p:nvSpPr>
          <p:cNvPr id="5" name="TextBox 4">
            <a:extLst>
              <a:ext uri="{FF2B5EF4-FFF2-40B4-BE49-F238E27FC236}">
                <a16:creationId xmlns:a16="http://schemas.microsoft.com/office/drawing/2014/main" id="{CBF9D5C0-5507-4197-8695-408AB08BC9B2}"/>
              </a:ext>
            </a:extLst>
          </p:cNvPr>
          <p:cNvSpPr txBox="1"/>
          <p:nvPr/>
        </p:nvSpPr>
        <p:spPr>
          <a:xfrm>
            <a:off x="547585" y="1068428"/>
            <a:ext cx="10747513" cy="6063198"/>
          </a:xfrm>
          <a:prstGeom prst="rect">
            <a:avLst/>
          </a:prstGeom>
          <a:noFill/>
        </p:spPr>
        <p:txBody>
          <a:bodyPr wrap="square">
            <a:spAutoFit/>
          </a:bodyPr>
          <a:lstStyle/>
          <a:p>
            <a:pPr algn="just"/>
            <a:r>
              <a:rPr lang="de-DE" sz="2600" dirty="0">
                <a:latin typeface="+mj-lt"/>
              </a:rPr>
              <a:t>Anfang des Evangeliums von Jesus Christus, dem Sohn Gottes. (Markus 1,1)</a:t>
            </a:r>
            <a:r>
              <a:rPr lang="en-AU" sz="2400" dirty="0">
                <a:latin typeface="+mj-lt"/>
              </a:rPr>
              <a:t> </a:t>
            </a:r>
            <a:endParaRPr lang="en-AU" sz="2400" b="1" dirty="0">
              <a:solidFill>
                <a:srgbClr val="FFFF00"/>
              </a:solidFill>
              <a:latin typeface="+mj-lt"/>
            </a:endParaRPr>
          </a:p>
          <a:p>
            <a:pPr algn="just"/>
            <a:endParaRPr lang="en-AU" sz="2400" b="1" dirty="0">
              <a:solidFill>
                <a:srgbClr val="FFFF00"/>
              </a:solidFill>
              <a:latin typeface="+mj-lt"/>
            </a:endParaRPr>
          </a:p>
          <a:p>
            <a:pPr algn="just"/>
            <a:r>
              <a:rPr lang="de-DE" sz="2400" dirty="0">
                <a:latin typeface="+mj-lt"/>
              </a:rPr>
              <a:t>Das Evangelium = der Sohn Gottes = So wie Er ist. </a:t>
            </a:r>
          </a:p>
          <a:p>
            <a:pPr algn="just"/>
            <a:r>
              <a:rPr lang="de-DE" sz="2400" dirty="0">
                <a:latin typeface="+mj-lt"/>
              </a:rPr>
              <a:t>Der Sohn wird durch Seinen Vater definiert, denn niemand kann ein Sohn sein, ohne einen Vater zu haben. </a:t>
            </a:r>
          </a:p>
          <a:p>
            <a:pPr algn="just"/>
            <a:endParaRPr lang="en-AU" sz="2400" dirty="0">
              <a:latin typeface="+mj-lt"/>
            </a:endParaRPr>
          </a:p>
          <a:p>
            <a:pPr algn="just"/>
            <a:r>
              <a:rPr lang="de-DE" sz="2400" dirty="0">
                <a:latin typeface="+mj-lt"/>
              </a:rPr>
              <a:t>Das ist aber das ewige Leben, </a:t>
            </a:r>
            <a:r>
              <a:rPr lang="de-DE" sz="2400" dirty="0" err="1">
                <a:latin typeface="+mj-lt"/>
              </a:rPr>
              <a:t>daß</a:t>
            </a:r>
            <a:r>
              <a:rPr lang="de-DE" sz="2400" dirty="0">
                <a:latin typeface="+mj-lt"/>
              </a:rPr>
              <a:t> sie Dich, den allein wahren Gott, und den Du gesandt hast, Jesus Christus, erkennen. (Johannes 17,3) </a:t>
            </a:r>
            <a:endParaRPr lang="en-AU" sz="2400" dirty="0">
              <a:latin typeface="+mj-lt"/>
            </a:endParaRPr>
          </a:p>
          <a:p>
            <a:pPr algn="just"/>
            <a:endParaRPr lang="en-AU" sz="2400" dirty="0">
              <a:latin typeface="+mj-lt"/>
            </a:endParaRPr>
          </a:p>
          <a:p>
            <a:pPr algn="just"/>
            <a:r>
              <a:rPr lang="de-DE" sz="2400" dirty="0">
                <a:latin typeface="+mj-lt"/>
              </a:rPr>
              <a:t>…damit ihre Herzen ermutigt werden, in Liebe zusammengeschlossen und mit völliger </a:t>
            </a:r>
            <a:r>
              <a:rPr lang="de-DE" sz="2400" dirty="0" err="1">
                <a:latin typeface="+mj-lt"/>
              </a:rPr>
              <a:t>Gewißheit</a:t>
            </a:r>
            <a:r>
              <a:rPr lang="de-DE" sz="2400" dirty="0">
                <a:latin typeface="+mj-lt"/>
              </a:rPr>
              <a:t> im Verständnis bereichert werden, zur Erkenntnis </a:t>
            </a:r>
            <a:r>
              <a:rPr lang="de-DE" sz="2400" dirty="0">
                <a:solidFill>
                  <a:srgbClr val="92D050"/>
                </a:solidFill>
                <a:latin typeface="+mj-lt"/>
              </a:rPr>
              <a:t>des Geheimnisses Gottes, des Vaters, und des Christus, in welchem alle Schätze der Weisheit und der Erkenntnis verborgen sind</a:t>
            </a:r>
            <a:r>
              <a:rPr lang="de-DE" sz="2400" dirty="0">
                <a:latin typeface="+mj-lt"/>
              </a:rPr>
              <a:t>. (Kolosser 2,2.3)</a:t>
            </a:r>
            <a:endParaRPr lang="en-AU" sz="2400" dirty="0">
              <a:latin typeface="+mj-lt"/>
            </a:endParaRPr>
          </a:p>
          <a:p>
            <a:pPr algn="just"/>
            <a:endParaRPr lang="en-AU" sz="2400" dirty="0">
              <a:latin typeface="+mj-lt"/>
            </a:endParaRPr>
          </a:p>
        </p:txBody>
      </p:sp>
    </p:spTree>
    <p:extLst>
      <p:ext uri="{BB962C8B-B14F-4D97-AF65-F5344CB8AC3E}">
        <p14:creationId xmlns:p14="http://schemas.microsoft.com/office/powerpoint/2010/main" val="236412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51535" y="343903"/>
            <a:ext cx="11378214" cy="1049235"/>
          </a:xfrm>
        </p:spPr>
        <p:txBody>
          <a:bodyPr>
            <a:normAutofit fontScale="90000"/>
          </a:bodyPr>
          <a:lstStyle/>
          <a:p>
            <a:r>
              <a:rPr lang="en-AU" sz="3600" dirty="0"/>
              <a:t>Die </a:t>
            </a:r>
            <a:r>
              <a:rPr lang="en-AU" sz="3600" dirty="0" err="1"/>
              <a:t>klare</a:t>
            </a:r>
            <a:r>
              <a:rPr lang="en-AU" sz="3600" dirty="0"/>
              <a:t> </a:t>
            </a:r>
            <a:r>
              <a:rPr lang="en-AU" sz="3600" dirty="0" err="1"/>
              <a:t>Beziehung</a:t>
            </a:r>
            <a:r>
              <a:rPr lang="en-AU" sz="3600" dirty="0"/>
              <a:t> </a:t>
            </a:r>
            <a:r>
              <a:rPr lang="en-AU" sz="3600" dirty="0" err="1"/>
              <a:t>zwischen</a:t>
            </a:r>
            <a:r>
              <a:rPr lang="en-AU" sz="3600" dirty="0"/>
              <a:t> Gott und </a:t>
            </a:r>
            <a:r>
              <a:rPr lang="en-AU" sz="3600" dirty="0" err="1"/>
              <a:t>Seinem</a:t>
            </a:r>
            <a:r>
              <a:rPr lang="en-AU" sz="3600" dirty="0"/>
              <a:t> Sohn</a:t>
            </a:r>
          </a:p>
        </p:txBody>
      </p:sp>
      <p:sp>
        <p:nvSpPr>
          <p:cNvPr id="5" name="TextBox 4">
            <a:extLst>
              <a:ext uri="{FF2B5EF4-FFF2-40B4-BE49-F238E27FC236}">
                <a16:creationId xmlns:a16="http://schemas.microsoft.com/office/drawing/2014/main" id="{CBF9D5C0-5507-4197-8695-408AB08BC9B2}"/>
              </a:ext>
            </a:extLst>
          </p:cNvPr>
          <p:cNvSpPr txBox="1"/>
          <p:nvPr/>
        </p:nvSpPr>
        <p:spPr>
          <a:xfrm>
            <a:off x="251534" y="1010245"/>
            <a:ext cx="11484746" cy="5509200"/>
          </a:xfrm>
          <a:prstGeom prst="rect">
            <a:avLst/>
          </a:prstGeom>
          <a:noFill/>
        </p:spPr>
        <p:txBody>
          <a:bodyPr wrap="square">
            <a:spAutoFit/>
          </a:bodyPr>
          <a:lstStyle/>
          <a:p>
            <a:pPr algn="just"/>
            <a:r>
              <a:rPr lang="de-DE" sz="2200" dirty="0">
                <a:latin typeface="+mj-lt"/>
              </a:rPr>
              <a:t>Die Heilige Schrift zeigt deutlich die Beziehung zwischen Gott und Christus auf, und sie bringt ebenso klar </a:t>
            </a:r>
            <a:r>
              <a:rPr lang="de-DE" sz="2200" dirty="0">
                <a:solidFill>
                  <a:srgbClr val="92D050"/>
                </a:solidFill>
                <a:latin typeface="+mj-lt"/>
              </a:rPr>
              <a:t>die Persönlichkeit und Individualität eines jeden </a:t>
            </a:r>
            <a:r>
              <a:rPr lang="de-DE" sz="2200" dirty="0">
                <a:latin typeface="+mj-lt"/>
              </a:rPr>
              <a:t>zum Vorschein. {8T 268.1} „Nachdem Gott in vergangenen Zeiten vielfältig und auf vielerlei Weise zu den Vätern geredet hat durch die Propheten, hat Er in diesen letzten Tagen zu uns geredet durch den Sohn. </a:t>
            </a:r>
            <a:r>
              <a:rPr lang="de-DE" sz="2200" dirty="0">
                <a:solidFill>
                  <a:srgbClr val="92D050"/>
                </a:solidFill>
                <a:latin typeface="+mj-lt"/>
              </a:rPr>
              <a:t>Ihn hat Er eingesetzt zum Erben von allem</a:t>
            </a:r>
            <a:r>
              <a:rPr lang="de-DE" sz="2200" dirty="0">
                <a:latin typeface="+mj-lt"/>
              </a:rPr>
              <a:t>, durch Ihn hat Er auch die Welten geschaffen; </a:t>
            </a:r>
            <a:r>
              <a:rPr lang="de-DE" sz="2200" dirty="0">
                <a:solidFill>
                  <a:srgbClr val="92D050"/>
                </a:solidFill>
                <a:latin typeface="+mj-lt"/>
              </a:rPr>
              <a:t>dieser ist die Ausstrahlung Seiner Herrlichkeit und der Ausdruck Seines Wesens und trägt alle Dinge durch das Wort Seiner Kraft</a:t>
            </a:r>
            <a:r>
              <a:rPr lang="de-DE" sz="2200" dirty="0">
                <a:latin typeface="+mj-lt"/>
              </a:rPr>
              <a:t>; Er hat sich, nachdem Er die Reinigung von unseren Sünden durch sich selbst vollbracht hat, zur Rechten der Majestät in der Höhe gesetzt. </a:t>
            </a:r>
            <a:r>
              <a:rPr lang="de-DE" sz="2200" dirty="0">
                <a:solidFill>
                  <a:srgbClr val="92D050"/>
                </a:solidFill>
                <a:latin typeface="+mj-lt"/>
              </a:rPr>
              <a:t>Und Er ist um so viel erhabener geworden als die Engel, als der Name, den Er geerbt hat, Ihn auszeichnet vor ihnen.</a:t>
            </a:r>
            <a:r>
              <a:rPr lang="de-DE" sz="2200" dirty="0">
                <a:latin typeface="+mj-lt"/>
              </a:rPr>
              <a:t> Denn zu welchem von den Engeln hat Er jemals gesagt: »Du bist Mein Sohn; heute habe ich Dich gezeugt«? Und wiederum: »Ich werde Sein Vater sein, und Er wird Mein Sohn sein«?“ (Hebräer 1,1-5)</a:t>
            </a:r>
          </a:p>
          <a:p>
            <a:pPr algn="just"/>
            <a:r>
              <a:rPr lang="de-DE" sz="2200" dirty="0">
                <a:latin typeface="+mj-lt"/>
              </a:rPr>
              <a:t>Gott ist der Vater Christi; Christus ist der Sohn Gottes. </a:t>
            </a:r>
            <a:r>
              <a:rPr lang="de-DE" sz="2200" dirty="0">
                <a:solidFill>
                  <a:srgbClr val="92D050"/>
                </a:solidFill>
                <a:latin typeface="+mj-lt"/>
              </a:rPr>
              <a:t>Christus wurde eine hohe Stellung gegeben, Er wurde dem Vater gleichgestellt. Alle Ratschlüsse Gottes sind Seinem Sohn erschlossen.</a:t>
            </a:r>
            <a:r>
              <a:rPr lang="de-DE" sz="2200" dirty="0">
                <a:latin typeface="+mj-lt"/>
              </a:rPr>
              <a:t> (8T 268.2.3)</a:t>
            </a:r>
            <a:endParaRPr lang="en-AU" sz="2200" dirty="0">
              <a:latin typeface="+mj-lt"/>
            </a:endParaRPr>
          </a:p>
        </p:txBody>
      </p:sp>
    </p:spTree>
    <p:extLst>
      <p:ext uri="{BB962C8B-B14F-4D97-AF65-F5344CB8AC3E}">
        <p14:creationId xmlns:p14="http://schemas.microsoft.com/office/powerpoint/2010/main" val="85482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Gott und </a:t>
            </a:r>
            <a:r>
              <a:rPr lang="en-AU" sz="4000" dirty="0" err="1"/>
              <a:t>Seinen</a:t>
            </a:r>
            <a:r>
              <a:rPr lang="en-AU" sz="4000" dirty="0"/>
              <a:t> Sohn </a:t>
            </a:r>
            <a:r>
              <a:rPr lang="en-AU" sz="4000" dirty="0" err="1"/>
              <a:t>verleugnen</a:t>
            </a:r>
            <a:r>
              <a:rPr lang="en-AU" sz="4000" dirty="0"/>
              <a: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608657" cy="4831816"/>
          </a:xfrm>
        </p:spPr>
        <p:txBody>
          <a:bodyPr>
            <a:normAutofit lnSpcReduction="10000"/>
          </a:bodyPr>
          <a:lstStyle/>
          <a:p>
            <a:pPr marL="0" indent="0" algn="just">
              <a:buNone/>
            </a:pPr>
            <a:r>
              <a:rPr lang="de-DE" sz="2800" dirty="0">
                <a:latin typeface="+mn-lt"/>
                <a:cs typeface="Calibri" panose="020F0502020204030204" pitchFamily="34" charset="0"/>
              </a:rPr>
              <a:t>Die Art und Weise, wie die Spiritualisten den einzigen Herrn Gott und unseren Herrn Jesus Christus verworfen oder verleugnet haben, besteht darin, </a:t>
            </a:r>
            <a:r>
              <a:rPr lang="de-DE" sz="2800" dirty="0">
                <a:solidFill>
                  <a:srgbClr val="92D050"/>
                </a:solidFill>
                <a:latin typeface="+mn-lt"/>
                <a:cs typeface="Calibri" panose="020F0502020204030204" pitchFamily="34" charset="0"/>
              </a:rPr>
              <a:t>dass sie erstens das alte unbiblische trinitarische Glaubensbekenntnis verwenden, nämlich dass Jesus Christus der ewige Gott ist</a:t>
            </a:r>
            <a:r>
              <a:rPr lang="de-DE" sz="2800" dirty="0">
                <a:latin typeface="+mn-lt"/>
                <a:cs typeface="Calibri" panose="020F0502020204030204" pitchFamily="34" charset="0"/>
              </a:rPr>
              <a:t>, obwohl sie nicht eine einzige Stelle haben, die das unterstützt, während wir ein klares Zeugnis der Schrift im Übermaß haben, dass Er der Sohn des ewigen Gottes ist. </a:t>
            </a:r>
            <a:r>
              <a:rPr lang="en-AU" sz="2800" dirty="0">
                <a:latin typeface="+mn-lt"/>
                <a:cs typeface="Calibri" panose="020F0502020204030204" pitchFamily="34" charset="0"/>
              </a:rPr>
              <a:t>{J. S. White, The Day Star, January 24, 1846} </a:t>
            </a:r>
          </a:p>
          <a:p>
            <a:pPr marL="0" indent="0" algn="just">
              <a:buNone/>
            </a:pPr>
            <a:r>
              <a:rPr lang="de-DE" sz="2800" dirty="0">
                <a:latin typeface="+mn-lt"/>
                <a:cs typeface="Calibri" panose="020F0502020204030204" pitchFamily="34" charset="0"/>
              </a:rPr>
              <a:t>Der Vater ist der Höchste, weil Er der Erste ist. </a:t>
            </a:r>
            <a:r>
              <a:rPr lang="de-DE" sz="2800" dirty="0">
                <a:solidFill>
                  <a:srgbClr val="92D050"/>
                </a:solidFill>
                <a:latin typeface="+mn-lt"/>
                <a:cs typeface="Calibri" panose="020F0502020204030204" pitchFamily="34" charset="0"/>
              </a:rPr>
              <a:t>Der Sohn ist der nächste in der Autorität, weil Ihm alle Dinge gegeben wurden</a:t>
            </a:r>
            <a:r>
              <a:rPr lang="en-AU" sz="2800" dirty="0">
                <a:latin typeface="+mn-lt"/>
                <a:cs typeface="Calibri" panose="020F0502020204030204" pitchFamily="34" charset="0"/>
              </a:rPr>
              <a:t>. {J. S. White, Review &amp; Herald, January 4, </a:t>
            </a:r>
            <a:r>
              <a:rPr lang="en-AU" sz="2800" dirty="0">
                <a:solidFill>
                  <a:srgbClr val="F2E7E7"/>
                </a:solidFill>
                <a:latin typeface="+mn-lt"/>
                <a:cs typeface="Calibri" panose="020F0502020204030204" pitchFamily="34" charset="0"/>
              </a:rPr>
              <a:t>1881</a:t>
            </a:r>
            <a:r>
              <a:rPr lang="en-AU" sz="2800" dirty="0">
                <a:latin typeface="+mn-lt"/>
                <a:cs typeface="Calibri" panose="020F0502020204030204" pitchFamily="34" charset="0"/>
              </a:rPr>
              <a:t>}</a:t>
            </a:r>
          </a:p>
        </p:txBody>
      </p:sp>
    </p:spTree>
    <p:extLst>
      <p:ext uri="{BB962C8B-B14F-4D97-AF65-F5344CB8AC3E}">
        <p14:creationId xmlns:p14="http://schemas.microsoft.com/office/powerpoint/2010/main" val="168313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err="1"/>
              <a:t>Geboren</a:t>
            </a:r>
            <a:r>
              <a:rPr lang="en-AU" sz="4000" dirty="0"/>
              <a:t> </a:t>
            </a:r>
            <a:r>
              <a:rPr lang="en-AU" sz="4000" dirty="0" err="1"/>
              <a:t>vom</a:t>
            </a:r>
            <a:r>
              <a:rPr lang="en-AU" sz="4000" dirty="0"/>
              <a:t> </a:t>
            </a:r>
            <a:r>
              <a:rPr lang="en-AU" sz="4000" dirty="0" err="1"/>
              <a:t>Vater</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608657" cy="4831816"/>
          </a:xfrm>
        </p:spPr>
        <p:txBody>
          <a:bodyPr>
            <a:normAutofit fontScale="92500"/>
          </a:bodyPr>
          <a:lstStyle/>
          <a:p>
            <a:pPr marL="0" indent="0" algn="just">
              <a:buNone/>
            </a:pPr>
            <a:r>
              <a:rPr lang="de-DE" sz="2800" dirty="0">
                <a:latin typeface="+mn-lt"/>
                <a:cs typeface="Calibri" panose="020F0502020204030204" pitchFamily="34" charset="0"/>
              </a:rPr>
              <a:t>Ich will den </a:t>
            </a:r>
            <a:r>
              <a:rPr lang="de-DE" sz="2800" dirty="0" err="1">
                <a:latin typeface="+mn-lt"/>
                <a:cs typeface="Calibri" panose="020F0502020204030204" pitchFamily="34" charset="0"/>
              </a:rPr>
              <a:t>Ratschluß</a:t>
            </a:r>
            <a:r>
              <a:rPr lang="de-DE" sz="2800" dirty="0">
                <a:latin typeface="+mn-lt"/>
                <a:cs typeface="Calibri" panose="020F0502020204030204" pitchFamily="34" charset="0"/>
              </a:rPr>
              <a:t> des Herrn verkünden; </a:t>
            </a:r>
            <a:r>
              <a:rPr lang="de-DE" sz="2800" dirty="0">
                <a:solidFill>
                  <a:srgbClr val="92D050"/>
                </a:solidFill>
                <a:latin typeface="+mn-lt"/>
                <a:cs typeface="Calibri" panose="020F0502020204030204" pitchFamily="34" charset="0"/>
              </a:rPr>
              <a:t>Er hat zu Mir gesagt: »Du bist Mein Sohn, heute habe Ich Dich gezeugt...« </a:t>
            </a:r>
            <a:r>
              <a:rPr lang="de-DE" sz="2800" dirty="0">
                <a:latin typeface="+mn-lt"/>
                <a:cs typeface="Calibri" panose="020F0502020204030204" pitchFamily="34" charset="0"/>
              </a:rPr>
              <a:t>(Psalm 2,7)</a:t>
            </a:r>
            <a:endParaRPr lang="en-AU" sz="2800" dirty="0">
              <a:latin typeface="+mn-lt"/>
              <a:cs typeface="Calibri" panose="020F0502020204030204" pitchFamily="34" charset="0"/>
            </a:endParaRPr>
          </a:p>
          <a:p>
            <a:pPr marL="0" indent="0" algn="just">
              <a:buNone/>
            </a:pPr>
            <a:r>
              <a:rPr lang="de-DE" sz="2800" dirty="0">
                <a:latin typeface="+mn-lt"/>
                <a:cs typeface="Calibri" panose="020F0502020204030204" pitchFamily="34" charset="0"/>
              </a:rPr>
              <a:t>Denn so [sehr] hat Gott die Welt geliebt, </a:t>
            </a:r>
            <a:r>
              <a:rPr lang="de-DE" sz="2800" dirty="0" err="1">
                <a:solidFill>
                  <a:srgbClr val="92D050"/>
                </a:solidFill>
                <a:latin typeface="+mn-lt"/>
                <a:cs typeface="Calibri" panose="020F0502020204030204" pitchFamily="34" charset="0"/>
              </a:rPr>
              <a:t>daß</a:t>
            </a:r>
            <a:r>
              <a:rPr lang="de-DE" sz="2800" dirty="0">
                <a:solidFill>
                  <a:srgbClr val="92D050"/>
                </a:solidFill>
                <a:latin typeface="+mn-lt"/>
                <a:cs typeface="Calibri" panose="020F0502020204030204" pitchFamily="34" charset="0"/>
              </a:rPr>
              <a:t> Er Seinen eingeborenen Sohn gab</a:t>
            </a:r>
            <a:r>
              <a:rPr lang="de-DE" sz="2800" dirty="0">
                <a:latin typeface="+mn-lt"/>
                <a:cs typeface="Calibri" panose="020F0502020204030204" pitchFamily="34" charset="0"/>
              </a:rPr>
              <a:t>, damit jeder, der an Ihn glaubt, nicht verlorengeht, sondern ewiges Leben hat. (Johannes 3,16) </a:t>
            </a:r>
          </a:p>
          <a:p>
            <a:pPr marL="0" indent="0" algn="just">
              <a:buNone/>
            </a:pPr>
            <a:r>
              <a:rPr lang="de-DE" sz="2800" dirty="0">
                <a:latin typeface="+mn-lt"/>
                <a:cs typeface="Calibri" panose="020F0502020204030204" pitchFamily="34" charset="0"/>
              </a:rPr>
              <a:t>... dieser ist </a:t>
            </a:r>
            <a:r>
              <a:rPr lang="de-DE" sz="2800" dirty="0">
                <a:solidFill>
                  <a:srgbClr val="92D050"/>
                </a:solidFill>
                <a:latin typeface="+mn-lt"/>
                <a:cs typeface="Calibri" panose="020F0502020204030204" pitchFamily="34" charset="0"/>
              </a:rPr>
              <a:t>die Ausstrahlung Seiner Herrlichkeit und der Ausdruck Seines Wesens </a:t>
            </a:r>
            <a:r>
              <a:rPr lang="de-DE" sz="2800" dirty="0">
                <a:latin typeface="+mn-lt"/>
                <a:cs typeface="Calibri" panose="020F0502020204030204" pitchFamily="34" charset="0"/>
              </a:rPr>
              <a:t>und trägt alle Dinge durch das Wort Seiner Kraft; Er hat sich, nachdem Er die Reinigung von unseren Sünden durch sich selbst vollbracht hat, zur Rechten der Majestät in der Höhe gesetzt. (Hebräer 1,3)</a:t>
            </a:r>
            <a:endParaRPr lang="en-AU" sz="2800" dirty="0">
              <a:latin typeface="+mn-lt"/>
              <a:cs typeface="Calibri" panose="020F0502020204030204" pitchFamily="34" charset="0"/>
            </a:endParaRPr>
          </a:p>
          <a:p>
            <a:pPr marL="0" indent="0" algn="just">
              <a:buNone/>
            </a:pPr>
            <a:endParaRPr lang="en-AU" sz="2800" dirty="0">
              <a:latin typeface="+mn-lt"/>
              <a:cs typeface="Calibri" panose="020F0502020204030204" pitchFamily="34" charset="0"/>
            </a:endParaRPr>
          </a:p>
        </p:txBody>
      </p:sp>
    </p:spTree>
    <p:extLst>
      <p:ext uri="{BB962C8B-B14F-4D97-AF65-F5344CB8AC3E}">
        <p14:creationId xmlns:p14="http://schemas.microsoft.com/office/powerpoint/2010/main" val="39206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Alle Dinge </a:t>
            </a:r>
            <a:r>
              <a:rPr lang="en-AU" sz="4000" dirty="0" err="1"/>
              <a:t>wurden</a:t>
            </a:r>
            <a:r>
              <a:rPr lang="en-AU" sz="4000" dirty="0"/>
              <a:t> </a:t>
            </a:r>
            <a:r>
              <a:rPr lang="en-AU" sz="4000" dirty="0" err="1"/>
              <a:t>Ihm</a:t>
            </a:r>
            <a:r>
              <a:rPr lang="en-AU" sz="4000" dirty="0"/>
              <a:t> </a:t>
            </a:r>
            <a:r>
              <a:rPr lang="en-AU" sz="4000" dirty="0" err="1"/>
              <a:t>gegeben</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608657" cy="4831816"/>
          </a:xfrm>
        </p:spPr>
        <p:txBody>
          <a:bodyPr>
            <a:normAutofit fontScale="92500"/>
          </a:bodyPr>
          <a:lstStyle/>
          <a:p>
            <a:pPr marL="0" indent="0" algn="just">
              <a:buNone/>
            </a:pPr>
            <a:r>
              <a:rPr lang="de-DE" sz="2800" dirty="0">
                <a:latin typeface="+mn-lt"/>
                <a:cs typeface="Calibri" panose="020F0502020204030204" pitchFamily="34" charset="0"/>
              </a:rPr>
              <a:t>Und Jesus trat herzu, redete mit ihnen und sprach: </a:t>
            </a:r>
            <a:r>
              <a:rPr lang="de-DE" sz="2800" dirty="0">
                <a:solidFill>
                  <a:srgbClr val="92D050"/>
                </a:solidFill>
                <a:latin typeface="+mn-lt"/>
                <a:cs typeface="Calibri" panose="020F0502020204030204" pitchFamily="34" charset="0"/>
              </a:rPr>
              <a:t>Mir ist gegeben alle Macht im Himmel und auf Erden</a:t>
            </a:r>
            <a:r>
              <a:rPr lang="de-DE" sz="2800" dirty="0">
                <a:latin typeface="+mn-lt"/>
                <a:cs typeface="Calibri" panose="020F0502020204030204" pitchFamily="34" charset="0"/>
              </a:rPr>
              <a:t>. (Matthäus 28,18)</a:t>
            </a:r>
          </a:p>
          <a:p>
            <a:pPr marL="0" indent="0" algn="just">
              <a:buNone/>
            </a:pPr>
            <a:r>
              <a:rPr lang="de-DE" sz="2800" dirty="0">
                <a:latin typeface="+mn-lt"/>
                <a:cs typeface="Calibri" panose="020F0502020204030204" pitchFamily="34" charset="0"/>
              </a:rPr>
              <a:t>Der Vater liebt den Sohn und </a:t>
            </a:r>
            <a:r>
              <a:rPr lang="de-DE" sz="2800" dirty="0">
                <a:solidFill>
                  <a:srgbClr val="92D050"/>
                </a:solidFill>
                <a:latin typeface="+mn-lt"/>
                <a:cs typeface="Calibri" panose="020F0502020204030204" pitchFamily="34" charset="0"/>
              </a:rPr>
              <a:t>hat alles in Seine Hand gegeben</a:t>
            </a:r>
            <a:r>
              <a:rPr lang="de-DE" sz="2800" dirty="0">
                <a:latin typeface="+mn-lt"/>
                <a:cs typeface="Calibri" panose="020F0502020204030204" pitchFamily="34" charset="0"/>
              </a:rPr>
              <a:t>. (Johannes 3,35) </a:t>
            </a:r>
          </a:p>
          <a:p>
            <a:pPr marL="0" indent="0" algn="just">
              <a:buNone/>
            </a:pPr>
            <a:r>
              <a:rPr lang="de-DE" sz="2800" dirty="0">
                <a:latin typeface="+mn-lt"/>
                <a:cs typeface="Calibri" panose="020F0502020204030204" pitchFamily="34" charset="0"/>
              </a:rPr>
              <a:t>Denn der </a:t>
            </a:r>
            <a:r>
              <a:rPr lang="de-DE" sz="2800" dirty="0">
                <a:solidFill>
                  <a:srgbClr val="92D050"/>
                </a:solidFill>
                <a:latin typeface="+mn-lt"/>
                <a:cs typeface="Calibri" panose="020F0502020204030204" pitchFamily="34" charset="0"/>
              </a:rPr>
              <a:t>Vater liebt den Sohn und zeigt Ihm alles, was Er selbst tut; </a:t>
            </a:r>
            <a:r>
              <a:rPr lang="de-DE" sz="2800" dirty="0">
                <a:latin typeface="+mn-lt"/>
                <a:cs typeface="Calibri" panose="020F0502020204030204" pitchFamily="34" charset="0"/>
              </a:rPr>
              <a:t>... (Johannes 5,20) </a:t>
            </a:r>
          </a:p>
          <a:p>
            <a:pPr marL="0" indent="0">
              <a:buNone/>
            </a:pPr>
            <a:r>
              <a:rPr lang="en-AU" sz="2800" dirty="0">
                <a:latin typeface="+mn-lt"/>
                <a:cs typeface="Calibri" panose="020F0502020204030204" pitchFamily="34" charset="0"/>
              </a:rPr>
              <a:t>Jesus </a:t>
            </a:r>
            <a:r>
              <a:rPr lang="en-AU" sz="2800" dirty="0" err="1">
                <a:latin typeface="+mn-lt"/>
                <a:cs typeface="Calibri" panose="020F0502020204030204" pitchFamily="34" charset="0"/>
              </a:rPr>
              <a:t>anschauen</a:t>
            </a:r>
            <a:r>
              <a:rPr lang="en-AU" sz="2800" dirty="0">
                <a:latin typeface="+mn-lt"/>
                <a:cs typeface="Calibri" panose="020F0502020204030204" pitchFamily="34" charset="0"/>
              </a:rPr>
              <a:t>, so </a:t>
            </a:r>
            <a:r>
              <a:rPr lang="en-AU" sz="2800" dirty="0" err="1">
                <a:latin typeface="+mn-lt"/>
                <a:cs typeface="Calibri" panose="020F0502020204030204" pitchFamily="34" charset="0"/>
              </a:rPr>
              <a:t>wie</a:t>
            </a:r>
            <a:r>
              <a:rPr lang="en-AU" sz="2800" dirty="0">
                <a:latin typeface="+mn-lt"/>
                <a:cs typeface="Calibri" panose="020F0502020204030204" pitchFamily="34" charset="0"/>
              </a:rPr>
              <a:t> Er </a:t>
            </a:r>
            <a:r>
              <a:rPr lang="en-AU" sz="2800" dirty="0" err="1">
                <a:latin typeface="+mn-lt"/>
                <a:cs typeface="Calibri" panose="020F0502020204030204" pitchFamily="34" charset="0"/>
              </a:rPr>
              <a:t>ist</a:t>
            </a:r>
            <a:r>
              <a:rPr lang="en-AU" sz="2800" dirty="0">
                <a:latin typeface="+mn-lt"/>
                <a:cs typeface="Calibri" panose="020F0502020204030204" pitchFamily="34" charset="0"/>
              </a:rPr>
              <a:t>.</a:t>
            </a:r>
          </a:p>
          <a:p>
            <a:pPr marL="0" indent="0">
              <a:buNone/>
            </a:pPr>
            <a:r>
              <a:rPr lang="de-DE" sz="2800" dirty="0">
                <a:latin typeface="+mn-lt"/>
                <a:cs typeface="Calibri" panose="020F0502020204030204" pitchFamily="34" charset="0"/>
              </a:rPr>
              <a:t>Er ist ein Wesen, dem alles von Seinem Vater gegeben wurde.</a:t>
            </a:r>
          </a:p>
          <a:p>
            <a:pPr marL="0" indent="0">
              <a:buNone/>
            </a:pPr>
            <a:r>
              <a:rPr lang="de-DE" sz="2800" dirty="0">
                <a:latin typeface="+mn-lt"/>
                <a:cs typeface="Calibri" panose="020F0502020204030204" pitchFamily="34" charset="0"/>
              </a:rPr>
              <a:t>Alle Autorität wurde Ihm von Seinem Vater übergeben. </a:t>
            </a:r>
          </a:p>
          <a:p>
            <a:pPr marL="0" indent="0">
              <a:buNone/>
            </a:pPr>
            <a:r>
              <a:rPr lang="de-DE" sz="2800" dirty="0">
                <a:latin typeface="+mn-lt"/>
                <a:cs typeface="Calibri" panose="020F0502020204030204" pitchFamily="34" charset="0"/>
              </a:rPr>
              <a:t>Sein Vater hat Ihn alles gelehrt.</a:t>
            </a:r>
            <a:endParaRPr lang="en-AU" sz="2800" dirty="0">
              <a:latin typeface="+mn-lt"/>
              <a:cs typeface="Calibri" panose="020F0502020204030204" pitchFamily="34" charset="0"/>
            </a:endParaRPr>
          </a:p>
          <a:p>
            <a:pPr marL="0" indent="0" algn="just">
              <a:buNone/>
            </a:pPr>
            <a:endParaRPr lang="de-DE" sz="2800" dirty="0">
              <a:latin typeface="+mn-lt"/>
              <a:cs typeface="Calibri" panose="020F0502020204030204" pitchFamily="34" charset="0"/>
            </a:endParaRPr>
          </a:p>
        </p:txBody>
      </p:sp>
    </p:spTree>
    <p:extLst>
      <p:ext uri="{BB962C8B-B14F-4D97-AF65-F5344CB8AC3E}">
        <p14:creationId xmlns:p14="http://schemas.microsoft.com/office/powerpoint/2010/main" val="290064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27607" y="381942"/>
            <a:ext cx="11336785" cy="1049235"/>
          </a:xfrm>
        </p:spPr>
        <p:txBody>
          <a:bodyPr>
            <a:normAutofit fontScale="90000"/>
          </a:bodyPr>
          <a:lstStyle/>
          <a:p>
            <a:r>
              <a:rPr lang="en-AU" sz="4000" dirty="0" err="1"/>
              <a:t>Vertraut</a:t>
            </a:r>
            <a:r>
              <a:rPr lang="en-AU" sz="4000" dirty="0"/>
              <a:t> </a:t>
            </a:r>
            <a:r>
              <a:rPr lang="en-AU" sz="4000" dirty="0" err="1"/>
              <a:t>Seinem</a:t>
            </a:r>
            <a:r>
              <a:rPr lang="en-AU" sz="4000" dirty="0"/>
              <a:t> </a:t>
            </a:r>
            <a:r>
              <a:rPr lang="en-AU" sz="4000" dirty="0" err="1"/>
              <a:t>Vater</a:t>
            </a:r>
            <a:r>
              <a:rPr lang="en-AU" sz="4000" dirty="0"/>
              <a:t> und hat </a:t>
            </a:r>
            <a:r>
              <a:rPr lang="en-AU" sz="4000" dirty="0" err="1"/>
              <a:t>Glauben</a:t>
            </a:r>
            <a:r>
              <a:rPr lang="en-AU" sz="4000" dirty="0"/>
              <a:t> an </a:t>
            </a:r>
            <a:r>
              <a:rPr lang="en-AU" sz="4000" dirty="0" err="1"/>
              <a:t>Ihn</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0817" y="1537709"/>
            <a:ext cx="11093360" cy="4831816"/>
          </a:xfrm>
        </p:spPr>
        <p:txBody>
          <a:bodyPr>
            <a:normAutofit lnSpcReduction="10000"/>
          </a:bodyPr>
          <a:lstStyle/>
          <a:p>
            <a:pPr marL="0" indent="0" algn="just">
              <a:buNone/>
            </a:pPr>
            <a:r>
              <a:rPr lang="de-DE" sz="2800" dirty="0">
                <a:solidFill>
                  <a:srgbClr val="92D050"/>
                </a:solidFill>
                <a:latin typeface="+mn-lt"/>
                <a:cs typeface="Calibri" panose="020F0502020204030204" pitchFamily="34" charset="0"/>
              </a:rPr>
              <a:t>Deinen Willen zu tun, Mein Gott, begehre Ich</a:t>
            </a:r>
            <a:r>
              <a:rPr lang="de-DE" sz="2800" dirty="0">
                <a:latin typeface="+mn-lt"/>
                <a:cs typeface="Calibri" panose="020F0502020204030204" pitchFamily="34" charset="0"/>
              </a:rPr>
              <a:t>, und Dein Gesetz ist in Meinem Herzen. (Psalm 40,9)</a:t>
            </a:r>
            <a:endParaRPr lang="en-AU" sz="2800" dirty="0">
              <a:latin typeface="+mn-lt"/>
              <a:cs typeface="Calibri" panose="020F0502020204030204" pitchFamily="34" charset="0"/>
            </a:endParaRPr>
          </a:p>
          <a:p>
            <a:pPr marL="0" indent="0" algn="just">
              <a:buNone/>
            </a:pPr>
            <a:r>
              <a:rPr lang="de-DE" sz="2800" dirty="0">
                <a:latin typeface="+mn-lt"/>
                <a:cs typeface="Calibri" panose="020F0502020204030204" pitchFamily="34" charset="0"/>
              </a:rPr>
              <a:t>Da antwortete Jesus und sprach zu ihnen: Wahrlich, wahrlich, Ich sage euch: </a:t>
            </a:r>
            <a:r>
              <a:rPr lang="de-DE" sz="2800" dirty="0">
                <a:solidFill>
                  <a:srgbClr val="92D050"/>
                </a:solidFill>
                <a:latin typeface="+mn-lt"/>
                <a:cs typeface="Calibri" panose="020F0502020204030204" pitchFamily="34" charset="0"/>
              </a:rPr>
              <a:t>Der Sohn kann nichts von sich selbst aus tun, sondern nur, was Er den Vater tun sieht</a:t>
            </a:r>
            <a:r>
              <a:rPr lang="de-DE" sz="2800" dirty="0">
                <a:latin typeface="+mn-lt"/>
                <a:cs typeface="Calibri" panose="020F0502020204030204" pitchFamily="34" charset="0"/>
              </a:rPr>
              <a:t>; ... (Johannes 5,19)</a:t>
            </a:r>
          </a:p>
          <a:p>
            <a:pPr marL="0" indent="0" algn="just">
              <a:buNone/>
            </a:pPr>
            <a:r>
              <a:rPr lang="de-DE" sz="2800" dirty="0">
                <a:latin typeface="+mn-lt"/>
                <a:cs typeface="Calibri" panose="020F0502020204030204" pitchFamily="34" charset="0"/>
              </a:rPr>
              <a:t>Und Jesus rief mit lauter Stimme und sprach: </a:t>
            </a:r>
            <a:r>
              <a:rPr lang="de-DE" sz="2800" dirty="0">
                <a:solidFill>
                  <a:srgbClr val="92D050"/>
                </a:solidFill>
                <a:latin typeface="+mn-lt"/>
                <a:cs typeface="Calibri" panose="020F0502020204030204" pitchFamily="34" charset="0"/>
              </a:rPr>
              <a:t>Vater, in Deine Hände befehle Ich Meinen Geist! </a:t>
            </a:r>
            <a:r>
              <a:rPr lang="de-DE" sz="2800" dirty="0">
                <a:latin typeface="+mn-lt"/>
                <a:cs typeface="Calibri" panose="020F0502020204030204" pitchFamily="34" charset="0"/>
              </a:rPr>
              <a:t>Und als Er das gesagt hatte, verschied Er. (Lukas 23,46) </a:t>
            </a:r>
          </a:p>
          <a:p>
            <a:pPr marL="0" indent="0" algn="just">
              <a:buNone/>
            </a:pPr>
            <a:r>
              <a:rPr lang="de-DE" sz="2800" dirty="0">
                <a:latin typeface="+mn-lt"/>
                <a:cs typeface="Calibri" panose="020F0502020204030204" pitchFamily="34" charset="0"/>
              </a:rPr>
              <a:t>Und dem Engel der Gemeinde von </a:t>
            </a:r>
            <a:r>
              <a:rPr lang="de-DE" sz="2800" dirty="0" err="1">
                <a:latin typeface="+mn-lt"/>
                <a:cs typeface="Calibri" panose="020F0502020204030204" pitchFamily="34" charset="0"/>
              </a:rPr>
              <a:t>Laodizea</a:t>
            </a:r>
            <a:r>
              <a:rPr lang="de-DE" sz="2800" dirty="0">
                <a:latin typeface="+mn-lt"/>
                <a:cs typeface="Calibri" panose="020F0502020204030204" pitchFamily="34" charset="0"/>
              </a:rPr>
              <a:t> schreibe: </a:t>
            </a:r>
            <a:r>
              <a:rPr lang="de-DE" sz="2800" dirty="0">
                <a:solidFill>
                  <a:srgbClr val="92D050"/>
                </a:solidFill>
                <a:latin typeface="+mn-lt"/>
                <a:cs typeface="Calibri" panose="020F0502020204030204" pitchFamily="34" charset="0"/>
              </a:rPr>
              <a:t>Das sagt der »Amen«, </a:t>
            </a:r>
            <a:r>
              <a:rPr lang="de-DE" sz="2800" dirty="0">
                <a:latin typeface="+mn-lt"/>
                <a:cs typeface="Calibri" panose="020F0502020204030204" pitchFamily="34" charset="0"/>
              </a:rPr>
              <a:t>der treue und wahrhaftige Zeuge, … (Offenbarung 3,14)</a:t>
            </a:r>
            <a:endParaRPr lang="en-AU" sz="2800" dirty="0">
              <a:latin typeface="+mn-lt"/>
              <a:cs typeface="Calibri" panose="020F0502020204030204" pitchFamily="34" charset="0"/>
            </a:endParaRPr>
          </a:p>
        </p:txBody>
      </p:sp>
    </p:spTree>
    <p:extLst>
      <p:ext uri="{BB962C8B-B14F-4D97-AF65-F5344CB8AC3E}">
        <p14:creationId xmlns:p14="http://schemas.microsoft.com/office/powerpoint/2010/main" val="31106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1724</Words>
  <Application>Microsoft Office PowerPoint</Application>
  <PresentationFormat>Breitbild</PresentationFormat>
  <Paragraphs>96</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Century Gothic</vt:lpstr>
      <vt:lpstr>Times New Roman</vt:lpstr>
      <vt:lpstr>Wingdings 3</vt:lpstr>
      <vt:lpstr>Ion</vt:lpstr>
      <vt:lpstr>Was ist das Evangelium?</vt:lpstr>
      <vt:lpstr>Robert Wieland wurde gefragt: Was ist das Evangelium?</vt:lpstr>
      <vt:lpstr>So wie Er ist…</vt:lpstr>
      <vt:lpstr>Der Anfang…</vt:lpstr>
      <vt:lpstr>Die klare Beziehung zwischen Gott und Seinem Sohn</vt:lpstr>
      <vt:lpstr>Gott und Seinen Sohn verleugnen?</vt:lpstr>
      <vt:lpstr>Geboren vom Vater</vt:lpstr>
      <vt:lpstr>Alle Dinge wurden Ihm gegeben</vt:lpstr>
      <vt:lpstr>Vertraut Seinem Vater und hat Glauben an Ihn</vt:lpstr>
      <vt:lpstr>So wie Er ist</vt:lpstr>
      <vt:lpstr>Wir wollen nicht, dass dieser über uns herrsche  </vt:lpstr>
      <vt:lpstr>So wie Er ist – So wie die Menschen es wollen</vt:lpstr>
      <vt:lpstr>Was glaubst du, wer Christus ist?</vt:lpstr>
      <vt:lpstr>So wie Er ist</vt:lpstr>
      <vt:lpstr>Der Anfänger des Glaubens</vt:lpstr>
      <vt:lpstr>Der Sohn Gottes ist das Evangelium</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Jutta Deichsel</cp:lastModifiedBy>
  <cp:revision>514</cp:revision>
  <dcterms:created xsi:type="dcterms:W3CDTF">2020-11-26T04:46:46Z</dcterms:created>
  <dcterms:modified xsi:type="dcterms:W3CDTF">2023-02-08T17:51:48Z</dcterms:modified>
</cp:coreProperties>
</file>