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1"/>
  </p:sldMasterIdLst>
  <p:sldIdLst>
    <p:sldId id="279" r:id="rId2"/>
    <p:sldId id="574" r:id="rId3"/>
    <p:sldId id="573" r:id="rId4"/>
    <p:sldId id="547" r:id="rId5"/>
    <p:sldId id="577" r:id="rId6"/>
    <p:sldId id="570" r:id="rId7"/>
    <p:sldId id="578" r:id="rId8"/>
    <p:sldId id="579" r:id="rId9"/>
    <p:sldId id="496" r:id="rId10"/>
    <p:sldId id="575" r:id="rId11"/>
    <p:sldId id="565" r:id="rId12"/>
    <p:sldId id="580" r:id="rId13"/>
    <p:sldId id="581" r:id="rId14"/>
    <p:sldId id="582" r:id="rId15"/>
    <p:sldId id="584" r:id="rId16"/>
    <p:sldId id="586" r:id="rId17"/>
    <p:sldId id="585" r:id="rId18"/>
    <p:sldId id="587" r:id="rId19"/>
    <p:sldId id="588" r:id="rId20"/>
    <p:sldId id="576" r:id="rId21"/>
    <p:sldId id="583"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E4CCCC"/>
    <a:srgbClr val="F2E7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1" autoAdjust="0"/>
    <p:restoredTop sz="94660"/>
  </p:normalViewPr>
  <p:slideViewPr>
    <p:cSldViewPr snapToGrid="0">
      <p:cViewPr varScale="1">
        <p:scale>
          <a:sx n="86" d="100"/>
          <a:sy n="86" d="100"/>
        </p:scale>
        <p:origin x="331"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E0F090D-BFA8-45E2-8ACD-2248A79581D3}" type="datetimeFigureOut">
              <a:rPr lang="en-AU" smtClean="0"/>
              <a:t>19/03/2023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C670C4A-D412-45E3-8E8D-7B22C4A7267C}" type="slidenum">
              <a:rPr lang="en-AU" smtClean="0"/>
              <a:t>‹Nr.›</a:t>
            </a:fld>
            <a:endParaRPr lang="en-AU"/>
          </a:p>
        </p:txBody>
      </p:sp>
    </p:spTree>
    <p:extLst>
      <p:ext uri="{BB962C8B-B14F-4D97-AF65-F5344CB8AC3E}">
        <p14:creationId xmlns:p14="http://schemas.microsoft.com/office/powerpoint/2010/main" val="6417885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E0F090D-BFA8-45E2-8ACD-2248A79581D3}" type="datetimeFigureOut">
              <a:rPr lang="en-AU" smtClean="0"/>
              <a:t>19/03/2023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5C670C4A-D412-45E3-8E8D-7B22C4A7267C}" type="slidenum">
              <a:rPr lang="en-AU" smtClean="0"/>
              <a:t>‹Nr.›</a:t>
            </a:fld>
            <a:endParaRPr lang="en-AU"/>
          </a:p>
        </p:txBody>
      </p:sp>
    </p:spTree>
    <p:extLst>
      <p:ext uri="{BB962C8B-B14F-4D97-AF65-F5344CB8AC3E}">
        <p14:creationId xmlns:p14="http://schemas.microsoft.com/office/powerpoint/2010/main" val="10094596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2E0F090D-BFA8-45E2-8ACD-2248A79581D3}" type="datetimeFigureOut">
              <a:rPr lang="en-AU" smtClean="0"/>
              <a:t>19/03/2023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C670C4A-D412-45E3-8E8D-7B22C4A7267C}" type="slidenum">
              <a:rPr lang="en-AU" smtClean="0"/>
              <a:t>‹Nr.›</a:t>
            </a:fld>
            <a:endParaRPr lang="en-AU"/>
          </a:p>
        </p:txBody>
      </p:sp>
    </p:spTree>
    <p:extLst>
      <p:ext uri="{BB962C8B-B14F-4D97-AF65-F5344CB8AC3E}">
        <p14:creationId xmlns:p14="http://schemas.microsoft.com/office/powerpoint/2010/main" val="1358826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2E0F090D-BFA8-45E2-8ACD-2248A79581D3}" type="datetimeFigureOut">
              <a:rPr lang="en-AU" smtClean="0"/>
              <a:t>19/03/2023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C670C4A-D412-45E3-8E8D-7B22C4A7267C}" type="slidenum">
              <a:rPr lang="en-AU" smtClean="0"/>
              <a:t>‹Nr.›</a:t>
            </a:fld>
            <a:endParaRPr lang="en-AU"/>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3194471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0F090D-BFA8-45E2-8ACD-2248A79581D3}" type="datetimeFigureOut">
              <a:rPr lang="en-AU" smtClean="0"/>
              <a:t>19/03/2023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C670C4A-D412-45E3-8E8D-7B22C4A7267C}" type="slidenum">
              <a:rPr lang="en-AU" smtClean="0"/>
              <a:t>‹Nr.›</a:t>
            </a:fld>
            <a:endParaRPr lang="en-AU"/>
          </a:p>
        </p:txBody>
      </p:sp>
    </p:spTree>
    <p:extLst>
      <p:ext uri="{BB962C8B-B14F-4D97-AF65-F5344CB8AC3E}">
        <p14:creationId xmlns:p14="http://schemas.microsoft.com/office/powerpoint/2010/main" val="3239886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2E0F090D-BFA8-45E2-8ACD-2248A79581D3}" type="datetimeFigureOut">
              <a:rPr lang="en-AU" smtClean="0"/>
              <a:t>19/03/2023</a:t>
            </a:fld>
            <a:endParaRPr lang="en-AU"/>
          </a:p>
        </p:txBody>
      </p:sp>
      <p:sp>
        <p:nvSpPr>
          <p:cNvPr id="4"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C670C4A-D412-45E3-8E8D-7B22C4A7267C}" type="slidenum">
              <a:rPr lang="en-AU" smtClean="0"/>
              <a:t>‹Nr.›</a:t>
            </a:fld>
            <a:endParaRPr lang="en-AU"/>
          </a:p>
        </p:txBody>
      </p:sp>
    </p:spTree>
    <p:extLst>
      <p:ext uri="{BB962C8B-B14F-4D97-AF65-F5344CB8AC3E}">
        <p14:creationId xmlns:p14="http://schemas.microsoft.com/office/powerpoint/2010/main" val="13465898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2E0F090D-BFA8-45E2-8ACD-2248A79581D3}" type="datetimeFigureOut">
              <a:rPr lang="en-AU" smtClean="0"/>
              <a:t>19/03/2023</a:t>
            </a:fld>
            <a:endParaRPr lang="en-AU"/>
          </a:p>
        </p:txBody>
      </p:sp>
      <p:sp>
        <p:nvSpPr>
          <p:cNvPr id="4"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C670C4A-D412-45E3-8E8D-7B22C4A7267C}" type="slidenum">
              <a:rPr lang="en-AU" smtClean="0"/>
              <a:t>‹Nr.›</a:t>
            </a:fld>
            <a:endParaRPr lang="en-AU"/>
          </a:p>
        </p:txBody>
      </p:sp>
    </p:spTree>
    <p:extLst>
      <p:ext uri="{BB962C8B-B14F-4D97-AF65-F5344CB8AC3E}">
        <p14:creationId xmlns:p14="http://schemas.microsoft.com/office/powerpoint/2010/main" val="17136942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0F090D-BFA8-45E2-8ACD-2248A79581D3}" type="datetimeFigureOut">
              <a:rPr lang="en-AU" smtClean="0"/>
              <a:t>19/03/2023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C670C4A-D412-45E3-8E8D-7B22C4A7267C}" type="slidenum">
              <a:rPr lang="en-AU" smtClean="0"/>
              <a:t>‹Nr.›</a:t>
            </a:fld>
            <a:endParaRPr lang="en-AU"/>
          </a:p>
        </p:txBody>
      </p:sp>
    </p:spTree>
    <p:extLst>
      <p:ext uri="{BB962C8B-B14F-4D97-AF65-F5344CB8AC3E}">
        <p14:creationId xmlns:p14="http://schemas.microsoft.com/office/powerpoint/2010/main" val="13056211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0F090D-BFA8-45E2-8ACD-2248A79581D3}" type="datetimeFigureOut">
              <a:rPr lang="en-AU" smtClean="0"/>
              <a:t>19/03/2023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C670C4A-D412-45E3-8E8D-7B22C4A7267C}" type="slidenum">
              <a:rPr lang="en-AU" smtClean="0"/>
              <a:t>‹Nr.›</a:t>
            </a:fld>
            <a:endParaRPr lang="en-AU"/>
          </a:p>
        </p:txBody>
      </p:sp>
    </p:spTree>
    <p:extLst>
      <p:ext uri="{BB962C8B-B14F-4D97-AF65-F5344CB8AC3E}">
        <p14:creationId xmlns:p14="http://schemas.microsoft.com/office/powerpoint/2010/main" val="3491786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2E0F090D-BFA8-45E2-8ACD-2248A79581D3}" type="datetimeFigureOut">
              <a:rPr lang="en-AU" smtClean="0"/>
              <a:t>19/03/2023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C670C4A-D412-45E3-8E8D-7B22C4A7267C}" type="slidenum">
              <a:rPr lang="en-AU" smtClean="0"/>
              <a:t>‹Nr.›</a:t>
            </a:fld>
            <a:endParaRPr lang="en-AU"/>
          </a:p>
        </p:txBody>
      </p:sp>
    </p:spTree>
    <p:extLst>
      <p:ext uri="{BB962C8B-B14F-4D97-AF65-F5344CB8AC3E}">
        <p14:creationId xmlns:p14="http://schemas.microsoft.com/office/powerpoint/2010/main" val="15880520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0F090D-BFA8-45E2-8ACD-2248A79581D3}" type="datetimeFigureOut">
              <a:rPr lang="en-AU" smtClean="0"/>
              <a:t>19/03/2023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C670C4A-D412-45E3-8E8D-7B22C4A7267C}" type="slidenum">
              <a:rPr lang="en-AU" smtClean="0"/>
              <a:t>‹Nr.›</a:t>
            </a:fld>
            <a:endParaRPr lang="en-AU"/>
          </a:p>
        </p:txBody>
      </p:sp>
    </p:spTree>
    <p:extLst>
      <p:ext uri="{BB962C8B-B14F-4D97-AF65-F5344CB8AC3E}">
        <p14:creationId xmlns:p14="http://schemas.microsoft.com/office/powerpoint/2010/main" val="11540037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E0F090D-BFA8-45E2-8ACD-2248A79581D3}" type="datetimeFigureOut">
              <a:rPr lang="en-AU" smtClean="0"/>
              <a:t>19/03/2023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5C670C4A-D412-45E3-8E8D-7B22C4A7267C}" type="slidenum">
              <a:rPr lang="en-AU" smtClean="0"/>
              <a:t>‹Nr.›</a:t>
            </a:fld>
            <a:endParaRPr lang="en-AU"/>
          </a:p>
        </p:txBody>
      </p:sp>
    </p:spTree>
    <p:extLst>
      <p:ext uri="{BB962C8B-B14F-4D97-AF65-F5344CB8AC3E}">
        <p14:creationId xmlns:p14="http://schemas.microsoft.com/office/powerpoint/2010/main" val="1487694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E0F090D-BFA8-45E2-8ACD-2248A79581D3}" type="datetimeFigureOut">
              <a:rPr lang="en-AU" smtClean="0"/>
              <a:t>19/03/2023</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5C670C4A-D412-45E3-8E8D-7B22C4A7267C}" type="slidenum">
              <a:rPr lang="en-AU" smtClean="0"/>
              <a:t>‹Nr.›</a:t>
            </a:fld>
            <a:endParaRPr lang="en-AU"/>
          </a:p>
        </p:txBody>
      </p:sp>
    </p:spTree>
    <p:extLst>
      <p:ext uri="{BB962C8B-B14F-4D97-AF65-F5344CB8AC3E}">
        <p14:creationId xmlns:p14="http://schemas.microsoft.com/office/powerpoint/2010/main" val="1833157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2E0F090D-BFA8-45E2-8ACD-2248A79581D3}" type="datetimeFigureOut">
              <a:rPr lang="en-AU" smtClean="0"/>
              <a:t>19/03/2023</a:t>
            </a:fld>
            <a:endParaRPr lang="en-AU"/>
          </a:p>
        </p:txBody>
      </p:sp>
      <p:sp>
        <p:nvSpPr>
          <p:cNvPr id="5" name="Footer Placeholder 3"/>
          <p:cNvSpPr>
            <a:spLocks noGrp="1"/>
          </p:cNvSpPr>
          <p:nvPr>
            <p:ph type="ftr" sz="quarter" idx="11"/>
          </p:nvPr>
        </p:nvSpPr>
        <p:spPr/>
        <p:txBody>
          <a:bodyPr/>
          <a:lstStyle/>
          <a:p>
            <a:endParaRPr lang="en-AU"/>
          </a:p>
        </p:txBody>
      </p:sp>
      <p:sp>
        <p:nvSpPr>
          <p:cNvPr id="6" name="Slide Number Placeholder 4"/>
          <p:cNvSpPr>
            <a:spLocks noGrp="1"/>
          </p:cNvSpPr>
          <p:nvPr>
            <p:ph type="sldNum" sz="quarter" idx="12"/>
          </p:nvPr>
        </p:nvSpPr>
        <p:spPr/>
        <p:txBody>
          <a:bodyPr/>
          <a:lstStyle/>
          <a:p>
            <a:fld id="{5C670C4A-D412-45E3-8E8D-7B22C4A7267C}" type="slidenum">
              <a:rPr lang="en-AU" smtClean="0"/>
              <a:t>‹Nr.›</a:t>
            </a:fld>
            <a:endParaRPr lang="en-AU"/>
          </a:p>
        </p:txBody>
      </p:sp>
    </p:spTree>
    <p:extLst>
      <p:ext uri="{BB962C8B-B14F-4D97-AF65-F5344CB8AC3E}">
        <p14:creationId xmlns:p14="http://schemas.microsoft.com/office/powerpoint/2010/main" val="3692983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2E0F090D-BFA8-45E2-8ACD-2248A79581D3}" type="datetimeFigureOut">
              <a:rPr lang="en-AU" smtClean="0"/>
              <a:t>19/03/2023</a:t>
            </a:fld>
            <a:endParaRPr lang="en-AU"/>
          </a:p>
        </p:txBody>
      </p:sp>
      <p:sp>
        <p:nvSpPr>
          <p:cNvPr id="5" name="Footer Placeholder 2"/>
          <p:cNvSpPr>
            <a:spLocks noGrp="1"/>
          </p:cNvSpPr>
          <p:nvPr>
            <p:ph type="ftr" sz="quarter" idx="11"/>
          </p:nvPr>
        </p:nvSpPr>
        <p:spPr/>
        <p:txBody>
          <a:bodyPr/>
          <a:lstStyle/>
          <a:p>
            <a:endParaRPr lang="en-AU"/>
          </a:p>
        </p:txBody>
      </p:sp>
      <p:sp>
        <p:nvSpPr>
          <p:cNvPr id="6" name="Slide Number Placeholder 3"/>
          <p:cNvSpPr>
            <a:spLocks noGrp="1"/>
          </p:cNvSpPr>
          <p:nvPr>
            <p:ph type="sldNum" sz="quarter" idx="12"/>
          </p:nvPr>
        </p:nvSpPr>
        <p:spPr/>
        <p:txBody>
          <a:bodyPr/>
          <a:lstStyle/>
          <a:p>
            <a:fld id="{5C670C4A-D412-45E3-8E8D-7B22C4A7267C}" type="slidenum">
              <a:rPr lang="en-AU" smtClean="0"/>
              <a:t>‹Nr.›</a:t>
            </a:fld>
            <a:endParaRPr lang="en-AU"/>
          </a:p>
        </p:txBody>
      </p:sp>
    </p:spTree>
    <p:extLst>
      <p:ext uri="{BB962C8B-B14F-4D97-AF65-F5344CB8AC3E}">
        <p14:creationId xmlns:p14="http://schemas.microsoft.com/office/powerpoint/2010/main" val="1230320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2E0F090D-BFA8-45E2-8ACD-2248A79581D3}" type="datetimeFigureOut">
              <a:rPr lang="en-AU" smtClean="0"/>
              <a:t>19/03/2023</a:t>
            </a:fld>
            <a:endParaRPr lang="en-AU"/>
          </a:p>
        </p:txBody>
      </p:sp>
      <p:sp>
        <p:nvSpPr>
          <p:cNvPr id="5" name="Footer Placeholder 5"/>
          <p:cNvSpPr>
            <a:spLocks noGrp="1"/>
          </p:cNvSpPr>
          <p:nvPr>
            <p:ph type="ftr" sz="quarter" idx="11"/>
          </p:nvPr>
        </p:nvSpPr>
        <p:spPr/>
        <p:txBody>
          <a:bodyPr/>
          <a:lstStyle/>
          <a:p>
            <a:endParaRPr lang="en-AU"/>
          </a:p>
        </p:txBody>
      </p:sp>
      <p:sp>
        <p:nvSpPr>
          <p:cNvPr id="6" name="Slide Number Placeholder 6"/>
          <p:cNvSpPr>
            <a:spLocks noGrp="1"/>
          </p:cNvSpPr>
          <p:nvPr>
            <p:ph type="sldNum" sz="quarter" idx="12"/>
          </p:nvPr>
        </p:nvSpPr>
        <p:spPr/>
        <p:txBody>
          <a:bodyPr/>
          <a:lstStyle/>
          <a:p>
            <a:fld id="{5C670C4A-D412-45E3-8E8D-7B22C4A7267C}" type="slidenum">
              <a:rPr lang="en-AU" smtClean="0"/>
              <a:t>‹Nr.›</a:t>
            </a:fld>
            <a:endParaRPr lang="en-AU"/>
          </a:p>
        </p:txBody>
      </p:sp>
    </p:spTree>
    <p:extLst>
      <p:ext uri="{BB962C8B-B14F-4D97-AF65-F5344CB8AC3E}">
        <p14:creationId xmlns:p14="http://schemas.microsoft.com/office/powerpoint/2010/main" val="1852588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E0F090D-BFA8-45E2-8ACD-2248A79581D3}" type="datetimeFigureOut">
              <a:rPr lang="en-AU" smtClean="0"/>
              <a:t>19/03/2023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5C670C4A-D412-45E3-8E8D-7B22C4A7267C}" type="slidenum">
              <a:rPr lang="en-AU" smtClean="0"/>
              <a:t>‹Nr.›</a:t>
            </a:fld>
            <a:endParaRPr lang="en-AU"/>
          </a:p>
        </p:txBody>
      </p:sp>
    </p:spTree>
    <p:extLst>
      <p:ext uri="{BB962C8B-B14F-4D97-AF65-F5344CB8AC3E}">
        <p14:creationId xmlns:p14="http://schemas.microsoft.com/office/powerpoint/2010/main" val="1833581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2E0F090D-BFA8-45E2-8ACD-2248A79581D3}" type="datetimeFigureOut">
              <a:rPr lang="en-AU" smtClean="0"/>
              <a:t>19/03/2023</a:t>
            </a:fld>
            <a:endParaRPr lang="en-AU"/>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AU"/>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5C670C4A-D412-45E3-8E8D-7B22C4A7267C}" type="slidenum">
              <a:rPr lang="en-AU" smtClean="0"/>
              <a:t>‹Nr.›</a:t>
            </a:fld>
            <a:endParaRPr lang="en-AU"/>
          </a:p>
        </p:txBody>
      </p:sp>
    </p:spTree>
    <p:extLst>
      <p:ext uri="{BB962C8B-B14F-4D97-AF65-F5344CB8AC3E}">
        <p14:creationId xmlns:p14="http://schemas.microsoft.com/office/powerpoint/2010/main" val="1363574651"/>
      </p:ext>
    </p:extLst>
  </p:cSld>
  <p:clrMap bg1="dk1" tx1="lt1" bg2="dk2" tx2="lt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 id="2147483790" r:id="rId16"/>
    <p:sldLayoutId id="2147483791"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DBEFE-0C7D-4EEA-8AAD-FA1FEFD75A04}"/>
              </a:ext>
            </a:extLst>
          </p:cNvPr>
          <p:cNvSpPr>
            <a:spLocks noGrp="1"/>
          </p:cNvSpPr>
          <p:nvPr>
            <p:ph type="title"/>
          </p:nvPr>
        </p:nvSpPr>
        <p:spPr>
          <a:xfrm>
            <a:off x="5252865" y="1233128"/>
            <a:ext cx="6717827" cy="3188426"/>
          </a:xfrm>
        </p:spPr>
        <p:txBody>
          <a:bodyPr>
            <a:noAutofit/>
          </a:bodyPr>
          <a:lstStyle/>
          <a:p>
            <a:pPr algn="ctr"/>
            <a:r>
              <a:rPr lang="de-DE" sz="6000" dirty="0">
                <a:effectLst>
                  <a:outerShdw blurRad="38100" dist="38100" dir="2700000" algn="tl">
                    <a:srgbClr val="000000">
                      <a:alpha val="43137"/>
                    </a:srgbClr>
                  </a:outerShdw>
                </a:effectLst>
              </a:rPr>
              <a:t>Die Perspektive des Kreuzes auf biblische Gewalt</a:t>
            </a:r>
            <a:endParaRPr lang="en-AU" sz="6000"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DFB5F4B5-1F3B-4719-96F1-B21DB150D8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357" y="1233128"/>
            <a:ext cx="4554742" cy="3037037"/>
          </a:xfrm>
          <a:prstGeom prst="rect">
            <a:avLst/>
          </a:prstGeom>
        </p:spPr>
      </p:pic>
    </p:spTree>
    <p:extLst>
      <p:ext uri="{BB962C8B-B14F-4D97-AF65-F5344CB8AC3E}">
        <p14:creationId xmlns:p14="http://schemas.microsoft.com/office/powerpoint/2010/main" val="12754537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DBEFE-0C7D-4EEA-8AAD-FA1FEFD75A04}"/>
              </a:ext>
            </a:extLst>
          </p:cNvPr>
          <p:cNvSpPr>
            <a:spLocks noGrp="1"/>
          </p:cNvSpPr>
          <p:nvPr>
            <p:ph type="title"/>
          </p:nvPr>
        </p:nvSpPr>
        <p:spPr>
          <a:xfrm>
            <a:off x="687823" y="488474"/>
            <a:ext cx="9691419" cy="1049235"/>
          </a:xfrm>
        </p:spPr>
        <p:txBody>
          <a:bodyPr>
            <a:normAutofit/>
          </a:bodyPr>
          <a:lstStyle/>
          <a:p>
            <a:r>
              <a:rPr lang="de-DE" sz="3200" dirty="0"/>
              <a:t>Das sehnsüchtige Verlangen Gottes wird erstickt</a:t>
            </a:r>
            <a:endParaRPr lang="en-AU" sz="3200" dirty="0"/>
          </a:p>
        </p:txBody>
      </p:sp>
      <p:sp>
        <p:nvSpPr>
          <p:cNvPr id="3" name="Content Placeholder 2">
            <a:extLst>
              <a:ext uri="{FF2B5EF4-FFF2-40B4-BE49-F238E27FC236}">
                <a16:creationId xmlns:a16="http://schemas.microsoft.com/office/drawing/2014/main" id="{C90C66CB-D07C-433B-B024-D45BFBCC5C93}"/>
              </a:ext>
            </a:extLst>
          </p:cNvPr>
          <p:cNvSpPr>
            <a:spLocks noGrp="1"/>
          </p:cNvSpPr>
          <p:nvPr>
            <p:ph idx="1"/>
          </p:nvPr>
        </p:nvSpPr>
        <p:spPr>
          <a:xfrm>
            <a:off x="687823" y="1669774"/>
            <a:ext cx="10801812" cy="4465983"/>
          </a:xfrm>
        </p:spPr>
        <p:txBody>
          <a:bodyPr>
            <a:normAutofit/>
          </a:bodyPr>
          <a:lstStyle/>
          <a:p>
            <a:pPr marL="0" indent="0" algn="just">
              <a:buNone/>
            </a:pPr>
            <a:r>
              <a:rPr lang="de-DE" sz="2400" dirty="0">
                <a:latin typeface="+mn-lt"/>
                <a:cs typeface="Calibri" panose="020F0502020204030204" pitchFamily="34" charset="0"/>
              </a:rPr>
              <a:t>„Jeden Tag sendet Gott den Geist Seines Sohnes aus, auf dass dieser in unseren Herzen bleibe. </a:t>
            </a:r>
            <a:r>
              <a:rPr lang="de-DE" sz="2400" b="1" dirty="0">
                <a:solidFill>
                  <a:srgbClr val="FFFF00"/>
                </a:solidFill>
                <a:latin typeface="+mn-lt"/>
                <a:cs typeface="Calibri" panose="020F0502020204030204" pitchFamily="34" charset="0"/>
              </a:rPr>
              <a:t>Einige ersticken diese Stimme, andere widerstehen ihr und verfolgen diejenigen, in denen dieser Geist wohnt. In jedem lebendigen Menschen auf diesem Planeten ist Christus verachtet und verworfen. Heute ist Er ein Mann der Schmerzen und mit Leid vertraut. Jeden Tag verleugnet sich Christus selbst, nimmt Sein Kreuz auf sich und gibt uns Leben.</a:t>
            </a:r>
            <a:r>
              <a:rPr lang="de-DE" sz="2400" dirty="0">
                <a:latin typeface="+mn-lt"/>
                <a:cs typeface="Calibri" panose="020F0502020204030204" pitchFamily="34" charset="0"/>
              </a:rPr>
              <a:t> Darin können wir erkennen, wie sehr Gott sich nach uns sehnt. Er streckt sich jeden Tag in leidenschaftlichem Verlangen nach uns aus, und doch unterdrückt der Großteil der Welt die Stimme des Gewissens und erstickt jegliche Überzeugung.“ (Agape S. 231)</a:t>
            </a:r>
            <a:endParaRPr lang="en-AU" sz="2400" dirty="0">
              <a:latin typeface="+mn-lt"/>
              <a:cs typeface="Calibri" panose="020F0502020204030204" pitchFamily="34" charset="0"/>
            </a:endParaRPr>
          </a:p>
        </p:txBody>
      </p:sp>
    </p:spTree>
    <p:extLst>
      <p:ext uri="{BB962C8B-B14F-4D97-AF65-F5344CB8AC3E}">
        <p14:creationId xmlns:p14="http://schemas.microsoft.com/office/powerpoint/2010/main" val="2025738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DBEFE-0C7D-4EEA-8AAD-FA1FEFD75A04}"/>
              </a:ext>
            </a:extLst>
          </p:cNvPr>
          <p:cNvSpPr>
            <a:spLocks noGrp="1"/>
          </p:cNvSpPr>
          <p:nvPr>
            <p:ph type="title"/>
          </p:nvPr>
        </p:nvSpPr>
        <p:spPr>
          <a:xfrm>
            <a:off x="1074299" y="502093"/>
            <a:ext cx="9304943" cy="1049235"/>
          </a:xfrm>
        </p:spPr>
        <p:txBody>
          <a:bodyPr>
            <a:normAutofit/>
          </a:bodyPr>
          <a:lstStyle/>
          <a:p>
            <a:r>
              <a:rPr lang="de-DE" sz="3700" dirty="0"/>
              <a:t>Wir hielten Ihn für von Gott geschlagen</a:t>
            </a:r>
            <a:endParaRPr lang="en-AU" sz="3700" dirty="0"/>
          </a:p>
        </p:txBody>
      </p:sp>
      <p:sp>
        <p:nvSpPr>
          <p:cNvPr id="5" name="TextBox 4">
            <a:extLst>
              <a:ext uri="{FF2B5EF4-FFF2-40B4-BE49-F238E27FC236}">
                <a16:creationId xmlns:a16="http://schemas.microsoft.com/office/drawing/2014/main" id="{CBF9D5C0-5507-4197-8695-408AB08BC9B2}"/>
              </a:ext>
            </a:extLst>
          </p:cNvPr>
          <p:cNvSpPr txBox="1"/>
          <p:nvPr/>
        </p:nvSpPr>
        <p:spPr>
          <a:xfrm>
            <a:off x="1074299" y="1659420"/>
            <a:ext cx="10043401" cy="2677656"/>
          </a:xfrm>
          <a:prstGeom prst="rect">
            <a:avLst/>
          </a:prstGeom>
          <a:noFill/>
        </p:spPr>
        <p:txBody>
          <a:bodyPr wrap="square">
            <a:spAutoFit/>
          </a:bodyPr>
          <a:lstStyle/>
          <a:p>
            <a:pPr algn="just"/>
            <a:r>
              <a:rPr lang="de-DE" sz="2400" dirty="0">
                <a:latin typeface="+mj-lt"/>
              </a:rPr>
              <a:t>„Die Bosheit der Menschheit projiziert ihren eigenen Geist des Zorns auf Gott. </a:t>
            </a:r>
            <a:r>
              <a:rPr lang="de-DE" sz="2400" b="1" dirty="0">
                <a:solidFill>
                  <a:srgbClr val="FFFF00"/>
                </a:solidFill>
                <a:latin typeface="+mj-lt"/>
              </a:rPr>
              <a:t>Der ärgerliche Widerstand der Menschen gegen Seine Liebe wird zurück reflektiert auf Gott, als sei Er der Aggressor. Gott wird mit menschlichen Eigenschaften bekleidet und so wird Christus als für von Gott geschlagen und niedergebeugt betrachtet, obwohl Er durch unsere Übertretungen durchbohrt wurde </a:t>
            </a:r>
            <a:r>
              <a:rPr lang="de-DE" sz="2400" dirty="0">
                <a:latin typeface="+mj-lt"/>
              </a:rPr>
              <a:t>und nicht von Gottes angeblichen Zorn.“ (Agape S. 231)</a:t>
            </a:r>
            <a:endParaRPr lang="en-AU" sz="2400" dirty="0">
              <a:latin typeface="+mj-lt"/>
            </a:endParaRPr>
          </a:p>
        </p:txBody>
      </p:sp>
    </p:spTree>
    <p:extLst>
      <p:ext uri="{BB962C8B-B14F-4D97-AF65-F5344CB8AC3E}">
        <p14:creationId xmlns:p14="http://schemas.microsoft.com/office/powerpoint/2010/main" val="28440361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DBEFE-0C7D-4EEA-8AAD-FA1FEFD75A04}"/>
              </a:ext>
            </a:extLst>
          </p:cNvPr>
          <p:cNvSpPr>
            <a:spLocks noGrp="1"/>
          </p:cNvSpPr>
          <p:nvPr>
            <p:ph type="title"/>
          </p:nvPr>
        </p:nvSpPr>
        <p:spPr>
          <a:xfrm>
            <a:off x="967409" y="502093"/>
            <a:ext cx="9729720" cy="1049235"/>
          </a:xfrm>
        </p:spPr>
        <p:txBody>
          <a:bodyPr>
            <a:normAutofit/>
          </a:bodyPr>
          <a:lstStyle/>
          <a:p>
            <a:r>
              <a:rPr lang="en-AU" sz="4000" dirty="0"/>
              <a:t>Die </a:t>
            </a:r>
            <a:r>
              <a:rPr lang="de-DE" sz="4000" dirty="0"/>
              <a:t>Herrlichkeit</a:t>
            </a:r>
            <a:r>
              <a:rPr lang="en-AU" sz="4000" dirty="0"/>
              <a:t> des </a:t>
            </a:r>
            <a:r>
              <a:rPr lang="de-DE" sz="4000" dirty="0"/>
              <a:t>Kreuzes</a:t>
            </a:r>
          </a:p>
        </p:txBody>
      </p:sp>
      <p:sp>
        <p:nvSpPr>
          <p:cNvPr id="5" name="TextBox 4">
            <a:extLst>
              <a:ext uri="{FF2B5EF4-FFF2-40B4-BE49-F238E27FC236}">
                <a16:creationId xmlns:a16="http://schemas.microsoft.com/office/drawing/2014/main" id="{CBF9D5C0-5507-4197-8695-408AB08BC9B2}"/>
              </a:ext>
            </a:extLst>
          </p:cNvPr>
          <p:cNvSpPr txBox="1"/>
          <p:nvPr/>
        </p:nvSpPr>
        <p:spPr>
          <a:xfrm>
            <a:off x="967409" y="1669774"/>
            <a:ext cx="10230678" cy="4883293"/>
          </a:xfrm>
          <a:prstGeom prst="rect">
            <a:avLst/>
          </a:prstGeom>
          <a:noFill/>
        </p:spPr>
        <p:txBody>
          <a:bodyPr wrap="square">
            <a:spAutoFit/>
          </a:bodyPr>
          <a:lstStyle/>
          <a:p>
            <a:pPr algn="just"/>
            <a:r>
              <a:rPr lang="de-DE" sz="2400" dirty="0">
                <a:latin typeface="+mj-lt"/>
              </a:rPr>
              <a:t>„Im Licht des Kreuzes können wir nicht nur anfangen, das Entsetzen der Flut zu verstehen, sondern auch das Feuer von Sodom und Gomorra, die Zerstörung Jerusalems und das Ende der Welt. </a:t>
            </a:r>
            <a:r>
              <a:rPr lang="de-DE" sz="2400" b="1" dirty="0">
                <a:solidFill>
                  <a:srgbClr val="FFFF00"/>
                </a:solidFill>
                <a:latin typeface="+mj-lt"/>
              </a:rPr>
              <a:t>Satans Hass auf Christus manifestiert sich in seinem Verlangen, schlussendlich jeden Menschen zu töten, denn in jede einzelne Person auf dieser Welt hat Christus Sein Leben gegeben.</a:t>
            </a:r>
            <a:r>
              <a:rPr lang="de-DE" sz="2400" dirty="0">
                <a:latin typeface="+mj-lt"/>
              </a:rPr>
              <a:t> </a:t>
            </a:r>
            <a:r>
              <a:rPr lang="de-DE" sz="2400" b="1" dirty="0">
                <a:solidFill>
                  <a:srgbClr val="FFFF00"/>
                </a:solidFill>
                <a:latin typeface="+mj-lt"/>
              </a:rPr>
              <a:t>Willig legt Er Sein eigenes Leben in jedem Menschen nieder, damit dieser Seine lebensspendende Kraft empfangen kann. </a:t>
            </a:r>
            <a:r>
              <a:rPr lang="de-DE" sz="2400" dirty="0">
                <a:latin typeface="+mj-lt"/>
              </a:rPr>
              <a:t>Christus kann nicht dort bleiben, wo der Sünde gedient wird, doch das Zerschlagen Seines Geistes verleiht der Seele Kraft zum Leben, so wie das Wasser bei Seinem körperlichen Tod am Kreuz aus Seiner Seite strömte.“ (Agape S. 231, 232)</a:t>
            </a:r>
            <a:endParaRPr lang="en-AU" sz="2400" dirty="0">
              <a:latin typeface="+mj-lt"/>
            </a:endParaRPr>
          </a:p>
          <a:p>
            <a:pPr algn="just"/>
            <a:endParaRPr lang="en-AU" sz="2400" dirty="0">
              <a:latin typeface="+mj-lt"/>
            </a:endParaRPr>
          </a:p>
        </p:txBody>
      </p:sp>
    </p:spTree>
    <p:extLst>
      <p:ext uri="{BB962C8B-B14F-4D97-AF65-F5344CB8AC3E}">
        <p14:creationId xmlns:p14="http://schemas.microsoft.com/office/powerpoint/2010/main" val="2982436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DBEFE-0C7D-4EEA-8AAD-FA1FEFD75A04}"/>
              </a:ext>
            </a:extLst>
          </p:cNvPr>
          <p:cNvSpPr>
            <a:spLocks noGrp="1"/>
          </p:cNvSpPr>
          <p:nvPr>
            <p:ph type="title"/>
          </p:nvPr>
        </p:nvSpPr>
        <p:spPr>
          <a:xfrm>
            <a:off x="1074299" y="502093"/>
            <a:ext cx="9622830" cy="1049235"/>
          </a:xfrm>
        </p:spPr>
        <p:txBody>
          <a:bodyPr>
            <a:normAutofit/>
          </a:bodyPr>
          <a:lstStyle/>
          <a:p>
            <a:r>
              <a:rPr lang="en-AU" sz="4000" dirty="0"/>
              <a:t>Das </a:t>
            </a:r>
            <a:r>
              <a:rPr lang="de-DE" sz="4000" dirty="0"/>
              <a:t>Geheimnis</a:t>
            </a:r>
            <a:r>
              <a:rPr lang="en-AU" sz="4000" dirty="0"/>
              <a:t> des </a:t>
            </a:r>
            <a:r>
              <a:rPr lang="de-DE" sz="4000" dirty="0"/>
              <a:t>Kreuzes</a:t>
            </a:r>
          </a:p>
        </p:txBody>
      </p:sp>
      <p:sp>
        <p:nvSpPr>
          <p:cNvPr id="5" name="TextBox 4">
            <a:extLst>
              <a:ext uri="{FF2B5EF4-FFF2-40B4-BE49-F238E27FC236}">
                <a16:creationId xmlns:a16="http://schemas.microsoft.com/office/drawing/2014/main" id="{CBF9D5C0-5507-4197-8695-408AB08BC9B2}"/>
              </a:ext>
            </a:extLst>
          </p:cNvPr>
          <p:cNvSpPr txBox="1"/>
          <p:nvPr/>
        </p:nvSpPr>
        <p:spPr>
          <a:xfrm>
            <a:off x="1074299" y="1659420"/>
            <a:ext cx="10043401" cy="3416320"/>
          </a:xfrm>
          <a:prstGeom prst="rect">
            <a:avLst/>
          </a:prstGeom>
          <a:noFill/>
        </p:spPr>
        <p:txBody>
          <a:bodyPr wrap="square">
            <a:spAutoFit/>
          </a:bodyPr>
          <a:lstStyle/>
          <a:p>
            <a:pPr algn="just"/>
            <a:r>
              <a:rPr lang="de-DE" sz="2400" b="1" u="sng" dirty="0">
                <a:solidFill>
                  <a:srgbClr val="FFFF00"/>
                </a:solidFill>
                <a:latin typeface="+mj-lt"/>
              </a:rPr>
              <a:t>„Das Geheimnis des Kreuzes erklärt alle anderen Geheimnisse</a:t>
            </a:r>
            <a:r>
              <a:rPr lang="de-DE" sz="2400" u="sng" dirty="0">
                <a:latin typeface="+mj-lt"/>
              </a:rPr>
              <a:t>.</a:t>
            </a:r>
            <a:r>
              <a:rPr lang="de-DE" sz="2400" dirty="0">
                <a:latin typeface="+mj-lt"/>
              </a:rPr>
              <a:t> In dem Licht, das von Golgatha leuchtet, </a:t>
            </a:r>
            <a:r>
              <a:rPr lang="de-DE" sz="2400" b="1" dirty="0">
                <a:solidFill>
                  <a:srgbClr val="FFFF00"/>
                </a:solidFill>
                <a:latin typeface="+mj-lt"/>
              </a:rPr>
              <a:t>werden die Eigenschaften Gottes, die uns mit Furcht und Scheu erfüllten, erhaben und anziehend. Gnade, Zärtlichkeit und väterliche Liebe sieht man mit Heiligkeit, Gerechtigkeit und Macht vereint</a:t>
            </a:r>
            <a:r>
              <a:rPr lang="de-DE" sz="2400" dirty="0">
                <a:latin typeface="+mj-lt"/>
              </a:rPr>
              <a:t>. Während wir die Majestät Seines hohen und verehrungswürdigen Thrones betrachten, erkennen wir Sein Wesen in Seinen gnädigen Offenbarungen </a:t>
            </a:r>
            <a:r>
              <a:rPr lang="de-DE" sz="2400" b="1" dirty="0">
                <a:solidFill>
                  <a:srgbClr val="FFFF00"/>
                </a:solidFill>
                <a:latin typeface="+mj-lt"/>
              </a:rPr>
              <a:t>und verstehen wie nie zuvor die Bedeutung des teuren Namens: Unser Vater.“ </a:t>
            </a:r>
            <a:r>
              <a:rPr lang="de-DE" sz="2400" dirty="0">
                <a:latin typeface="+mj-lt"/>
              </a:rPr>
              <a:t>(GK 651.1)</a:t>
            </a:r>
            <a:endParaRPr lang="en-AU" sz="2400" dirty="0">
              <a:latin typeface="+mj-lt"/>
            </a:endParaRPr>
          </a:p>
        </p:txBody>
      </p:sp>
    </p:spTree>
    <p:extLst>
      <p:ext uri="{BB962C8B-B14F-4D97-AF65-F5344CB8AC3E}">
        <p14:creationId xmlns:p14="http://schemas.microsoft.com/office/powerpoint/2010/main" val="27209777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DBEFE-0C7D-4EEA-8AAD-FA1FEFD75A04}"/>
              </a:ext>
            </a:extLst>
          </p:cNvPr>
          <p:cNvSpPr>
            <a:spLocks noGrp="1"/>
          </p:cNvSpPr>
          <p:nvPr>
            <p:ph type="title"/>
          </p:nvPr>
        </p:nvSpPr>
        <p:spPr>
          <a:xfrm>
            <a:off x="1074299" y="502093"/>
            <a:ext cx="9337027" cy="1049235"/>
          </a:xfrm>
        </p:spPr>
        <p:txBody>
          <a:bodyPr>
            <a:noAutofit/>
          </a:bodyPr>
          <a:lstStyle/>
          <a:p>
            <a:r>
              <a:rPr lang="de-DE" sz="3500" dirty="0"/>
              <a:t>Hat Gott Seinen Sohn ans Kreuz genagelt?</a:t>
            </a:r>
            <a:endParaRPr lang="en-AU" sz="3500" dirty="0"/>
          </a:p>
        </p:txBody>
      </p:sp>
      <p:sp>
        <p:nvSpPr>
          <p:cNvPr id="5" name="TextBox 4">
            <a:extLst>
              <a:ext uri="{FF2B5EF4-FFF2-40B4-BE49-F238E27FC236}">
                <a16:creationId xmlns:a16="http://schemas.microsoft.com/office/drawing/2014/main" id="{CBF9D5C0-5507-4197-8695-408AB08BC9B2}"/>
              </a:ext>
            </a:extLst>
          </p:cNvPr>
          <p:cNvSpPr txBox="1"/>
          <p:nvPr/>
        </p:nvSpPr>
        <p:spPr>
          <a:xfrm>
            <a:off x="1074299" y="1659420"/>
            <a:ext cx="10084031" cy="3785652"/>
          </a:xfrm>
          <a:prstGeom prst="rect">
            <a:avLst/>
          </a:prstGeom>
          <a:noFill/>
        </p:spPr>
        <p:txBody>
          <a:bodyPr wrap="square">
            <a:spAutoFit/>
          </a:bodyPr>
          <a:lstStyle/>
          <a:p>
            <a:pPr algn="just"/>
            <a:r>
              <a:rPr lang="de-DE" sz="2400" dirty="0">
                <a:latin typeface="+mj-lt"/>
              </a:rPr>
              <a:t>Um dieses Kreuz von Christus zu verbergen, sagen die Christen heute, dass Gott die Gottlosen in Seinem Zorn bestrafte. Die Gewalt der Sintflut wird Ihm zugeschrieben als demjenigen, der alle diese Sünder getötet hat. Es ist zweifellos wahr, dass die Erde durch die Kraft Gottes aufbrach und die Flut verursachte, genauso wie es die Kraft Gottes in den römischen Soldaten war, die Seinen Sohn ans Kreuz nagelten. </a:t>
            </a:r>
            <a:r>
              <a:rPr lang="de-DE" sz="2400" b="1" dirty="0">
                <a:solidFill>
                  <a:srgbClr val="FFFF00"/>
                </a:solidFill>
                <a:latin typeface="+mj-lt"/>
              </a:rPr>
              <a:t>Nagelte Gott Seinen Sohn ans Kreuz? Wurde Er durch eine Gewalttat Seines Vaters getötet? Nein, tausendmal nein! Es war die Macht Gottes in den Händen der Schlange, die Christus in die Ferse stach. </a:t>
            </a:r>
            <a:r>
              <a:rPr lang="de-DE" sz="2400" dirty="0">
                <a:latin typeface="+mj-lt"/>
              </a:rPr>
              <a:t>(Agape S. 238)</a:t>
            </a:r>
            <a:endParaRPr lang="en-AU" sz="2400" dirty="0">
              <a:latin typeface="+mj-lt"/>
            </a:endParaRPr>
          </a:p>
        </p:txBody>
      </p:sp>
    </p:spTree>
    <p:extLst>
      <p:ext uri="{BB962C8B-B14F-4D97-AF65-F5344CB8AC3E}">
        <p14:creationId xmlns:p14="http://schemas.microsoft.com/office/powerpoint/2010/main" val="26012685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DBEFE-0C7D-4EEA-8AAD-FA1FEFD75A04}"/>
              </a:ext>
            </a:extLst>
          </p:cNvPr>
          <p:cNvSpPr>
            <a:spLocks noGrp="1"/>
          </p:cNvSpPr>
          <p:nvPr>
            <p:ph type="title"/>
          </p:nvPr>
        </p:nvSpPr>
        <p:spPr>
          <a:xfrm>
            <a:off x="887897" y="502093"/>
            <a:ext cx="9501808" cy="1049235"/>
          </a:xfrm>
        </p:spPr>
        <p:txBody>
          <a:bodyPr>
            <a:normAutofit/>
          </a:bodyPr>
          <a:lstStyle/>
          <a:p>
            <a:r>
              <a:rPr lang="de-DE" sz="4000" dirty="0"/>
              <a:t>Gott wird als Richter wahrgenommen</a:t>
            </a:r>
            <a:endParaRPr lang="en-AU" sz="4000" dirty="0"/>
          </a:p>
        </p:txBody>
      </p:sp>
      <p:sp>
        <p:nvSpPr>
          <p:cNvPr id="5" name="TextBox 4">
            <a:extLst>
              <a:ext uri="{FF2B5EF4-FFF2-40B4-BE49-F238E27FC236}">
                <a16:creationId xmlns:a16="http://schemas.microsoft.com/office/drawing/2014/main" id="{CBF9D5C0-5507-4197-8695-408AB08BC9B2}"/>
              </a:ext>
            </a:extLst>
          </p:cNvPr>
          <p:cNvSpPr txBox="1"/>
          <p:nvPr/>
        </p:nvSpPr>
        <p:spPr>
          <a:xfrm>
            <a:off x="887897" y="1639322"/>
            <a:ext cx="10217425" cy="4493538"/>
          </a:xfrm>
          <a:prstGeom prst="rect">
            <a:avLst/>
          </a:prstGeom>
          <a:noFill/>
        </p:spPr>
        <p:txBody>
          <a:bodyPr wrap="square">
            <a:spAutoFit/>
          </a:bodyPr>
          <a:lstStyle/>
          <a:p>
            <a:pPr algn="just"/>
            <a:r>
              <a:rPr lang="de-DE" sz="2200" dirty="0">
                <a:latin typeface="+mj-lt"/>
              </a:rPr>
              <a:t>„</a:t>
            </a:r>
            <a:r>
              <a:rPr lang="de-DE" sz="2200" i="1" dirty="0">
                <a:latin typeface="+mj-lt"/>
              </a:rPr>
              <a:t>Darin besteht die Liebe – nicht dass wir Gott geliebt haben, sondern dass er uns geliebt hat und seinen Sohn gesandt hat als Sühnopfer für unsere Sünden.“ (1.Joh 4,10) </a:t>
            </a:r>
            <a:r>
              <a:rPr lang="de-DE" sz="2200" dirty="0">
                <a:latin typeface="+mj-lt"/>
              </a:rPr>
              <a:t>Hier ist eine Sprache, die Seine Gesinnung gegenüber einem verdorbenen und götzendienerischen Volk ausdrückt: „</a:t>
            </a:r>
            <a:r>
              <a:rPr lang="de-DE" sz="2200" i="1" dirty="0">
                <a:latin typeface="+mj-lt"/>
              </a:rPr>
              <a:t>Wie könnte ich dich dahingeben, Ephraim, wie könnte ich dich preisgeben, Israel? Wie könnte ich dich behandeln wie </a:t>
            </a:r>
            <a:r>
              <a:rPr lang="de-DE" sz="2200" i="1" dirty="0" err="1">
                <a:latin typeface="+mj-lt"/>
              </a:rPr>
              <a:t>Adama</a:t>
            </a:r>
            <a:r>
              <a:rPr lang="de-DE" sz="2200" i="1" dirty="0">
                <a:latin typeface="+mj-lt"/>
              </a:rPr>
              <a:t>, dich machen wie </a:t>
            </a:r>
            <a:r>
              <a:rPr lang="de-DE" sz="2200" i="1" dirty="0" err="1">
                <a:latin typeface="+mj-lt"/>
              </a:rPr>
              <a:t>Zeboim</a:t>
            </a:r>
            <a:r>
              <a:rPr lang="de-DE" sz="2200" i="1" dirty="0">
                <a:latin typeface="+mj-lt"/>
              </a:rPr>
              <a:t>?“ (Hos 11,8). </a:t>
            </a:r>
            <a:r>
              <a:rPr lang="de-DE" sz="2200" dirty="0">
                <a:latin typeface="+mj-lt"/>
              </a:rPr>
              <a:t>„Mein Herz sträubt sich dagegen, mein ganzes Mitleid ist erregt!“ Muss Er das Volk aufgeben, für das Er eine solche Vorsorge getroffen hat, sogar Seinen eingeborenen Sohn, Sein Ebenbild? </a:t>
            </a:r>
            <a:r>
              <a:rPr lang="de-DE" sz="2200" b="1" dirty="0">
                <a:solidFill>
                  <a:srgbClr val="FFFF00"/>
                </a:solidFill>
                <a:latin typeface="+mj-lt"/>
              </a:rPr>
              <a:t>Gott lässt es zu, dass Sein Sohn für unsere Verfehlungen ausgeliefert wird. Und in diesem Prozess nimmt Er selbst gegenüber dem Sündenträger den Charakter eines Richters an und entledigt sich der liebenswerten Eigenschaften eines Vaters.“ </a:t>
            </a:r>
            <a:r>
              <a:rPr lang="de-DE" sz="2200" dirty="0">
                <a:latin typeface="+mj-lt"/>
              </a:rPr>
              <a:t>(TM 245.2) </a:t>
            </a:r>
            <a:endParaRPr lang="en-AU" sz="2200" dirty="0">
              <a:latin typeface="+mj-lt"/>
            </a:endParaRPr>
          </a:p>
        </p:txBody>
      </p:sp>
    </p:spTree>
    <p:extLst>
      <p:ext uri="{BB962C8B-B14F-4D97-AF65-F5344CB8AC3E}">
        <p14:creationId xmlns:p14="http://schemas.microsoft.com/office/powerpoint/2010/main" val="24708162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DBEFE-0C7D-4EEA-8AAD-FA1FEFD75A04}"/>
              </a:ext>
            </a:extLst>
          </p:cNvPr>
          <p:cNvSpPr>
            <a:spLocks noGrp="1"/>
          </p:cNvSpPr>
          <p:nvPr>
            <p:ph type="title"/>
          </p:nvPr>
        </p:nvSpPr>
        <p:spPr>
          <a:xfrm>
            <a:off x="1074299" y="437924"/>
            <a:ext cx="9685437" cy="1198370"/>
          </a:xfrm>
        </p:spPr>
        <p:txBody>
          <a:bodyPr>
            <a:noAutofit/>
          </a:bodyPr>
          <a:lstStyle/>
          <a:p>
            <a:pPr algn="ctr"/>
            <a:r>
              <a:rPr lang="de-DE" sz="3800" dirty="0"/>
              <a:t>Gott wird gezwungen, die Auffassungen der Menschen anzunehmen</a:t>
            </a:r>
            <a:endParaRPr lang="en-AU" sz="3800" dirty="0"/>
          </a:p>
        </p:txBody>
      </p:sp>
      <p:sp>
        <p:nvSpPr>
          <p:cNvPr id="5" name="TextBox 4">
            <a:extLst>
              <a:ext uri="{FF2B5EF4-FFF2-40B4-BE49-F238E27FC236}">
                <a16:creationId xmlns:a16="http://schemas.microsoft.com/office/drawing/2014/main" id="{CBF9D5C0-5507-4197-8695-408AB08BC9B2}"/>
              </a:ext>
            </a:extLst>
          </p:cNvPr>
          <p:cNvSpPr txBox="1"/>
          <p:nvPr/>
        </p:nvSpPr>
        <p:spPr>
          <a:xfrm>
            <a:off x="1074299" y="2044005"/>
            <a:ext cx="10043401" cy="2677656"/>
          </a:xfrm>
          <a:prstGeom prst="rect">
            <a:avLst/>
          </a:prstGeom>
          <a:noFill/>
        </p:spPr>
        <p:txBody>
          <a:bodyPr wrap="square">
            <a:spAutoFit/>
          </a:bodyPr>
          <a:lstStyle/>
          <a:p>
            <a:pPr algn="just"/>
            <a:r>
              <a:rPr lang="de-DE" sz="2400" i="1" dirty="0">
                <a:latin typeface="+mj-lt"/>
              </a:rPr>
              <a:t>Und die Herrlichkeit des Herrn war </a:t>
            </a:r>
            <a:r>
              <a:rPr lang="de-DE" sz="2400" b="1" i="1" dirty="0">
                <a:solidFill>
                  <a:srgbClr val="FFFF00"/>
                </a:solidFill>
                <a:latin typeface="+mj-lt"/>
              </a:rPr>
              <a:t>vor den Augen der Kinder Israels</a:t>
            </a:r>
            <a:r>
              <a:rPr lang="de-DE" sz="2400" i="1" dirty="0">
                <a:latin typeface="+mj-lt"/>
              </a:rPr>
              <a:t> wie ein verzehrendes Feuer oben auf dem Gipfel des Berges. (2.Mose 24,17)</a:t>
            </a:r>
          </a:p>
          <a:p>
            <a:pPr algn="just"/>
            <a:endParaRPr lang="de-DE" sz="2400" dirty="0">
              <a:latin typeface="+mj-lt"/>
            </a:endParaRPr>
          </a:p>
          <a:p>
            <a:pPr algn="just"/>
            <a:r>
              <a:rPr lang="de-DE" sz="2400" i="1" dirty="0">
                <a:latin typeface="+mj-lt"/>
              </a:rPr>
              <a:t>Das hast du getan, und Ich habe geschwiegen; </a:t>
            </a:r>
            <a:r>
              <a:rPr lang="de-DE" sz="2400" b="1" i="1" dirty="0">
                <a:solidFill>
                  <a:srgbClr val="FFFF00"/>
                </a:solidFill>
                <a:latin typeface="+mj-lt"/>
              </a:rPr>
              <a:t>da meintest du, Ich sei gleich wie du. </a:t>
            </a:r>
            <a:r>
              <a:rPr lang="de-DE" sz="2400" i="1" dirty="0">
                <a:latin typeface="+mj-lt"/>
              </a:rPr>
              <a:t>Aber Ich will dich zurechtweisen und es dir vor Augen stellen! (Psalm 50,21)</a:t>
            </a:r>
          </a:p>
        </p:txBody>
      </p:sp>
    </p:spTree>
    <p:extLst>
      <p:ext uri="{BB962C8B-B14F-4D97-AF65-F5344CB8AC3E}">
        <p14:creationId xmlns:p14="http://schemas.microsoft.com/office/powerpoint/2010/main" val="38046949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DBEFE-0C7D-4EEA-8AAD-FA1FEFD75A04}"/>
              </a:ext>
            </a:extLst>
          </p:cNvPr>
          <p:cNvSpPr>
            <a:spLocks noGrp="1"/>
          </p:cNvSpPr>
          <p:nvPr>
            <p:ph type="title"/>
          </p:nvPr>
        </p:nvSpPr>
        <p:spPr>
          <a:xfrm>
            <a:off x="874643" y="502093"/>
            <a:ext cx="9501809" cy="1049235"/>
          </a:xfrm>
        </p:spPr>
        <p:txBody>
          <a:bodyPr>
            <a:noAutofit/>
          </a:bodyPr>
          <a:lstStyle/>
          <a:p>
            <a:pPr algn="ctr"/>
            <a:r>
              <a:rPr lang="de-DE" sz="4000" dirty="0"/>
              <a:t>Das Kreuz ist ein Angebot an rebellische Sünder</a:t>
            </a:r>
          </a:p>
        </p:txBody>
      </p:sp>
      <p:sp>
        <p:nvSpPr>
          <p:cNvPr id="5" name="TextBox 4">
            <a:extLst>
              <a:ext uri="{FF2B5EF4-FFF2-40B4-BE49-F238E27FC236}">
                <a16:creationId xmlns:a16="http://schemas.microsoft.com/office/drawing/2014/main" id="{CBF9D5C0-5507-4197-8695-408AB08BC9B2}"/>
              </a:ext>
            </a:extLst>
          </p:cNvPr>
          <p:cNvSpPr txBox="1"/>
          <p:nvPr/>
        </p:nvSpPr>
        <p:spPr>
          <a:xfrm>
            <a:off x="1074299" y="2090172"/>
            <a:ext cx="10043401" cy="3046988"/>
          </a:xfrm>
          <a:prstGeom prst="rect">
            <a:avLst/>
          </a:prstGeom>
          <a:noFill/>
        </p:spPr>
        <p:txBody>
          <a:bodyPr wrap="square">
            <a:spAutoFit/>
          </a:bodyPr>
          <a:lstStyle/>
          <a:p>
            <a:pPr algn="just"/>
            <a:r>
              <a:rPr lang="de-DE" sz="2400" dirty="0">
                <a:latin typeface="+mj-lt"/>
              </a:rPr>
              <a:t>„Darin offenbart sich Seine Liebe </a:t>
            </a:r>
            <a:r>
              <a:rPr lang="de-DE" sz="2400" b="1" dirty="0">
                <a:solidFill>
                  <a:srgbClr val="FFFF00"/>
                </a:solidFill>
                <a:latin typeface="+mj-lt"/>
              </a:rPr>
              <a:t>auf wunderbarste Weise gegenüber dem rebellischen Volk. </a:t>
            </a:r>
            <a:r>
              <a:rPr lang="de-DE" sz="2400" dirty="0">
                <a:latin typeface="+mj-lt"/>
              </a:rPr>
              <a:t>Welch ein Anblick für die Engel! Welch eine Hoffnung für den Menschen, </a:t>
            </a:r>
            <a:r>
              <a:rPr lang="de-DE" sz="2400" i="1" dirty="0">
                <a:latin typeface="+mj-lt"/>
              </a:rPr>
              <a:t>„dass Christus, als wir noch Sünder waren, für uns gestorben ist"! </a:t>
            </a:r>
            <a:r>
              <a:rPr lang="de-DE" sz="2400" dirty="0">
                <a:latin typeface="+mj-lt"/>
              </a:rPr>
              <a:t>Der Gerechte litt für die Ungerechten; Er trug unsere Sünden an Seinem eigenen Leib am Holz. „</a:t>
            </a:r>
            <a:r>
              <a:rPr lang="de-DE" sz="2400" i="1" dirty="0">
                <a:latin typeface="+mj-lt"/>
              </a:rPr>
              <a:t>Der Seinen eigenen Sohn nicht verschont hat, sondern Ihn für uns alle dahingegeben hat, wie sollte Er uns mit Ihm nicht auch alles schenken?"  </a:t>
            </a:r>
            <a:r>
              <a:rPr lang="de-DE" sz="2400" dirty="0">
                <a:latin typeface="+mj-lt"/>
              </a:rPr>
              <a:t>{TM 246.1}</a:t>
            </a:r>
          </a:p>
        </p:txBody>
      </p:sp>
    </p:spTree>
    <p:extLst>
      <p:ext uri="{BB962C8B-B14F-4D97-AF65-F5344CB8AC3E}">
        <p14:creationId xmlns:p14="http://schemas.microsoft.com/office/powerpoint/2010/main" val="18621060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DBEFE-0C7D-4EEA-8AAD-FA1FEFD75A04}"/>
              </a:ext>
            </a:extLst>
          </p:cNvPr>
          <p:cNvSpPr>
            <a:spLocks noGrp="1"/>
          </p:cNvSpPr>
          <p:nvPr>
            <p:ph type="title"/>
          </p:nvPr>
        </p:nvSpPr>
        <p:spPr>
          <a:xfrm>
            <a:off x="1074299" y="502093"/>
            <a:ext cx="9622830" cy="1049235"/>
          </a:xfrm>
        </p:spPr>
        <p:txBody>
          <a:bodyPr>
            <a:normAutofit/>
          </a:bodyPr>
          <a:lstStyle/>
          <a:p>
            <a:pPr algn="ctr"/>
            <a:r>
              <a:rPr lang="de-DE" sz="4000" dirty="0"/>
              <a:t>Zusammenfassung</a:t>
            </a:r>
          </a:p>
        </p:txBody>
      </p:sp>
      <p:sp>
        <p:nvSpPr>
          <p:cNvPr id="5" name="TextBox 4">
            <a:extLst>
              <a:ext uri="{FF2B5EF4-FFF2-40B4-BE49-F238E27FC236}">
                <a16:creationId xmlns:a16="http://schemas.microsoft.com/office/drawing/2014/main" id="{CBF9D5C0-5507-4197-8695-408AB08BC9B2}"/>
              </a:ext>
            </a:extLst>
          </p:cNvPr>
          <p:cNvSpPr txBox="1"/>
          <p:nvPr/>
        </p:nvSpPr>
        <p:spPr>
          <a:xfrm>
            <a:off x="1074299" y="1551328"/>
            <a:ext cx="10043401" cy="4893647"/>
          </a:xfrm>
          <a:prstGeom prst="rect">
            <a:avLst/>
          </a:prstGeom>
          <a:noFill/>
        </p:spPr>
        <p:txBody>
          <a:bodyPr wrap="square">
            <a:spAutoFit/>
          </a:bodyPr>
          <a:lstStyle/>
          <a:p>
            <a:pPr marL="457200" indent="-457200">
              <a:buFont typeface="+mj-lt"/>
              <a:buAutoNum type="arabicPeriod"/>
            </a:pPr>
            <a:r>
              <a:rPr lang="de-DE" sz="2400" dirty="0">
                <a:latin typeface="+mj-lt"/>
              </a:rPr>
              <a:t>Alle Gewalt kommt von Satan.</a:t>
            </a:r>
          </a:p>
          <a:p>
            <a:pPr marL="457200" indent="-457200">
              <a:buFont typeface="+mj-lt"/>
              <a:buAutoNum type="arabicPeriod"/>
            </a:pPr>
            <a:r>
              <a:rPr lang="de-DE" sz="2400" dirty="0">
                <a:latin typeface="+mj-lt"/>
              </a:rPr>
              <a:t>Christus ist das Licht, das jeden Menschen erleuchtet, der in die Welt kommt. Christus wird von jedem Menschen von Natur aus unterdrückt und niedergehalten. </a:t>
            </a:r>
          </a:p>
          <a:p>
            <a:pPr marL="457200" indent="-457200">
              <a:buFont typeface="+mj-lt"/>
              <a:buAutoNum type="arabicPeriod"/>
            </a:pPr>
            <a:r>
              <a:rPr lang="de-DE" sz="2400" dirty="0">
                <a:latin typeface="+mj-lt"/>
              </a:rPr>
              <a:t>Alle Gewalt unter den Menschen ist ein Angriff Satans auf Christus im Menschen.  </a:t>
            </a:r>
          </a:p>
          <a:p>
            <a:pPr marL="457200" indent="-457200">
              <a:buFont typeface="+mj-lt"/>
              <a:buAutoNum type="arabicPeriod"/>
            </a:pPr>
            <a:r>
              <a:rPr lang="de-DE" sz="2400" dirty="0">
                <a:latin typeface="+mj-lt"/>
              </a:rPr>
              <a:t>Christus wird von jeder grausamen Tat durchbohrt.  </a:t>
            </a:r>
          </a:p>
          <a:p>
            <a:pPr marL="457200" indent="-457200">
              <a:buFont typeface="+mj-lt"/>
              <a:buAutoNum type="arabicPeriod"/>
            </a:pPr>
            <a:r>
              <a:rPr lang="de-DE" sz="2400" dirty="0">
                <a:latin typeface="+mj-lt"/>
              </a:rPr>
              <a:t>Alle gewalttätigen Ereignisse in der Bibel sind Ausdruck des Kreuzes Christi. </a:t>
            </a:r>
          </a:p>
          <a:p>
            <a:pPr marL="457200" indent="-457200">
              <a:buFont typeface="+mj-lt"/>
              <a:buAutoNum type="arabicPeriod"/>
            </a:pPr>
            <a:r>
              <a:rPr lang="de-DE" sz="2400" dirty="0">
                <a:latin typeface="+mj-lt"/>
              </a:rPr>
              <a:t>Die Todesqualen der Bösen sind ein Widerhall der Worte Christi: „Mein Gott, mein Gott, warum hast du mich verlassen?“ </a:t>
            </a:r>
          </a:p>
          <a:p>
            <a:pPr marL="457200" indent="-457200">
              <a:buFont typeface="+mj-lt"/>
              <a:buAutoNum type="arabicPeriod"/>
            </a:pPr>
            <a:r>
              <a:rPr lang="de-DE" sz="2400" dirty="0">
                <a:latin typeface="+mj-lt"/>
              </a:rPr>
              <a:t>Das Kreuz erklärt alle Geschichten von Gewalt in der Bibel und wo Gewalt herkommt. </a:t>
            </a:r>
          </a:p>
        </p:txBody>
      </p:sp>
    </p:spTree>
    <p:extLst>
      <p:ext uri="{BB962C8B-B14F-4D97-AF65-F5344CB8AC3E}">
        <p14:creationId xmlns:p14="http://schemas.microsoft.com/office/powerpoint/2010/main" val="37208248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DBEFE-0C7D-4EEA-8AAD-FA1FEFD75A04}"/>
              </a:ext>
            </a:extLst>
          </p:cNvPr>
          <p:cNvSpPr>
            <a:spLocks noGrp="1"/>
          </p:cNvSpPr>
          <p:nvPr>
            <p:ph type="title"/>
          </p:nvPr>
        </p:nvSpPr>
        <p:spPr>
          <a:xfrm>
            <a:off x="1074299" y="502093"/>
            <a:ext cx="9622830" cy="1049235"/>
          </a:xfrm>
        </p:spPr>
        <p:txBody>
          <a:bodyPr>
            <a:normAutofit/>
          </a:bodyPr>
          <a:lstStyle/>
          <a:p>
            <a:r>
              <a:rPr lang="en-AU" sz="4000" dirty="0"/>
              <a:t>Das </a:t>
            </a:r>
            <a:r>
              <a:rPr lang="de-DE" sz="4000" dirty="0"/>
              <a:t>Geheimnis</a:t>
            </a:r>
            <a:r>
              <a:rPr lang="en-AU" sz="4000" dirty="0"/>
              <a:t> des </a:t>
            </a:r>
            <a:r>
              <a:rPr lang="de-DE" sz="4000" dirty="0"/>
              <a:t>Kreuzes</a:t>
            </a:r>
          </a:p>
        </p:txBody>
      </p:sp>
      <p:sp>
        <p:nvSpPr>
          <p:cNvPr id="5" name="TextBox 4">
            <a:extLst>
              <a:ext uri="{FF2B5EF4-FFF2-40B4-BE49-F238E27FC236}">
                <a16:creationId xmlns:a16="http://schemas.microsoft.com/office/drawing/2014/main" id="{CBF9D5C0-5507-4197-8695-408AB08BC9B2}"/>
              </a:ext>
            </a:extLst>
          </p:cNvPr>
          <p:cNvSpPr txBox="1"/>
          <p:nvPr/>
        </p:nvSpPr>
        <p:spPr>
          <a:xfrm>
            <a:off x="1074299" y="1659420"/>
            <a:ext cx="10043401" cy="3416320"/>
          </a:xfrm>
          <a:prstGeom prst="rect">
            <a:avLst/>
          </a:prstGeom>
          <a:noFill/>
        </p:spPr>
        <p:txBody>
          <a:bodyPr wrap="square">
            <a:spAutoFit/>
          </a:bodyPr>
          <a:lstStyle/>
          <a:p>
            <a:pPr algn="just"/>
            <a:r>
              <a:rPr lang="de-DE" sz="2400" b="1" u="sng" dirty="0">
                <a:solidFill>
                  <a:srgbClr val="FFFF00"/>
                </a:solidFill>
                <a:latin typeface="+mj-lt"/>
              </a:rPr>
              <a:t>„Das Geheimnis des Kreuzes erklärt alle andern Geheimnisse</a:t>
            </a:r>
            <a:r>
              <a:rPr lang="de-DE" sz="2400" u="sng" dirty="0">
                <a:latin typeface="+mj-lt"/>
              </a:rPr>
              <a:t>.</a:t>
            </a:r>
            <a:r>
              <a:rPr lang="de-DE" sz="2400" dirty="0">
                <a:latin typeface="+mj-lt"/>
              </a:rPr>
              <a:t> In dem Licht, das von Golgatha leuchtet</a:t>
            </a:r>
            <a:r>
              <a:rPr lang="de-DE" sz="2400" b="1" dirty="0">
                <a:latin typeface="+mj-lt"/>
              </a:rPr>
              <a:t>, </a:t>
            </a:r>
            <a:r>
              <a:rPr lang="de-DE" sz="2400" b="1" dirty="0">
                <a:solidFill>
                  <a:srgbClr val="FFFF00"/>
                </a:solidFill>
                <a:latin typeface="+mj-lt"/>
              </a:rPr>
              <a:t>werden die Eigenschaften Gottes, die uns mit Furcht und Scheu erfüllten, erhaben und anziehend. Gnade, Zärtlichkeit und väterliche Liebe sieht man mit Heiligkeit, Gerechtigkeit und Macht vereint. </a:t>
            </a:r>
            <a:r>
              <a:rPr lang="de-DE" sz="2400" dirty="0">
                <a:latin typeface="+mj-lt"/>
              </a:rPr>
              <a:t>Während wir die Majestät seines hohen und verehrungswürdigen Thrones betrachten, erkennen wir sein Wesen in seinen gnädigen Offenbarungen und </a:t>
            </a:r>
            <a:r>
              <a:rPr lang="de-DE" sz="2400" b="1" dirty="0">
                <a:solidFill>
                  <a:srgbClr val="FFFF00"/>
                </a:solidFill>
                <a:latin typeface="+mj-lt"/>
              </a:rPr>
              <a:t>verstehen wie nie zuvor die Bedeutung des teuren Namens: Unser Vater.“ </a:t>
            </a:r>
            <a:r>
              <a:rPr lang="de-DE" sz="2400" dirty="0">
                <a:latin typeface="+mj-lt"/>
              </a:rPr>
              <a:t>(GK 651.1)</a:t>
            </a:r>
            <a:endParaRPr lang="en-AU" sz="2400" dirty="0">
              <a:latin typeface="+mj-lt"/>
            </a:endParaRPr>
          </a:p>
        </p:txBody>
      </p:sp>
    </p:spTree>
    <p:extLst>
      <p:ext uri="{BB962C8B-B14F-4D97-AF65-F5344CB8AC3E}">
        <p14:creationId xmlns:p14="http://schemas.microsoft.com/office/powerpoint/2010/main" val="38025089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DBEFE-0C7D-4EEA-8AAD-FA1FEFD75A04}"/>
              </a:ext>
            </a:extLst>
          </p:cNvPr>
          <p:cNvSpPr>
            <a:spLocks noGrp="1"/>
          </p:cNvSpPr>
          <p:nvPr>
            <p:ph type="title"/>
          </p:nvPr>
        </p:nvSpPr>
        <p:spPr>
          <a:xfrm>
            <a:off x="687823" y="488474"/>
            <a:ext cx="9291215" cy="1049235"/>
          </a:xfrm>
        </p:spPr>
        <p:txBody>
          <a:bodyPr>
            <a:normAutofit/>
          </a:bodyPr>
          <a:lstStyle/>
          <a:p>
            <a:r>
              <a:rPr lang="de-DE" sz="4000" dirty="0"/>
              <a:t>Gewalt</a:t>
            </a:r>
            <a:r>
              <a:rPr lang="en-AU" sz="4000" dirty="0"/>
              <a:t> </a:t>
            </a:r>
            <a:r>
              <a:rPr lang="de-DE" sz="4000" dirty="0"/>
              <a:t>ist</a:t>
            </a:r>
            <a:r>
              <a:rPr lang="en-AU" sz="4000" dirty="0"/>
              <a:t> die </a:t>
            </a:r>
            <a:r>
              <a:rPr lang="de-DE" sz="4000" dirty="0"/>
              <a:t>Trennlinie</a:t>
            </a:r>
          </a:p>
        </p:txBody>
      </p:sp>
      <p:sp>
        <p:nvSpPr>
          <p:cNvPr id="3" name="Content Placeholder 2">
            <a:extLst>
              <a:ext uri="{FF2B5EF4-FFF2-40B4-BE49-F238E27FC236}">
                <a16:creationId xmlns:a16="http://schemas.microsoft.com/office/drawing/2014/main" id="{C90C66CB-D07C-433B-B024-D45BFBCC5C93}"/>
              </a:ext>
            </a:extLst>
          </p:cNvPr>
          <p:cNvSpPr>
            <a:spLocks noGrp="1"/>
          </p:cNvSpPr>
          <p:nvPr>
            <p:ph idx="1"/>
          </p:nvPr>
        </p:nvSpPr>
        <p:spPr>
          <a:xfrm>
            <a:off x="687822" y="1537709"/>
            <a:ext cx="10589777" cy="4677561"/>
          </a:xfrm>
        </p:spPr>
        <p:txBody>
          <a:bodyPr>
            <a:normAutofit lnSpcReduction="10000"/>
          </a:bodyPr>
          <a:lstStyle/>
          <a:p>
            <a:pPr marL="0" indent="0" algn="just">
              <a:buNone/>
            </a:pPr>
            <a:r>
              <a:rPr lang="en-AU" sz="2400" dirty="0">
                <a:latin typeface="+mn-lt"/>
                <a:cs typeface="Calibri" panose="020F0502020204030204" pitchFamily="34" charset="0"/>
              </a:rPr>
              <a:t>Satan</a:t>
            </a:r>
          </a:p>
          <a:p>
            <a:pPr marL="0" indent="0" algn="just">
              <a:buNone/>
            </a:pPr>
            <a:r>
              <a:rPr lang="de-DE" sz="2400" i="1" dirty="0">
                <a:effectLst/>
                <a:latin typeface="+mn-lt"/>
                <a:ea typeface="Times New Roman" panose="02020603050405020304" pitchFamily="18" charset="0"/>
                <a:cs typeface="Arial" panose="020B0604020202020204" pitchFamily="34" charset="0"/>
              </a:rPr>
              <a:t>Durch die Größe deines Handels wurde </a:t>
            </a:r>
            <a:r>
              <a:rPr lang="de-DE" sz="2400" b="1" i="1" dirty="0">
                <a:solidFill>
                  <a:srgbClr val="FFFF00"/>
                </a:solidFill>
                <a:effectLst/>
                <a:latin typeface="+mn-lt"/>
                <a:ea typeface="Times New Roman" panose="02020603050405020304" pitchFamily="18" charset="0"/>
                <a:cs typeface="Arial" panose="020B0604020202020204" pitchFamily="34" charset="0"/>
              </a:rPr>
              <a:t>dein Inneres mit Gewalttat erfüllt</a:t>
            </a:r>
            <a:r>
              <a:rPr lang="de-DE" sz="2400" i="1" dirty="0">
                <a:effectLst/>
                <a:latin typeface="+mn-lt"/>
                <a:ea typeface="Times New Roman" panose="02020603050405020304" pitchFamily="18" charset="0"/>
                <a:cs typeface="Arial" panose="020B0604020202020204" pitchFamily="34" charset="0"/>
              </a:rPr>
              <a:t>, und du sündigtest; ....</a:t>
            </a:r>
            <a:r>
              <a:rPr lang="en-AU" sz="2400" i="1" dirty="0">
                <a:latin typeface="+mn-lt"/>
                <a:cs typeface="Calibri" panose="020F0502020204030204" pitchFamily="34" charset="0"/>
              </a:rPr>
              <a:t> </a:t>
            </a:r>
            <a:r>
              <a:rPr lang="de-DE" sz="2400" i="1" dirty="0" err="1">
                <a:latin typeface="+mn-lt"/>
                <a:cs typeface="Calibri" panose="020F0502020204030204" pitchFamily="34" charset="0"/>
              </a:rPr>
              <a:t>Hes</a:t>
            </a:r>
            <a:r>
              <a:rPr lang="en-AU" sz="2400" i="1" dirty="0">
                <a:latin typeface="+mn-lt"/>
                <a:cs typeface="Calibri" panose="020F0502020204030204" pitchFamily="34" charset="0"/>
              </a:rPr>
              <a:t> 28,16 (</a:t>
            </a:r>
            <a:r>
              <a:rPr lang="en-AU" sz="2400" i="1" dirty="0" err="1">
                <a:latin typeface="+mn-lt"/>
                <a:cs typeface="Calibri" panose="020F0502020204030204" pitchFamily="34" charset="0"/>
              </a:rPr>
              <a:t>Elberfelder</a:t>
            </a:r>
            <a:r>
              <a:rPr lang="en-AU" sz="2400" i="1" dirty="0">
                <a:latin typeface="+mn-lt"/>
                <a:cs typeface="Calibri" panose="020F0502020204030204" pitchFamily="34" charset="0"/>
              </a:rPr>
              <a:t>)</a:t>
            </a:r>
          </a:p>
          <a:p>
            <a:pPr marL="0" indent="0" algn="just">
              <a:buNone/>
            </a:pPr>
            <a:endParaRPr lang="en-AU" sz="2400" dirty="0">
              <a:latin typeface="+mn-lt"/>
              <a:cs typeface="Calibri" panose="020F0502020204030204" pitchFamily="34" charset="0"/>
            </a:endParaRPr>
          </a:p>
          <a:p>
            <a:pPr marL="0" indent="0" algn="just">
              <a:buNone/>
            </a:pPr>
            <a:r>
              <a:rPr lang="en-AU" sz="2400" dirty="0">
                <a:latin typeface="+mn-lt"/>
                <a:cs typeface="Calibri" panose="020F0502020204030204" pitchFamily="34" charset="0"/>
              </a:rPr>
              <a:t>Christus</a:t>
            </a:r>
          </a:p>
          <a:p>
            <a:pPr marL="0" indent="0" algn="just">
              <a:buNone/>
            </a:pPr>
            <a:r>
              <a:rPr lang="de-DE" sz="2400" i="1" dirty="0">
                <a:latin typeface="+mn-lt"/>
                <a:cs typeface="Calibri" panose="020F0502020204030204" pitchFamily="34" charset="0"/>
              </a:rPr>
              <a:t>Und man wies Ihm Sein Grab bei Frevlern (oder: Gottlosen) an und bei Missetätern Seine Gruft, </a:t>
            </a:r>
            <a:r>
              <a:rPr lang="de-DE" sz="2400" b="1" i="1" dirty="0">
                <a:solidFill>
                  <a:srgbClr val="FFFF00"/>
                </a:solidFill>
                <a:latin typeface="+mn-lt"/>
                <a:cs typeface="Calibri" panose="020F0502020204030204" pitchFamily="34" charset="0"/>
              </a:rPr>
              <a:t>wiewohl Er keine Gewalttat verübt hatte </a:t>
            </a:r>
            <a:r>
              <a:rPr lang="de-DE" sz="2400" i="1" dirty="0">
                <a:latin typeface="+mn-lt"/>
                <a:cs typeface="Calibri" panose="020F0502020204030204" pitchFamily="34" charset="0"/>
              </a:rPr>
              <a:t>und kein Betrug in Seinem Munde gewesen (oder: vorhanden) war. (Jesaja 53,9 Menge)</a:t>
            </a:r>
          </a:p>
          <a:p>
            <a:pPr marL="0" indent="0" algn="just">
              <a:buNone/>
            </a:pPr>
            <a:r>
              <a:rPr lang="de-DE" sz="2400" i="1" dirty="0">
                <a:latin typeface="+mn-lt"/>
                <a:cs typeface="Calibri" panose="020F0502020204030204" pitchFamily="34" charset="0"/>
              </a:rPr>
              <a:t>Denn ein solcher </a:t>
            </a:r>
            <a:r>
              <a:rPr lang="de-DE" sz="2400" i="1" dirty="0" err="1">
                <a:latin typeface="+mn-lt"/>
                <a:cs typeface="Calibri" panose="020F0502020204030204" pitchFamily="34" charset="0"/>
              </a:rPr>
              <a:t>Hoherpriester</a:t>
            </a:r>
            <a:r>
              <a:rPr lang="de-DE" sz="2400" i="1" dirty="0">
                <a:latin typeface="+mn-lt"/>
                <a:cs typeface="Calibri" panose="020F0502020204030204" pitchFamily="34" charset="0"/>
              </a:rPr>
              <a:t> tat uns not, </a:t>
            </a:r>
            <a:r>
              <a:rPr lang="de-DE" sz="2400" b="1" i="1" dirty="0">
                <a:solidFill>
                  <a:srgbClr val="FFFF00"/>
                </a:solidFill>
                <a:latin typeface="+mn-lt"/>
                <a:cs typeface="Calibri" panose="020F0502020204030204" pitchFamily="34" charset="0"/>
              </a:rPr>
              <a:t>der heilig, unschuldig, unbefleckt, </a:t>
            </a:r>
            <a:r>
              <a:rPr lang="de-DE" sz="2400" i="1" dirty="0">
                <a:latin typeface="+mn-lt"/>
                <a:cs typeface="Calibri" panose="020F0502020204030204" pitchFamily="34" charset="0"/>
              </a:rPr>
              <a:t>von den Sündern abgesondert und höher als die Himmel ist, … (Hebräer 7,26)</a:t>
            </a:r>
            <a:endParaRPr lang="en-AU" sz="2400" i="1" dirty="0">
              <a:latin typeface="+mn-lt"/>
              <a:cs typeface="Calibri" panose="020F0502020204030204" pitchFamily="34" charset="0"/>
            </a:endParaRPr>
          </a:p>
        </p:txBody>
      </p:sp>
    </p:spTree>
    <p:extLst>
      <p:ext uri="{BB962C8B-B14F-4D97-AF65-F5344CB8AC3E}">
        <p14:creationId xmlns:p14="http://schemas.microsoft.com/office/powerpoint/2010/main" val="42612544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4CD28F93-0F0B-4AF2-6D63-E5334EDAFDAC}"/>
              </a:ext>
            </a:extLst>
          </p:cNvPr>
          <p:cNvSpPr>
            <a:spLocks noGrp="1"/>
          </p:cNvSpPr>
          <p:nvPr>
            <p:ph idx="1"/>
          </p:nvPr>
        </p:nvSpPr>
        <p:spPr>
          <a:xfrm>
            <a:off x="3419560" y="4956312"/>
            <a:ext cx="5352880" cy="634795"/>
          </a:xfrm>
        </p:spPr>
        <p:txBody>
          <a:bodyPr>
            <a:normAutofit fontScale="92500" lnSpcReduction="20000"/>
          </a:bodyPr>
          <a:lstStyle/>
          <a:p>
            <a:pPr marL="0" indent="0" algn="ctr">
              <a:buNone/>
            </a:pPr>
            <a:r>
              <a:rPr lang="de-DE" sz="2400" dirty="0">
                <a:latin typeface="+mn-lt"/>
                <a:cs typeface="Calibri" panose="020F0502020204030204" pitchFamily="34" charset="0"/>
              </a:rPr>
              <a:t>Weitere Literatur zu diesem Thema erhältlich auf Maranathamedia.de</a:t>
            </a:r>
          </a:p>
        </p:txBody>
      </p:sp>
      <p:pic>
        <p:nvPicPr>
          <p:cNvPr id="2" name="Grafik 1">
            <a:extLst>
              <a:ext uri="{FF2B5EF4-FFF2-40B4-BE49-F238E27FC236}">
                <a16:creationId xmlns:a16="http://schemas.microsoft.com/office/drawing/2014/main" id="{BF885D2A-E9E5-4491-F92D-654A8285FF88}"/>
              </a:ext>
            </a:extLst>
          </p:cNvPr>
          <p:cNvPicPr>
            <a:picLocks noChangeAspect="1"/>
          </p:cNvPicPr>
          <p:nvPr/>
        </p:nvPicPr>
        <p:blipFill>
          <a:blip r:embed="rId2"/>
          <a:stretch>
            <a:fillRect/>
          </a:stretch>
        </p:blipFill>
        <p:spPr>
          <a:xfrm>
            <a:off x="1994933" y="778839"/>
            <a:ext cx="2442649" cy="3561688"/>
          </a:xfrm>
          <a:prstGeom prst="rect">
            <a:avLst/>
          </a:prstGeom>
        </p:spPr>
      </p:pic>
      <p:pic>
        <p:nvPicPr>
          <p:cNvPr id="5" name="Grafik 4">
            <a:extLst>
              <a:ext uri="{FF2B5EF4-FFF2-40B4-BE49-F238E27FC236}">
                <a16:creationId xmlns:a16="http://schemas.microsoft.com/office/drawing/2014/main" id="{D10E9469-078D-24AB-BECD-A02A459A5FEA}"/>
              </a:ext>
            </a:extLst>
          </p:cNvPr>
          <p:cNvPicPr>
            <a:picLocks noChangeAspect="1"/>
          </p:cNvPicPr>
          <p:nvPr/>
        </p:nvPicPr>
        <p:blipFill>
          <a:blip r:embed="rId3"/>
          <a:stretch>
            <a:fillRect/>
          </a:stretch>
        </p:blipFill>
        <p:spPr>
          <a:xfrm>
            <a:off x="4806485" y="771433"/>
            <a:ext cx="2510839" cy="3565391"/>
          </a:xfrm>
          <a:prstGeom prst="rect">
            <a:avLst/>
          </a:prstGeom>
        </p:spPr>
      </p:pic>
      <p:pic>
        <p:nvPicPr>
          <p:cNvPr id="6" name="Grafik 5">
            <a:extLst>
              <a:ext uri="{FF2B5EF4-FFF2-40B4-BE49-F238E27FC236}">
                <a16:creationId xmlns:a16="http://schemas.microsoft.com/office/drawing/2014/main" id="{FEC3B57F-26F5-F861-703D-C8F1D393639C}"/>
              </a:ext>
            </a:extLst>
          </p:cNvPr>
          <p:cNvPicPr>
            <a:picLocks noChangeAspect="1"/>
          </p:cNvPicPr>
          <p:nvPr/>
        </p:nvPicPr>
        <p:blipFill>
          <a:blip r:embed="rId4"/>
          <a:stretch>
            <a:fillRect/>
          </a:stretch>
        </p:blipFill>
        <p:spPr>
          <a:xfrm>
            <a:off x="7686228" y="775136"/>
            <a:ext cx="2510839" cy="3561688"/>
          </a:xfrm>
          <a:prstGeom prst="rect">
            <a:avLst/>
          </a:prstGeom>
        </p:spPr>
      </p:pic>
    </p:spTree>
    <p:extLst>
      <p:ext uri="{BB962C8B-B14F-4D97-AF65-F5344CB8AC3E}">
        <p14:creationId xmlns:p14="http://schemas.microsoft.com/office/powerpoint/2010/main" val="20270262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4CD28F93-0F0B-4AF2-6D63-E5334EDAFDAC}"/>
              </a:ext>
            </a:extLst>
          </p:cNvPr>
          <p:cNvSpPr>
            <a:spLocks noGrp="1"/>
          </p:cNvSpPr>
          <p:nvPr>
            <p:ph idx="1"/>
          </p:nvPr>
        </p:nvSpPr>
        <p:spPr>
          <a:xfrm>
            <a:off x="5438274" y="1722783"/>
            <a:ext cx="4606874" cy="2981740"/>
          </a:xfrm>
        </p:spPr>
        <p:txBody>
          <a:bodyPr>
            <a:normAutofit/>
          </a:bodyPr>
          <a:lstStyle/>
          <a:p>
            <a:pPr marL="0" indent="0">
              <a:buNone/>
            </a:pPr>
            <a:r>
              <a:rPr lang="de-DE" sz="2400" dirty="0">
                <a:latin typeface="+mn-lt"/>
                <a:cs typeface="Calibri" panose="020F0502020204030204" pitchFamily="34" charset="0"/>
              </a:rPr>
              <a:t>Weitere</a:t>
            </a:r>
            <a:r>
              <a:rPr lang="en-AU" sz="2400" dirty="0">
                <a:latin typeface="+mn-lt"/>
                <a:cs typeface="Calibri" panose="020F0502020204030204" pitchFamily="34" charset="0"/>
              </a:rPr>
              <a:t> </a:t>
            </a:r>
            <a:r>
              <a:rPr lang="de-DE" sz="2400" dirty="0">
                <a:latin typeface="+mn-lt"/>
                <a:cs typeface="Calibri" panose="020F0502020204030204" pitchFamily="34" charset="0"/>
              </a:rPr>
              <a:t>Lektüre</a:t>
            </a:r>
            <a:r>
              <a:rPr lang="en-AU" sz="2400" dirty="0">
                <a:latin typeface="+mn-lt"/>
                <a:cs typeface="Calibri" panose="020F0502020204030204" pitchFamily="34" charset="0"/>
              </a:rPr>
              <a:t>:</a:t>
            </a:r>
          </a:p>
          <a:p>
            <a:pPr marL="0" indent="0">
              <a:buNone/>
            </a:pPr>
            <a:r>
              <a:rPr lang="en-AU" sz="2400" dirty="0">
                <a:latin typeface="+mn-lt"/>
                <a:cs typeface="Calibri" panose="020F0502020204030204" pitchFamily="34" charset="0"/>
              </a:rPr>
              <a:t>Agape </a:t>
            </a:r>
            <a:r>
              <a:rPr lang="de-DE" sz="2400" dirty="0">
                <a:latin typeface="+mn-lt"/>
                <a:cs typeface="Calibri" panose="020F0502020204030204" pitchFamily="34" charset="0"/>
              </a:rPr>
              <a:t>Kapitel</a:t>
            </a:r>
            <a:r>
              <a:rPr lang="en-AU" sz="2400" dirty="0">
                <a:latin typeface="+mn-lt"/>
                <a:cs typeface="Calibri" panose="020F0502020204030204" pitchFamily="34" charset="0"/>
              </a:rPr>
              <a:t> 19 &amp; 20 </a:t>
            </a:r>
          </a:p>
          <a:p>
            <a:pPr marL="0" indent="0">
              <a:buNone/>
            </a:pPr>
            <a:r>
              <a:rPr lang="de-DE" sz="2400" dirty="0">
                <a:latin typeface="+mn-lt"/>
                <a:cs typeface="Calibri" panose="020F0502020204030204" pitchFamily="34" charset="0"/>
              </a:rPr>
              <a:t>verfügbar</a:t>
            </a:r>
            <a:r>
              <a:rPr lang="en-AU" sz="2400" dirty="0">
                <a:latin typeface="+mn-lt"/>
                <a:cs typeface="Calibri" panose="020F0502020204030204" pitchFamily="34" charset="0"/>
              </a:rPr>
              <a:t> auf</a:t>
            </a:r>
          </a:p>
          <a:p>
            <a:pPr marL="0" indent="0">
              <a:buNone/>
            </a:pPr>
            <a:r>
              <a:rPr lang="en-AU" sz="2400" dirty="0">
                <a:latin typeface="+mn-lt"/>
                <a:cs typeface="Calibri" panose="020F0502020204030204" pitchFamily="34" charset="0"/>
              </a:rPr>
              <a:t>maranathamedia.de </a:t>
            </a:r>
          </a:p>
          <a:p>
            <a:pPr marL="0" indent="0">
              <a:buNone/>
            </a:pPr>
            <a:r>
              <a:rPr lang="en-AU" sz="2400" dirty="0">
                <a:latin typeface="+mn-lt"/>
                <a:cs typeface="Calibri" panose="020F0502020204030204" pitchFamily="34" charset="0"/>
              </a:rPr>
              <a:t>vaterderliebe.de</a:t>
            </a:r>
          </a:p>
        </p:txBody>
      </p:sp>
      <p:pic>
        <p:nvPicPr>
          <p:cNvPr id="3" name="Grafik 2">
            <a:extLst>
              <a:ext uri="{FF2B5EF4-FFF2-40B4-BE49-F238E27FC236}">
                <a16:creationId xmlns:a16="http://schemas.microsoft.com/office/drawing/2014/main" id="{37B46248-9154-3083-8068-FB7A6D8C723A}"/>
              </a:ext>
            </a:extLst>
          </p:cNvPr>
          <p:cNvPicPr>
            <a:picLocks noChangeAspect="1"/>
          </p:cNvPicPr>
          <p:nvPr/>
        </p:nvPicPr>
        <p:blipFill>
          <a:blip r:embed="rId2"/>
          <a:stretch>
            <a:fillRect/>
          </a:stretch>
        </p:blipFill>
        <p:spPr>
          <a:xfrm>
            <a:off x="983404" y="687922"/>
            <a:ext cx="3657382" cy="5482156"/>
          </a:xfrm>
          <a:prstGeom prst="rect">
            <a:avLst/>
          </a:prstGeom>
        </p:spPr>
      </p:pic>
    </p:spTree>
    <p:extLst>
      <p:ext uri="{BB962C8B-B14F-4D97-AF65-F5344CB8AC3E}">
        <p14:creationId xmlns:p14="http://schemas.microsoft.com/office/powerpoint/2010/main" val="5393641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DBEFE-0C7D-4EEA-8AAD-FA1FEFD75A04}"/>
              </a:ext>
            </a:extLst>
          </p:cNvPr>
          <p:cNvSpPr>
            <a:spLocks noGrp="1"/>
          </p:cNvSpPr>
          <p:nvPr>
            <p:ph type="title"/>
          </p:nvPr>
        </p:nvSpPr>
        <p:spPr>
          <a:xfrm>
            <a:off x="742121" y="371516"/>
            <a:ext cx="9733373" cy="755535"/>
          </a:xfrm>
        </p:spPr>
        <p:txBody>
          <a:bodyPr>
            <a:normAutofit/>
          </a:bodyPr>
          <a:lstStyle/>
          <a:p>
            <a:r>
              <a:rPr lang="de-DE" sz="3400" dirty="0"/>
              <a:t>Die Prinzipien des Herrn schließen Gewalt aus</a:t>
            </a:r>
            <a:endParaRPr lang="en-AU" sz="3400" dirty="0"/>
          </a:p>
        </p:txBody>
      </p:sp>
      <p:sp>
        <p:nvSpPr>
          <p:cNvPr id="3" name="Content Placeholder 2">
            <a:extLst>
              <a:ext uri="{FF2B5EF4-FFF2-40B4-BE49-F238E27FC236}">
                <a16:creationId xmlns:a16="http://schemas.microsoft.com/office/drawing/2014/main" id="{C90C66CB-D07C-433B-B024-D45BFBCC5C93}"/>
              </a:ext>
            </a:extLst>
          </p:cNvPr>
          <p:cNvSpPr>
            <a:spLocks noGrp="1"/>
          </p:cNvSpPr>
          <p:nvPr>
            <p:ph idx="1"/>
          </p:nvPr>
        </p:nvSpPr>
        <p:spPr>
          <a:xfrm>
            <a:off x="742122" y="1497496"/>
            <a:ext cx="10747513" cy="4625008"/>
          </a:xfrm>
        </p:spPr>
        <p:txBody>
          <a:bodyPr>
            <a:noAutofit/>
          </a:bodyPr>
          <a:lstStyle/>
          <a:p>
            <a:pPr marL="0" indent="0" algn="just">
              <a:buNone/>
            </a:pPr>
            <a:r>
              <a:rPr lang="de-DE" sz="2200" dirty="0">
                <a:latin typeface="+mn-lt"/>
                <a:cs typeface="Calibri" panose="020F0502020204030204" pitchFamily="34" charset="0"/>
              </a:rPr>
              <a:t>„Satans Darstellungen der Regierung Gottes und seine Verteidigung seiner Anhänger waren eine ständige Anklage gegen Gott. Dabei gab es keinen Grund zum Murren und Klagen! Und doch erlaubte Gott Satan, seine Theorien in die Praxis umzusetzen. </a:t>
            </a:r>
            <a:r>
              <a:rPr lang="de-DE" sz="2200" b="1" dirty="0">
                <a:solidFill>
                  <a:srgbClr val="FFFF00"/>
                </a:solidFill>
                <a:latin typeface="+mn-lt"/>
                <a:cs typeface="Calibri" panose="020F0502020204030204" pitchFamily="34" charset="0"/>
              </a:rPr>
              <a:t>Er hätte Satan und seine Sympathisanten so einfach behandeln können, wie man eine Murmel aufhebt und auf die Erde wirft. Doch </a:t>
            </a:r>
            <a:r>
              <a:rPr lang="de-DE" sz="2200" b="1" u="sng" dirty="0">
                <a:solidFill>
                  <a:srgbClr val="FFFF00"/>
                </a:solidFill>
                <a:latin typeface="+mn-lt"/>
                <a:cs typeface="Calibri" panose="020F0502020204030204" pitchFamily="34" charset="0"/>
              </a:rPr>
              <a:t>dadurch hätte Er einen Präzedenzfall jener Gewalt</a:t>
            </a:r>
            <a:r>
              <a:rPr lang="de-DE" sz="2200" b="1" dirty="0">
                <a:solidFill>
                  <a:srgbClr val="FFFF00"/>
                </a:solidFill>
                <a:latin typeface="+mn-lt"/>
                <a:cs typeface="Calibri" panose="020F0502020204030204" pitchFamily="34" charset="0"/>
              </a:rPr>
              <a:t> gegen Menschen geschaffen, die heute so reichlich in den Zwangs-Prinzipien in unserer Welt sichtbar wird. (CS 7.4)</a:t>
            </a:r>
          </a:p>
          <a:p>
            <a:pPr marL="0" indent="0" algn="just">
              <a:buNone/>
            </a:pPr>
            <a:r>
              <a:rPr lang="de-DE" sz="2200" b="1" dirty="0">
                <a:solidFill>
                  <a:srgbClr val="FFFF00"/>
                </a:solidFill>
                <a:latin typeface="+mn-lt"/>
                <a:cs typeface="Calibri" panose="020F0502020204030204" pitchFamily="34" charset="0"/>
              </a:rPr>
              <a:t>Die Prinzipien Gottes gehören nicht in diese Kategorie. Jegliche Gewaltanwendung findet sich ausschließlich dort, wo Satan regiert. </a:t>
            </a:r>
            <a:r>
              <a:rPr lang="de-DE" sz="2200" b="1" u="sng" dirty="0">
                <a:solidFill>
                  <a:srgbClr val="FFFF00"/>
                </a:solidFill>
                <a:latin typeface="+mn-lt"/>
                <a:cs typeface="Calibri" panose="020F0502020204030204" pitchFamily="34" charset="0"/>
              </a:rPr>
              <a:t>Gott wird nie mit solchen Mitteln arbeiten.</a:t>
            </a:r>
            <a:r>
              <a:rPr lang="de-DE" sz="2200" b="1" dirty="0">
                <a:solidFill>
                  <a:srgbClr val="FFFF00"/>
                </a:solidFill>
                <a:latin typeface="+mn-lt"/>
                <a:cs typeface="Calibri" panose="020F0502020204030204" pitchFamily="34" charset="0"/>
              </a:rPr>
              <a:t> </a:t>
            </a:r>
            <a:r>
              <a:rPr lang="de-DE" sz="2200" dirty="0">
                <a:latin typeface="+mn-lt"/>
                <a:cs typeface="Calibri" panose="020F0502020204030204" pitchFamily="34" charset="0"/>
              </a:rPr>
              <a:t>Er bietet nicht die geringste Ermutigung für einen Menschen, sich wie ein Gott über einen anderen zu erheben und ihm geistige oder körperliche Leiden zuzufügen.</a:t>
            </a:r>
            <a:r>
              <a:rPr lang="de-DE" sz="2200" b="1" dirty="0">
                <a:solidFill>
                  <a:srgbClr val="FFFF00"/>
                </a:solidFill>
                <a:latin typeface="+mn-lt"/>
                <a:cs typeface="Calibri" panose="020F0502020204030204" pitchFamily="34" charset="0"/>
              </a:rPr>
              <a:t> Dieses Prinzip ist voll und ganz eine Erfindung Satans.“ (CS 7.4)</a:t>
            </a:r>
            <a:endParaRPr lang="en-AU" sz="2200" dirty="0">
              <a:latin typeface="+mn-lt"/>
              <a:cs typeface="Calibri" panose="020F0502020204030204" pitchFamily="34" charset="0"/>
            </a:endParaRPr>
          </a:p>
        </p:txBody>
      </p:sp>
    </p:spTree>
    <p:extLst>
      <p:ext uri="{BB962C8B-B14F-4D97-AF65-F5344CB8AC3E}">
        <p14:creationId xmlns:p14="http://schemas.microsoft.com/office/powerpoint/2010/main" val="6362972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DBEFE-0C7D-4EEA-8AAD-FA1FEFD75A04}"/>
              </a:ext>
            </a:extLst>
          </p:cNvPr>
          <p:cNvSpPr>
            <a:spLocks noGrp="1"/>
          </p:cNvSpPr>
          <p:nvPr>
            <p:ph type="title"/>
          </p:nvPr>
        </p:nvSpPr>
        <p:spPr>
          <a:xfrm>
            <a:off x="490331" y="408087"/>
            <a:ext cx="9957780" cy="1049235"/>
          </a:xfrm>
        </p:spPr>
        <p:txBody>
          <a:bodyPr>
            <a:noAutofit/>
          </a:bodyPr>
          <a:lstStyle/>
          <a:p>
            <a:r>
              <a:rPr lang="de-DE" sz="3000" dirty="0"/>
              <a:t>Zwang/Gewalt widerspricht den Grundsätzen Gottes</a:t>
            </a:r>
            <a:endParaRPr lang="en-AU" sz="3000" dirty="0"/>
          </a:p>
        </p:txBody>
      </p:sp>
      <p:sp>
        <p:nvSpPr>
          <p:cNvPr id="3" name="Content Placeholder 2">
            <a:extLst>
              <a:ext uri="{FF2B5EF4-FFF2-40B4-BE49-F238E27FC236}">
                <a16:creationId xmlns:a16="http://schemas.microsoft.com/office/drawing/2014/main" id="{C90C66CB-D07C-433B-B024-D45BFBCC5C93}"/>
              </a:ext>
            </a:extLst>
          </p:cNvPr>
          <p:cNvSpPr>
            <a:spLocks noGrp="1"/>
          </p:cNvSpPr>
          <p:nvPr>
            <p:ph idx="1"/>
          </p:nvPr>
        </p:nvSpPr>
        <p:spPr>
          <a:xfrm>
            <a:off x="490331" y="1603513"/>
            <a:ext cx="11105321" cy="4439477"/>
          </a:xfrm>
        </p:spPr>
        <p:txBody>
          <a:bodyPr>
            <a:normAutofit lnSpcReduction="10000"/>
          </a:bodyPr>
          <a:lstStyle/>
          <a:p>
            <a:pPr marL="0" indent="0" algn="just">
              <a:buNone/>
            </a:pPr>
            <a:r>
              <a:rPr lang="de-DE" sz="2400" dirty="0">
                <a:latin typeface="+mn-lt"/>
                <a:cs typeface="Calibri" panose="020F0502020204030204" pitchFamily="34" charset="0"/>
              </a:rPr>
              <a:t>„Durch das </a:t>
            </a:r>
            <a:r>
              <a:rPr lang="de-DE" sz="2400" dirty="0" err="1">
                <a:latin typeface="+mn-lt"/>
                <a:cs typeface="Calibri" panose="020F0502020204030204" pitchFamily="34" charset="0"/>
              </a:rPr>
              <a:t>Mißverstehen</a:t>
            </a:r>
            <a:r>
              <a:rPr lang="de-DE" sz="2400" dirty="0">
                <a:latin typeface="+mn-lt"/>
                <a:cs typeface="Calibri" panose="020F0502020204030204" pitchFamily="34" charset="0"/>
              </a:rPr>
              <a:t> der Absichten Gottes wurde die Welt verfinstert. Damit die dunklen Schatten erhellt und die Schöpfung zu Gott zurückgeführt würde, </a:t>
            </a:r>
            <a:r>
              <a:rPr lang="de-DE" sz="2400" dirty="0" err="1">
                <a:latin typeface="+mn-lt"/>
                <a:cs typeface="Calibri" panose="020F0502020204030204" pitchFamily="34" charset="0"/>
              </a:rPr>
              <a:t>mußte</a:t>
            </a:r>
            <a:r>
              <a:rPr lang="de-DE" sz="2400" dirty="0">
                <a:latin typeface="+mn-lt"/>
                <a:cs typeface="Calibri" panose="020F0502020204030204" pitchFamily="34" charset="0"/>
              </a:rPr>
              <a:t> Satans trügerische Macht vernichtet werden. Das aber konnte nicht durch Gewaltanwendung geschehen. </a:t>
            </a:r>
            <a:r>
              <a:rPr lang="de-DE" sz="2400" b="1" dirty="0">
                <a:solidFill>
                  <a:srgbClr val="FFFF00"/>
                </a:solidFill>
                <a:latin typeface="+mn-lt"/>
                <a:cs typeface="Calibri" panose="020F0502020204030204" pitchFamily="34" charset="0"/>
              </a:rPr>
              <a:t>Gewaltausübung steht den Grundsätzen der Herrschaft Gottes entgegen.</a:t>
            </a:r>
            <a:r>
              <a:rPr lang="de-DE" sz="2400" dirty="0">
                <a:solidFill>
                  <a:srgbClr val="FFFF00"/>
                </a:solidFill>
                <a:latin typeface="+mn-lt"/>
                <a:cs typeface="Calibri" panose="020F0502020204030204" pitchFamily="34" charset="0"/>
              </a:rPr>
              <a:t> </a:t>
            </a:r>
            <a:r>
              <a:rPr lang="de-DE" sz="2400" dirty="0">
                <a:latin typeface="+mn-lt"/>
                <a:cs typeface="Calibri" panose="020F0502020204030204" pitchFamily="34" charset="0"/>
              </a:rPr>
              <a:t>Er erwartet lediglich einen Dienst aus Liebe. Sie aber kann man weder befehlen noch durch Machteinsatz oder Amtsgewalt erzwingen. Nur Liebe erzeugt Gegenliebe. </a:t>
            </a:r>
            <a:r>
              <a:rPr lang="de-DE" sz="2400" b="1" dirty="0">
                <a:solidFill>
                  <a:srgbClr val="FFFF00"/>
                </a:solidFill>
                <a:latin typeface="+mn-lt"/>
                <a:cs typeface="Calibri" panose="020F0502020204030204" pitchFamily="34" charset="0"/>
              </a:rPr>
              <a:t>Gott erkennen heißt Ihn lieben. Der Gegensatz Seines Charakters zu dem Charakter Satans </a:t>
            </a:r>
            <a:r>
              <a:rPr lang="de-DE" sz="2400" b="1" dirty="0" err="1">
                <a:solidFill>
                  <a:srgbClr val="FFFF00"/>
                </a:solidFill>
                <a:latin typeface="+mn-lt"/>
                <a:cs typeface="Calibri" panose="020F0502020204030204" pitchFamily="34" charset="0"/>
              </a:rPr>
              <a:t>mußte</a:t>
            </a:r>
            <a:r>
              <a:rPr lang="de-DE" sz="2400" b="1" dirty="0">
                <a:solidFill>
                  <a:srgbClr val="FFFF00"/>
                </a:solidFill>
                <a:latin typeface="+mn-lt"/>
                <a:cs typeface="Calibri" panose="020F0502020204030204" pitchFamily="34" charset="0"/>
              </a:rPr>
              <a:t> deshalb geoffenbart werden. </a:t>
            </a:r>
            <a:r>
              <a:rPr lang="de-DE" sz="2400" dirty="0">
                <a:latin typeface="+mn-lt"/>
                <a:cs typeface="Calibri" panose="020F0502020204030204" pitchFamily="34" charset="0"/>
              </a:rPr>
              <a:t>Nur einer im ganzen Universum konnte dies tun; nur Er, der die Höhe und Tiefe der Liebe Gottes kannte, konnte sie auch verkünden. Über der dunklen Erdennacht sollte die Sonne der Gerechtigkeit aufgehen voller „</a:t>
            </a:r>
            <a:r>
              <a:rPr lang="de-DE" sz="2400" i="1" dirty="0">
                <a:latin typeface="+mn-lt"/>
                <a:cs typeface="Calibri" panose="020F0502020204030204" pitchFamily="34" charset="0"/>
              </a:rPr>
              <a:t>Heil unter ihren Flügeln</a:t>
            </a:r>
            <a:r>
              <a:rPr lang="de-DE" sz="2400" dirty="0">
                <a:latin typeface="+mn-lt"/>
                <a:cs typeface="Calibri" panose="020F0502020204030204" pitchFamily="34" charset="0"/>
              </a:rPr>
              <a:t>“.“ (LJ 11.3) </a:t>
            </a:r>
            <a:endParaRPr lang="en-AU" sz="2400" dirty="0">
              <a:latin typeface="+mn-lt"/>
              <a:cs typeface="Calibri" panose="020F0502020204030204" pitchFamily="34" charset="0"/>
            </a:endParaRPr>
          </a:p>
        </p:txBody>
      </p:sp>
    </p:spTree>
    <p:extLst>
      <p:ext uri="{BB962C8B-B14F-4D97-AF65-F5344CB8AC3E}">
        <p14:creationId xmlns:p14="http://schemas.microsoft.com/office/powerpoint/2010/main" val="4150457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DBEFE-0C7D-4EEA-8AAD-FA1FEFD75A04}"/>
              </a:ext>
            </a:extLst>
          </p:cNvPr>
          <p:cNvSpPr>
            <a:spLocks noGrp="1"/>
          </p:cNvSpPr>
          <p:nvPr>
            <p:ph type="title"/>
          </p:nvPr>
        </p:nvSpPr>
        <p:spPr>
          <a:xfrm>
            <a:off x="504778" y="488474"/>
            <a:ext cx="9970717" cy="1049235"/>
          </a:xfrm>
        </p:spPr>
        <p:txBody>
          <a:bodyPr>
            <a:noAutofit/>
          </a:bodyPr>
          <a:lstStyle/>
          <a:p>
            <a:r>
              <a:rPr lang="de-DE" sz="3400" dirty="0"/>
              <a:t>Christus leidet durch menschliche Grausamkeit</a:t>
            </a:r>
            <a:endParaRPr lang="en-AU" sz="3400" dirty="0"/>
          </a:p>
        </p:txBody>
      </p:sp>
      <p:sp>
        <p:nvSpPr>
          <p:cNvPr id="3" name="Content Placeholder 2">
            <a:extLst>
              <a:ext uri="{FF2B5EF4-FFF2-40B4-BE49-F238E27FC236}">
                <a16:creationId xmlns:a16="http://schemas.microsoft.com/office/drawing/2014/main" id="{C90C66CB-D07C-433B-B024-D45BFBCC5C93}"/>
              </a:ext>
            </a:extLst>
          </p:cNvPr>
          <p:cNvSpPr>
            <a:spLocks noGrp="1"/>
          </p:cNvSpPr>
          <p:nvPr>
            <p:ph idx="1"/>
          </p:nvPr>
        </p:nvSpPr>
        <p:spPr>
          <a:xfrm>
            <a:off x="504778" y="1537709"/>
            <a:ext cx="11117379" cy="4120969"/>
          </a:xfrm>
        </p:spPr>
        <p:txBody>
          <a:bodyPr>
            <a:noAutofit/>
          </a:bodyPr>
          <a:lstStyle/>
          <a:p>
            <a:pPr marL="0" indent="0" algn="just">
              <a:buNone/>
            </a:pPr>
            <a:r>
              <a:rPr lang="de-DE" sz="2400" dirty="0">
                <a:latin typeface="+mn-lt"/>
                <a:cs typeface="Calibri" panose="020F0502020204030204" pitchFamily="34" charset="0"/>
              </a:rPr>
              <a:t>„</a:t>
            </a:r>
            <a:r>
              <a:rPr lang="de-DE" sz="2400" i="1" dirty="0">
                <a:latin typeface="+mn-lt"/>
                <a:cs typeface="Calibri" panose="020F0502020204030204" pitchFamily="34" charset="0"/>
              </a:rPr>
              <a:t>Und auch die, die Ihn durchbohrt haben.“ </a:t>
            </a:r>
            <a:r>
              <a:rPr lang="de-DE" sz="2400" dirty="0">
                <a:latin typeface="+mn-lt"/>
                <a:cs typeface="Calibri" panose="020F0502020204030204" pitchFamily="34" charset="0"/>
              </a:rPr>
              <a:t>Diese Worte gelten nicht nur für die Menschen, die Christus durchbohrten, als Er am Kreuz von Golgatha hing, sondern auch für diejenigen, die Ihn heute durch böses Reden und Unrechtstaten durchbohren. </a:t>
            </a:r>
            <a:r>
              <a:rPr lang="de-DE" sz="2400" b="1" dirty="0">
                <a:solidFill>
                  <a:srgbClr val="FFFF00"/>
                </a:solidFill>
                <a:latin typeface="+mn-lt"/>
                <a:cs typeface="Calibri" panose="020F0502020204030204" pitchFamily="34" charset="0"/>
              </a:rPr>
              <a:t>Täglich erleidet Er die Qualen der Kreuzigung. </a:t>
            </a:r>
            <a:r>
              <a:rPr lang="de-DE" sz="2400" dirty="0">
                <a:latin typeface="+mn-lt"/>
                <a:cs typeface="Calibri" panose="020F0502020204030204" pitchFamily="34" charset="0"/>
              </a:rPr>
              <a:t>Täglich durchbohren Ihn Männer und Frauen, indem sie Ihn entehren, weil sie sich weigern, Seinen Willen zu tun. {ST, 28. Januar 1903 par. 8} </a:t>
            </a:r>
          </a:p>
          <a:p>
            <a:pPr marL="0" indent="0" algn="just">
              <a:buNone/>
            </a:pPr>
            <a:r>
              <a:rPr lang="de-DE" sz="2400" b="1" i="1" dirty="0">
                <a:solidFill>
                  <a:srgbClr val="FFFF00"/>
                </a:solidFill>
                <a:latin typeface="+mn-lt"/>
                <a:cs typeface="Calibri" panose="020F0502020204030204" pitchFamily="34" charset="0"/>
              </a:rPr>
              <a:t>Wir tragen allezeit das Sterben des Herrn Jesus am Leib umher</a:t>
            </a:r>
            <a:r>
              <a:rPr lang="de-DE" sz="2400" i="1" dirty="0">
                <a:latin typeface="+mn-lt"/>
                <a:cs typeface="Calibri" panose="020F0502020204030204" pitchFamily="34" charset="0"/>
              </a:rPr>
              <a:t>, damit auch das Leben Jesu an unserem Leib offenbar wird. (2.Korinther 4,10)</a:t>
            </a:r>
          </a:p>
          <a:p>
            <a:pPr marL="0" indent="0" algn="just">
              <a:buNone/>
            </a:pPr>
            <a:r>
              <a:rPr lang="en-AU" sz="2400" i="1" dirty="0">
                <a:latin typeface="+mn-lt"/>
                <a:cs typeface="Calibri" panose="020F0502020204030204" pitchFamily="34" charset="0"/>
              </a:rPr>
              <a:t>…</a:t>
            </a:r>
            <a:r>
              <a:rPr lang="de-DE" sz="2400" i="1" dirty="0">
                <a:latin typeface="+mn-lt"/>
                <a:cs typeface="Calibri" panose="020F0502020204030204" pitchFamily="34" charset="0"/>
              </a:rPr>
              <a:t>und die dann abgefallen sind, wieder zur Buße zu erneuern, </a:t>
            </a:r>
            <a:r>
              <a:rPr lang="de-DE" sz="2400" b="1" i="1" dirty="0">
                <a:solidFill>
                  <a:srgbClr val="FFFF00"/>
                </a:solidFill>
                <a:latin typeface="+mn-lt"/>
                <a:cs typeface="Calibri" panose="020F0502020204030204" pitchFamily="34" charset="0"/>
              </a:rPr>
              <a:t>da sie für sich selbst den Sohn Gottes wiederum kreuzigen</a:t>
            </a:r>
            <a:r>
              <a:rPr lang="de-DE" sz="2400" i="1" dirty="0">
                <a:latin typeface="+mn-lt"/>
                <a:cs typeface="Calibri" panose="020F0502020204030204" pitchFamily="34" charset="0"/>
              </a:rPr>
              <a:t> und zum Gespött machen! (Hebräer 6,6)</a:t>
            </a:r>
            <a:endParaRPr lang="en-AU" sz="2400" i="1" dirty="0">
              <a:latin typeface="+mn-lt"/>
              <a:cs typeface="Calibri" panose="020F0502020204030204" pitchFamily="34" charset="0"/>
            </a:endParaRPr>
          </a:p>
        </p:txBody>
      </p:sp>
    </p:spTree>
    <p:extLst>
      <p:ext uri="{BB962C8B-B14F-4D97-AF65-F5344CB8AC3E}">
        <p14:creationId xmlns:p14="http://schemas.microsoft.com/office/powerpoint/2010/main" val="29230129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DBEFE-0C7D-4EEA-8AAD-FA1FEFD75A04}"/>
              </a:ext>
            </a:extLst>
          </p:cNvPr>
          <p:cNvSpPr>
            <a:spLocks noGrp="1"/>
          </p:cNvSpPr>
          <p:nvPr>
            <p:ph type="title"/>
          </p:nvPr>
        </p:nvSpPr>
        <p:spPr>
          <a:xfrm>
            <a:off x="687823" y="488474"/>
            <a:ext cx="9291215" cy="1049235"/>
          </a:xfrm>
        </p:spPr>
        <p:txBody>
          <a:bodyPr>
            <a:normAutofit/>
          </a:bodyPr>
          <a:lstStyle/>
          <a:p>
            <a:r>
              <a:rPr lang="de-DE" sz="4000" dirty="0"/>
              <a:t>Alle Gewalt ist von Satan inspiriert</a:t>
            </a:r>
            <a:endParaRPr lang="en-AU" sz="4000" dirty="0"/>
          </a:p>
        </p:txBody>
      </p:sp>
      <p:sp>
        <p:nvSpPr>
          <p:cNvPr id="3" name="Content Placeholder 2">
            <a:extLst>
              <a:ext uri="{FF2B5EF4-FFF2-40B4-BE49-F238E27FC236}">
                <a16:creationId xmlns:a16="http://schemas.microsoft.com/office/drawing/2014/main" id="{C90C66CB-D07C-433B-B024-D45BFBCC5C93}"/>
              </a:ext>
            </a:extLst>
          </p:cNvPr>
          <p:cNvSpPr>
            <a:spLocks noGrp="1"/>
          </p:cNvSpPr>
          <p:nvPr>
            <p:ph idx="1"/>
          </p:nvPr>
        </p:nvSpPr>
        <p:spPr>
          <a:xfrm>
            <a:off x="687822" y="1537709"/>
            <a:ext cx="10816355" cy="4982361"/>
          </a:xfrm>
        </p:spPr>
        <p:txBody>
          <a:bodyPr>
            <a:normAutofit/>
          </a:bodyPr>
          <a:lstStyle/>
          <a:p>
            <a:pPr marL="0" indent="0" algn="just">
              <a:buNone/>
            </a:pPr>
            <a:r>
              <a:rPr lang="de-DE" sz="2400" dirty="0">
                <a:latin typeface="+mn-lt"/>
                <a:cs typeface="Calibri" panose="020F0502020204030204" pitchFamily="34" charset="0"/>
              </a:rPr>
              <a:t>„Adam und Eva wurden zum Bilde Gottes geschaffen. Satan hasste dieses Bild und wollte es zerstören. </a:t>
            </a:r>
            <a:r>
              <a:rPr lang="de-DE" sz="2400" b="1" dirty="0">
                <a:solidFill>
                  <a:srgbClr val="FFFF00"/>
                </a:solidFill>
                <a:latin typeface="+mn-lt"/>
                <a:cs typeface="Calibri" panose="020F0502020204030204" pitchFamily="34" charset="0"/>
              </a:rPr>
              <a:t>Jede Gewalttat eines Menschen gegen einen anderen offenbart den Geist Satans, der mit Christi Geist im Krieg steht. </a:t>
            </a:r>
            <a:r>
              <a:rPr lang="de-DE" sz="2400" dirty="0">
                <a:latin typeface="+mn-lt"/>
                <a:cs typeface="Calibri" panose="020F0502020204030204" pitchFamily="34" charset="0"/>
              </a:rPr>
              <a:t>Dieser Gedanke mag erst einmal schwer zu begreifen zu sein, doch die Bibel offenbart ihn deutlich. Wenn das erst einmal verstanden wird, verändert es völlig unser Verständnis von Gewalt in der Bibel und den damit verbundenen Begebenheiten. Die Vorstellung, dass Menschen ihre eigene Art umbringen, erscheint völlig irrsinnig zu sein, bis wir verstehen, dass Satan versucht, Christus zu durchbohren durch seine Fähigkeit, die Menschen zu gegenseitiger Gewalt anzustacheln.“ – Agape S. 228</a:t>
            </a:r>
            <a:endParaRPr lang="en-AU" sz="2400" dirty="0">
              <a:latin typeface="+mn-lt"/>
              <a:cs typeface="Calibri" panose="020F0502020204030204" pitchFamily="34" charset="0"/>
            </a:endParaRPr>
          </a:p>
        </p:txBody>
      </p:sp>
    </p:spTree>
    <p:extLst>
      <p:ext uri="{BB962C8B-B14F-4D97-AF65-F5344CB8AC3E}">
        <p14:creationId xmlns:p14="http://schemas.microsoft.com/office/powerpoint/2010/main" val="9866347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DBEFE-0C7D-4EEA-8AAD-FA1FEFD75A04}"/>
              </a:ext>
            </a:extLst>
          </p:cNvPr>
          <p:cNvSpPr>
            <a:spLocks noGrp="1"/>
          </p:cNvSpPr>
          <p:nvPr>
            <p:ph type="title"/>
          </p:nvPr>
        </p:nvSpPr>
        <p:spPr>
          <a:xfrm>
            <a:off x="687823" y="488474"/>
            <a:ext cx="9772511" cy="1049235"/>
          </a:xfrm>
        </p:spPr>
        <p:txBody>
          <a:bodyPr>
            <a:normAutofit/>
          </a:bodyPr>
          <a:lstStyle/>
          <a:p>
            <a:r>
              <a:rPr lang="de-DE" sz="4000" dirty="0"/>
              <a:t>Alle Gewalt richtet sich gegen Christus</a:t>
            </a:r>
            <a:endParaRPr lang="en-AU" sz="4000" dirty="0"/>
          </a:p>
        </p:txBody>
      </p:sp>
      <p:sp>
        <p:nvSpPr>
          <p:cNvPr id="3" name="Content Placeholder 2">
            <a:extLst>
              <a:ext uri="{FF2B5EF4-FFF2-40B4-BE49-F238E27FC236}">
                <a16:creationId xmlns:a16="http://schemas.microsoft.com/office/drawing/2014/main" id="{C90C66CB-D07C-433B-B024-D45BFBCC5C93}"/>
              </a:ext>
            </a:extLst>
          </p:cNvPr>
          <p:cNvSpPr>
            <a:spLocks noGrp="1"/>
          </p:cNvSpPr>
          <p:nvPr>
            <p:ph idx="1"/>
          </p:nvPr>
        </p:nvSpPr>
        <p:spPr>
          <a:xfrm>
            <a:off x="687823" y="1537709"/>
            <a:ext cx="10816354" cy="4690813"/>
          </a:xfrm>
        </p:spPr>
        <p:txBody>
          <a:bodyPr>
            <a:normAutofit/>
          </a:bodyPr>
          <a:lstStyle/>
          <a:p>
            <a:pPr marL="0" indent="0" algn="just">
              <a:buNone/>
            </a:pPr>
            <a:r>
              <a:rPr lang="de-DE" sz="2400" dirty="0">
                <a:latin typeface="+mn-lt"/>
                <a:cs typeface="Calibri" panose="020F0502020204030204" pitchFamily="34" charset="0"/>
              </a:rPr>
              <a:t>„</a:t>
            </a:r>
            <a:r>
              <a:rPr lang="de-DE" sz="2400" i="1" dirty="0">
                <a:latin typeface="+mn-lt"/>
                <a:cs typeface="Calibri" panose="020F0502020204030204" pitchFamily="34" charset="0"/>
              </a:rPr>
              <a:t>Was ihr einem dieser Meiner geringsten Brüder getan habt, das habt ihr Mir getan! (Matthäus</a:t>
            </a:r>
            <a:r>
              <a:rPr lang="en-AU" sz="2400" i="1" dirty="0">
                <a:latin typeface="+mn-lt"/>
                <a:cs typeface="Calibri" panose="020F0502020204030204" pitchFamily="34" charset="0"/>
              </a:rPr>
              <a:t> 25,40)</a:t>
            </a:r>
          </a:p>
          <a:p>
            <a:pPr marL="0" indent="0" algn="just">
              <a:buNone/>
            </a:pPr>
            <a:r>
              <a:rPr lang="de-DE" sz="2400" dirty="0">
                <a:latin typeface="+mn-lt"/>
                <a:cs typeface="Calibri" panose="020F0502020204030204" pitchFamily="34" charset="0"/>
              </a:rPr>
              <a:t>Es ist entscheidend, dass wir diesen Punkt verstehen.</a:t>
            </a:r>
            <a:r>
              <a:rPr lang="de-DE" sz="2400" dirty="0">
                <a:solidFill>
                  <a:srgbClr val="FFFF00"/>
                </a:solidFill>
                <a:latin typeface="+mn-lt"/>
                <a:cs typeface="Calibri" panose="020F0502020204030204" pitchFamily="34" charset="0"/>
              </a:rPr>
              <a:t> </a:t>
            </a:r>
            <a:r>
              <a:rPr lang="de-DE" sz="2400" b="1" dirty="0">
                <a:solidFill>
                  <a:srgbClr val="FFFF00"/>
                </a:solidFill>
                <a:latin typeface="+mn-lt"/>
                <a:cs typeface="Calibri" panose="020F0502020204030204" pitchFamily="34" charset="0"/>
              </a:rPr>
              <a:t>Jegliche Gewalttat wird von einem neidischen und hasserfüllten Geist gegen den Sohn Gottes angestiftet</a:t>
            </a:r>
            <a:r>
              <a:rPr lang="de-DE" sz="2400" dirty="0">
                <a:latin typeface="+mn-lt"/>
                <a:cs typeface="Calibri" panose="020F0502020204030204" pitchFamily="34" charset="0"/>
              </a:rPr>
              <a:t>. Darum sind alle Arten von Gewalt, inklusive der Selbstzerstörung und des Selbstmordes, Teil dieses Hasses gegen Christus, selbst wenn demjenigen der ursprüngliche Grund völlig unbekannt ist. </a:t>
            </a:r>
            <a:r>
              <a:rPr lang="de-DE" sz="2400" b="1" dirty="0">
                <a:solidFill>
                  <a:srgbClr val="FFFF00"/>
                </a:solidFill>
                <a:latin typeface="+mn-lt"/>
                <a:cs typeface="Calibri" panose="020F0502020204030204" pitchFamily="34" charset="0"/>
              </a:rPr>
              <a:t>Ausdrücke des Hasses gegen unseren Nächsten und Gewalttaten gegen unsere Feinde und uns selbst sind inspiriert von Satans Hass gegen Christus. Das ist der Ursprung aller Gewalt und allen Hasses.“</a:t>
            </a:r>
            <a:r>
              <a:rPr lang="de-DE" sz="2400" dirty="0">
                <a:latin typeface="+mn-lt"/>
                <a:cs typeface="Calibri" panose="020F0502020204030204" pitchFamily="34" charset="0"/>
              </a:rPr>
              <a:t> (Agape S. 229)</a:t>
            </a:r>
            <a:endParaRPr lang="en-AU" sz="2400" dirty="0">
              <a:latin typeface="+mn-lt"/>
              <a:cs typeface="Calibri" panose="020F0502020204030204" pitchFamily="34" charset="0"/>
            </a:endParaRPr>
          </a:p>
        </p:txBody>
      </p:sp>
    </p:spTree>
    <p:extLst>
      <p:ext uri="{BB962C8B-B14F-4D97-AF65-F5344CB8AC3E}">
        <p14:creationId xmlns:p14="http://schemas.microsoft.com/office/powerpoint/2010/main" val="31606877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DBEFE-0C7D-4EEA-8AAD-FA1FEFD75A04}"/>
              </a:ext>
            </a:extLst>
          </p:cNvPr>
          <p:cNvSpPr>
            <a:spLocks noGrp="1"/>
          </p:cNvSpPr>
          <p:nvPr>
            <p:ph type="title"/>
          </p:nvPr>
        </p:nvSpPr>
        <p:spPr>
          <a:xfrm>
            <a:off x="687823" y="488474"/>
            <a:ext cx="9772511" cy="1049235"/>
          </a:xfrm>
        </p:spPr>
        <p:txBody>
          <a:bodyPr>
            <a:normAutofit/>
          </a:bodyPr>
          <a:lstStyle/>
          <a:p>
            <a:r>
              <a:rPr lang="de-DE" sz="3900" dirty="0"/>
              <a:t>Christus, gekreuzigt in jedem Menschen</a:t>
            </a:r>
            <a:endParaRPr lang="en-AU" sz="3900" dirty="0"/>
          </a:p>
        </p:txBody>
      </p:sp>
      <p:sp>
        <p:nvSpPr>
          <p:cNvPr id="3" name="Content Placeholder 2">
            <a:extLst>
              <a:ext uri="{FF2B5EF4-FFF2-40B4-BE49-F238E27FC236}">
                <a16:creationId xmlns:a16="http://schemas.microsoft.com/office/drawing/2014/main" id="{C90C66CB-D07C-433B-B024-D45BFBCC5C93}"/>
              </a:ext>
            </a:extLst>
          </p:cNvPr>
          <p:cNvSpPr>
            <a:spLocks noGrp="1"/>
          </p:cNvSpPr>
          <p:nvPr>
            <p:ph idx="1"/>
          </p:nvPr>
        </p:nvSpPr>
        <p:spPr>
          <a:xfrm>
            <a:off x="687823" y="1696278"/>
            <a:ext cx="10816354" cy="4673248"/>
          </a:xfrm>
        </p:spPr>
        <p:txBody>
          <a:bodyPr>
            <a:normAutofit lnSpcReduction="10000"/>
          </a:bodyPr>
          <a:lstStyle/>
          <a:p>
            <a:pPr marL="0" indent="0" algn="just">
              <a:buNone/>
            </a:pPr>
            <a:r>
              <a:rPr lang="de-DE" sz="2400" dirty="0">
                <a:latin typeface="+mn-lt"/>
                <a:cs typeface="Calibri" panose="020F0502020204030204" pitchFamily="34" charset="0"/>
              </a:rPr>
              <a:t>„Dieser Geist der Gewalt im Menschen wurde in dem ersten Tod des Lammes im Garten offenbart. Die Tötung dieses Tieres spiegelte die gewalttätige Natur Adams wider. </a:t>
            </a:r>
            <a:r>
              <a:rPr lang="de-DE" sz="2400" b="1" dirty="0">
                <a:solidFill>
                  <a:srgbClr val="FFFF00"/>
                </a:solidFill>
                <a:latin typeface="+mn-lt"/>
                <a:cs typeface="Calibri" panose="020F0502020204030204" pitchFamily="34" charset="0"/>
              </a:rPr>
              <a:t>Durch dieses Opfer reflektierte Gott Adam den Samen, der jetzt in ihm lebte. Dieser Samen der Gewalt explodierte bald darauf in </a:t>
            </a:r>
            <a:r>
              <a:rPr lang="de-DE" sz="2400" b="1" dirty="0" err="1">
                <a:solidFill>
                  <a:srgbClr val="FFFF00"/>
                </a:solidFill>
                <a:latin typeface="+mn-lt"/>
                <a:cs typeface="Calibri" panose="020F0502020204030204" pitchFamily="34" charset="0"/>
              </a:rPr>
              <a:t>Kain</a:t>
            </a:r>
            <a:r>
              <a:rPr lang="de-DE" sz="2400" b="1" dirty="0">
                <a:solidFill>
                  <a:srgbClr val="FFFF00"/>
                </a:solidFill>
                <a:latin typeface="+mn-lt"/>
                <a:cs typeface="Calibri" panose="020F0502020204030204" pitchFamily="34" charset="0"/>
              </a:rPr>
              <a:t>, als er Abel tötete. </a:t>
            </a:r>
            <a:r>
              <a:rPr lang="de-DE" sz="2400" dirty="0">
                <a:latin typeface="+mn-lt"/>
                <a:cs typeface="Calibri" panose="020F0502020204030204" pitchFamily="34" charset="0"/>
              </a:rPr>
              <a:t>(Agape S. 229)</a:t>
            </a:r>
          </a:p>
          <a:p>
            <a:pPr marL="0" indent="0" algn="just">
              <a:buNone/>
            </a:pPr>
            <a:r>
              <a:rPr lang="de-DE" sz="2400" dirty="0">
                <a:latin typeface="+mn-lt"/>
                <a:cs typeface="Calibri" panose="020F0502020204030204" pitchFamily="34" charset="0"/>
              </a:rPr>
              <a:t>Die einzige Möglichkeit für den Menschen, weiter zu leben, bestand darin, dass Christus der Menschheit weiterhin die Kraft Seines Lebens zur Verfügung stellte. Deshalb ist Christus das Lamm, das geschlachtet wurde von Grundlegung der Welt an. (Offb. 13,8) </a:t>
            </a:r>
            <a:r>
              <a:rPr lang="de-DE" sz="2400" b="1" dirty="0">
                <a:solidFill>
                  <a:srgbClr val="FFFF00"/>
                </a:solidFill>
                <a:latin typeface="+mn-lt"/>
                <a:cs typeface="Calibri" panose="020F0502020204030204" pitchFamily="34" charset="0"/>
              </a:rPr>
              <a:t>Christus wurde von Anfang an durch unsere Übertretungen durchbohrt, vom Anbeginn der Sünde wurde Er durch unsere Missetaten gequält. Damit der Mensch leben konnte, musste Christus jeden Menschen trotz dieses satanisch inspirierten Hasses weiter tragen.“ </a:t>
            </a:r>
            <a:r>
              <a:rPr lang="de-DE" sz="2400" dirty="0">
                <a:latin typeface="+mn-lt"/>
                <a:cs typeface="Calibri" panose="020F0502020204030204" pitchFamily="34" charset="0"/>
              </a:rPr>
              <a:t>(Agape S. 230) </a:t>
            </a:r>
            <a:endParaRPr lang="en-AU" sz="2400" dirty="0">
              <a:latin typeface="+mn-lt"/>
              <a:cs typeface="Calibri" panose="020F0502020204030204" pitchFamily="34" charset="0"/>
            </a:endParaRPr>
          </a:p>
          <a:p>
            <a:pPr marL="0" indent="0" algn="just">
              <a:buNone/>
            </a:pPr>
            <a:endParaRPr lang="en-AU" sz="2400" dirty="0">
              <a:latin typeface="+mn-lt"/>
              <a:cs typeface="Calibri" panose="020F0502020204030204" pitchFamily="34" charset="0"/>
            </a:endParaRPr>
          </a:p>
        </p:txBody>
      </p:sp>
    </p:spTree>
    <p:extLst>
      <p:ext uri="{BB962C8B-B14F-4D97-AF65-F5344CB8AC3E}">
        <p14:creationId xmlns:p14="http://schemas.microsoft.com/office/powerpoint/2010/main" val="20100956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DBEFE-0C7D-4EEA-8AAD-FA1FEFD75A04}"/>
              </a:ext>
            </a:extLst>
          </p:cNvPr>
          <p:cNvSpPr>
            <a:spLocks noGrp="1"/>
          </p:cNvSpPr>
          <p:nvPr>
            <p:ph type="title"/>
          </p:nvPr>
        </p:nvSpPr>
        <p:spPr>
          <a:xfrm>
            <a:off x="636103" y="488474"/>
            <a:ext cx="9646885" cy="1049235"/>
          </a:xfrm>
        </p:spPr>
        <p:txBody>
          <a:bodyPr>
            <a:normAutofit/>
          </a:bodyPr>
          <a:lstStyle/>
          <a:p>
            <a:r>
              <a:rPr lang="de-DE" sz="3800" dirty="0"/>
              <a:t>Christus unterdrückt in der Menschheit</a:t>
            </a:r>
            <a:endParaRPr lang="en-AU" sz="3800" dirty="0"/>
          </a:p>
        </p:txBody>
      </p:sp>
      <p:sp>
        <p:nvSpPr>
          <p:cNvPr id="3" name="Content Placeholder 2">
            <a:extLst>
              <a:ext uri="{FF2B5EF4-FFF2-40B4-BE49-F238E27FC236}">
                <a16:creationId xmlns:a16="http://schemas.microsoft.com/office/drawing/2014/main" id="{C90C66CB-D07C-433B-B024-D45BFBCC5C93}"/>
              </a:ext>
            </a:extLst>
          </p:cNvPr>
          <p:cNvSpPr>
            <a:spLocks noGrp="1"/>
          </p:cNvSpPr>
          <p:nvPr>
            <p:ph idx="1"/>
          </p:nvPr>
        </p:nvSpPr>
        <p:spPr>
          <a:xfrm>
            <a:off x="636104" y="1298713"/>
            <a:ext cx="10919792" cy="5070813"/>
          </a:xfrm>
        </p:spPr>
        <p:txBody>
          <a:bodyPr>
            <a:noAutofit/>
          </a:bodyPr>
          <a:lstStyle/>
          <a:p>
            <a:pPr marL="0" indent="0" algn="just">
              <a:buNone/>
            </a:pPr>
            <a:r>
              <a:rPr lang="de-DE" sz="2100" dirty="0">
                <a:latin typeface="+mn-lt"/>
                <a:cs typeface="Calibri" panose="020F0502020204030204" pitchFamily="34" charset="0"/>
              </a:rPr>
              <a:t>„</a:t>
            </a:r>
            <a:r>
              <a:rPr lang="de-DE" sz="2100" i="1" dirty="0">
                <a:latin typeface="+mn-lt"/>
                <a:cs typeface="Calibri" panose="020F0502020204030204" pitchFamily="34" charset="0"/>
              </a:rPr>
              <a:t>Denn es wird geoffenbart Gottes </a:t>
            </a:r>
            <a:r>
              <a:rPr lang="de-DE" sz="2100" b="1" i="1" dirty="0">
                <a:solidFill>
                  <a:srgbClr val="FFFF00"/>
                </a:solidFill>
                <a:latin typeface="+mn-lt"/>
                <a:cs typeface="Calibri" panose="020F0502020204030204" pitchFamily="34" charset="0"/>
              </a:rPr>
              <a:t>Zorn</a:t>
            </a:r>
            <a:r>
              <a:rPr lang="de-DE" sz="2100" i="1" dirty="0">
                <a:latin typeface="+mn-lt"/>
                <a:cs typeface="Calibri" panose="020F0502020204030204" pitchFamily="34" charset="0"/>
              </a:rPr>
              <a:t> vom Himmel her über alle Gottlosigkeit und Ungerechtigkeit der Menschen, welche </a:t>
            </a:r>
            <a:r>
              <a:rPr lang="de-DE" sz="2100" b="1" i="1" dirty="0">
                <a:solidFill>
                  <a:srgbClr val="FFFF00"/>
                </a:solidFill>
                <a:latin typeface="+mn-lt"/>
                <a:cs typeface="Calibri" panose="020F0502020204030204" pitchFamily="34" charset="0"/>
              </a:rPr>
              <a:t>die Wahrheit</a:t>
            </a:r>
            <a:r>
              <a:rPr lang="de-DE" sz="2100" i="1" dirty="0">
                <a:solidFill>
                  <a:srgbClr val="FFFF00"/>
                </a:solidFill>
                <a:latin typeface="+mn-lt"/>
                <a:cs typeface="Calibri" panose="020F0502020204030204" pitchFamily="34" charset="0"/>
              </a:rPr>
              <a:t> </a:t>
            </a:r>
            <a:r>
              <a:rPr lang="de-DE" sz="2100" i="1" dirty="0">
                <a:latin typeface="+mn-lt"/>
                <a:cs typeface="Calibri" panose="020F0502020204030204" pitchFamily="34" charset="0"/>
              </a:rPr>
              <a:t>durch Ungerechtigkeit aufhalten (unterdrücken), weil das von Gott Erkennbare unter ihnen offenbar ist, da Gott es ihnen offenbar gemacht hat. Römer 1,18.19</a:t>
            </a:r>
          </a:p>
          <a:p>
            <a:pPr marL="0" indent="0" algn="just">
              <a:buNone/>
            </a:pPr>
            <a:r>
              <a:rPr lang="de-DE" sz="2100" dirty="0">
                <a:latin typeface="+mn-lt"/>
                <a:cs typeface="Calibri" panose="020F0502020204030204" pitchFamily="34" charset="0"/>
              </a:rPr>
              <a:t>Das Wort „Zorn“ im Griechischen bedeutet einfach „Wunsch“ oder „Verlangen“ und kommt von einem Wurzelwort, das „sich nach etwas ausstrecken“ bedeutet. Es kann sowohl als Leidenschaft als auch als Zorn oder Wut übersetzt werden. Mit diesem Gedanken wollen wir den Vers noch einmal übersetzen, doch vorher noch ein weiterer Punkt, den wir berücksichtigen wollen. Jesus sagt, </a:t>
            </a:r>
            <a:r>
              <a:rPr lang="de-DE" sz="2100" i="1" dirty="0">
                <a:latin typeface="+mn-lt"/>
                <a:cs typeface="Calibri" panose="020F0502020204030204" pitchFamily="34" charset="0"/>
              </a:rPr>
              <a:t>„Ich bin die Wahrheit“ </a:t>
            </a:r>
            <a:r>
              <a:rPr lang="de-DE" sz="2100" dirty="0">
                <a:latin typeface="+mn-lt"/>
                <a:cs typeface="Calibri" panose="020F0502020204030204" pitchFamily="34" charset="0"/>
              </a:rPr>
              <a:t>(Johannes 14,6). Daher ist das Unterdrücken oder Aufhalten von Wahrheit das Unterdrücken von Christus. (Agape S. 230)</a:t>
            </a:r>
          </a:p>
          <a:p>
            <a:pPr marL="0" indent="0" algn="just">
              <a:buNone/>
            </a:pPr>
            <a:r>
              <a:rPr lang="de-DE" sz="2100" i="1" dirty="0">
                <a:latin typeface="+mn-lt"/>
                <a:cs typeface="Calibri" panose="020F0502020204030204" pitchFamily="34" charset="0"/>
              </a:rPr>
              <a:t>„Denn es wird geoffenbart Gottes</a:t>
            </a:r>
            <a:r>
              <a:rPr lang="de-DE" sz="2100" b="1" i="1" dirty="0">
                <a:solidFill>
                  <a:srgbClr val="FFFF00"/>
                </a:solidFill>
                <a:latin typeface="+mn-lt"/>
                <a:cs typeface="Calibri" panose="020F0502020204030204" pitchFamily="34" charset="0"/>
              </a:rPr>
              <a:t> Verlangen</a:t>
            </a:r>
            <a:r>
              <a:rPr lang="de-DE" sz="2100" i="1" dirty="0">
                <a:solidFill>
                  <a:srgbClr val="FFFF00"/>
                </a:solidFill>
                <a:latin typeface="+mn-lt"/>
                <a:cs typeface="Calibri" panose="020F0502020204030204" pitchFamily="34" charset="0"/>
              </a:rPr>
              <a:t> </a:t>
            </a:r>
            <a:r>
              <a:rPr lang="de-DE" sz="2100" i="1" dirty="0">
                <a:latin typeface="+mn-lt"/>
                <a:cs typeface="Calibri" panose="020F0502020204030204" pitchFamily="34" charset="0"/>
              </a:rPr>
              <a:t>vom Himmel her über alle Gottlosigkeit und Ungerechtigkeit der Menschen, welche </a:t>
            </a:r>
            <a:r>
              <a:rPr lang="de-DE" sz="2100" b="1" i="1" dirty="0">
                <a:solidFill>
                  <a:srgbClr val="FFFF00"/>
                </a:solidFill>
                <a:latin typeface="+mn-lt"/>
                <a:cs typeface="Calibri" panose="020F0502020204030204" pitchFamily="34" charset="0"/>
              </a:rPr>
              <a:t>Christus</a:t>
            </a:r>
            <a:r>
              <a:rPr lang="de-DE" sz="2100" i="1" dirty="0">
                <a:latin typeface="+mn-lt"/>
                <a:cs typeface="Calibri" panose="020F0502020204030204" pitchFamily="34" charset="0"/>
              </a:rPr>
              <a:t> durch Ungerechtigkeit aufhalten, </a:t>
            </a:r>
            <a:r>
              <a:rPr lang="de-DE" sz="2100" b="1" i="1" dirty="0">
                <a:solidFill>
                  <a:srgbClr val="FFFF00"/>
                </a:solidFill>
                <a:latin typeface="+mn-lt"/>
                <a:cs typeface="Calibri" panose="020F0502020204030204" pitchFamily="34" charset="0"/>
              </a:rPr>
              <a:t>weil das von Gott Erkennbare unter ihnen offenbar ist</a:t>
            </a:r>
            <a:r>
              <a:rPr lang="de-DE" sz="2100" i="1" dirty="0">
                <a:latin typeface="+mn-lt"/>
                <a:cs typeface="Calibri" panose="020F0502020204030204" pitchFamily="34" charset="0"/>
              </a:rPr>
              <a:t>, da Gott es ihnen offenbar gemacht hat. Römer 1,18.19 angepasst.“ </a:t>
            </a:r>
            <a:r>
              <a:rPr lang="de-DE" sz="2100" dirty="0">
                <a:latin typeface="+mn-lt"/>
                <a:cs typeface="Calibri" panose="020F0502020204030204" pitchFamily="34" charset="0"/>
              </a:rPr>
              <a:t>(Agape S.231)</a:t>
            </a:r>
            <a:endParaRPr lang="en-AU" sz="2100" dirty="0">
              <a:latin typeface="+mn-lt"/>
              <a:cs typeface="Calibri" panose="020F0502020204030204" pitchFamily="34" charset="0"/>
            </a:endParaRPr>
          </a:p>
        </p:txBody>
      </p:sp>
    </p:spTree>
    <p:extLst>
      <p:ext uri="{BB962C8B-B14F-4D97-AF65-F5344CB8AC3E}">
        <p14:creationId xmlns:p14="http://schemas.microsoft.com/office/powerpoint/2010/main" val="214017465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0</TotalTime>
  <Words>2338</Words>
  <Application>Microsoft Office PowerPoint</Application>
  <PresentationFormat>Breitbild</PresentationFormat>
  <Paragraphs>63</Paragraphs>
  <Slides>21</Slides>
  <Notes>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21</vt:i4>
      </vt:variant>
    </vt:vector>
  </HeadingPairs>
  <TitlesOfParts>
    <vt:vector size="25" baseType="lpstr">
      <vt:lpstr>Arial</vt:lpstr>
      <vt:lpstr>Century Gothic</vt:lpstr>
      <vt:lpstr>Wingdings 3</vt:lpstr>
      <vt:lpstr>Ion</vt:lpstr>
      <vt:lpstr>Die Perspektive des Kreuzes auf biblische Gewalt</vt:lpstr>
      <vt:lpstr>Gewalt ist die Trennlinie</vt:lpstr>
      <vt:lpstr>Die Prinzipien des Herrn schließen Gewalt aus</vt:lpstr>
      <vt:lpstr>Zwang/Gewalt widerspricht den Grundsätzen Gottes</vt:lpstr>
      <vt:lpstr>Christus leidet durch menschliche Grausamkeit</vt:lpstr>
      <vt:lpstr>Alle Gewalt ist von Satan inspiriert</vt:lpstr>
      <vt:lpstr>Alle Gewalt richtet sich gegen Christus</vt:lpstr>
      <vt:lpstr>Christus, gekreuzigt in jedem Menschen</vt:lpstr>
      <vt:lpstr>Christus unterdrückt in der Menschheit</vt:lpstr>
      <vt:lpstr>Das sehnsüchtige Verlangen Gottes wird erstickt</vt:lpstr>
      <vt:lpstr>Wir hielten Ihn für von Gott geschlagen</vt:lpstr>
      <vt:lpstr>Die Herrlichkeit des Kreuzes</vt:lpstr>
      <vt:lpstr>Das Geheimnis des Kreuzes</vt:lpstr>
      <vt:lpstr>Hat Gott Seinen Sohn ans Kreuz genagelt?</vt:lpstr>
      <vt:lpstr>Gott wird als Richter wahrgenommen</vt:lpstr>
      <vt:lpstr>Gott wird gezwungen, die Auffassungen der Menschen anzunehmen</vt:lpstr>
      <vt:lpstr>Das Kreuz ist ein Angebot an rebellische Sünder</vt:lpstr>
      <vt:lpstr>Zusammenfassung</vt:lpstr>
      <vt:lpstr>Das Geheimnis des Kreuzes</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Adrian Ebens</dc:creator>
  <cp:lastModifiedBy>Jutta Deichsel</cp:lastModifiedBy>
  <cp:revision>524</cp:revision>
  <dcterms:created xsi:type="dcterms:W3CDTF">2020-11-26T04:46:46Z</dcterms:created>
  <dcterms:modified xsi:type="dcterms:W3CDTF">2023-03-22T19:40:44Z</dcterms:modified>
</cp:coreProperties>
</file>