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2"/>
  </p:notesMasterIdLst>
  <p:sldIdLst>
    <p:sldId id="279" r:id="rId2"/>
    <p:sldId id="357" r:id="rId3"/>
    <p:sldId id="358" r:id="rId4"/>
    <p:sldId id="359" r:id="rId5"/>
    <p:sldId id="360" r:id="rId6"/>
    <p:sldId id="361" r:id="rId7"/>
    <p:sldId id="362" r:id="rId8"/>
    <p:sldId id="363" r:id="rId9"/>
    <p:sldId id="364" r:id="rId10"/>
    <p:sldId id="366" r:id="rId11"/>
    <p:sldId id="367" r:id="rId12"/>
    <p:sldId id="368" r:id="rId13"/>
    <p:sldId id="369" r:id="rId14"/>
    <p:sldId id="370" r:id="rId15"/>
    <p:sldId id="371" r:id="rId16"/>
    <p:sldId id="372" r:id="rId17"/>
    <p:sldId id="374" r:id="rId18"/>
    <p:sldId id="375" r:id="rId19"/>
    <p:sldId id="376" r:id="rId20"/>
    <p:sldId id="377" r:id="rId21"/>
    <p:sldId id="378" r:id="rId22"/>
    <p:sldId id="379" r:id="rId23"/>
    <p:sldId id="380" r:id="rId24"/>
    <p:sldId id="381" r:id="rId25"/>
    <p:sldId id="383" r:id="rId26"/>
    <p:sldId id="355" r:id="rId27"/>
    <p:sldId id="385" r:id="rId28"/>
    <p:sldId id="386" r:id="rId29"/>
    <p:sldId id="387" r:id="rId30"/>
    <p:sldId id="33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58" y="-23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5739DF1-8238-40C8-B4C2-C5866D4DD284}" type="slidenum">
              <a:rPr lang="en-US" altLang="en-US" smtClean="0"/>
              <a:pPr/>
              <a:t>15</a:t>
            </a:fld>
            <a:endParaRPr lang="en-US" altLang="en-US"/>
          </a:p>
        </p:txBody>
      </p:sp>
    </p:spTree>
    <p:extLst>
      <p:ext uri="{BB962C8B-B14F-4D97-AF65-F5344CB8AC3E}">
        <p14:creationId xmlns:p14="http://schemas.microsoft.com/office/powerpoint/2010/main" val="407617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5739DF1-8238-40C8-B4C2-C5866D4DD284}" type="slidenum">
              <a:rPr lang="en-US" altLang="en-US" smtClean="0"/>
              <a:pPr/>
              <a:t>19</a:t>
            </a:fld>
            <a:endParaRPr lang="en-US" altLang="en-US"/>
          </a:p>
        </p:txBody>
      </p:sp>
    </p:spTree>
    <p:extLst>
      <p:ext uri="{BB962C8B-B14F-4D97-AF65-F5344CB8AC3E}">
        <p14:creationId xmlns:p14="http://schemas.microsoft.com/office/powerpoint/2010/main" val="371199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30</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28381" y="1328928"/>
            <a:ext cx="6717827" cy="4474463"/>
          </a:xfrm>
        </p:spPr>
        <p:txBody>
          <a:bodyPr>
            <a:noAutofit/>
          </a:bodyPr>
          <a:lstStyle/>
          <a:p>
            <a:pPr algn="ctr"/>
            <a:r>
              <a:rPr lang="en-AU" sz="7200" dirty="0">
                <a:effectLst>
                  <a:outerShdw blurRad="38100" dist="38100" dir="2700000" algn="tl">
                    <a:srgbClr val="000000">
                      <a:alpha val="43137"/>
                    </a:srgbClr>
                  </a:outerShdw>
                </a:effectLst>
              </a:rPr>
              <a:t>Die </a:t>
            </a:r>
            <a:r>
              <a:rPr lang="en-AU" sz="7200" dirty="0" err="1">
                <a:effectLst>
                  <a:outerShdw blurRad="38100" dist="38100" dir="2700000" algn="tl">
                    <a:srgbClr val="000000">
                      <a:alpha val="43137"/>
                    </a:srgbClr>
                  </a:outerShdw>
                </a:effectLst>
              </a:rPr>
              <a:t>Botschaft</a:t>
            </a:r>
            <a:r>
              <a:rPr lang="en-AU" sz="7200" dirty="0">
                <a:effectLst>
                  <a:outerShdw blurRad="38100" dist="38100" dir="2700000" algn="tl">
                    <a:srgbClr val="000000">
                      <a:alpha val="43137"/>
                    </a:srgbClr>
                  </a:outerShdw>
                </a:effectLst>
              </a:rPr>
              <a:t> des </a:t>
            </a:r>
            <a:r>
              <a:rPr lang="en-AU" sz="7200" dirty="0" err="1">
                <a:effectLst>
                  <a:outerShdw blurRad="38100" dist="38100" dir="2700000" algn="tl">
                    <a:srgbClr val="000000">
                      <a:alpha val="43137"/>
                    </a:srgbClr>
                  </a:outerShdw>
                </a:effectLst>
              </a:rPr>
              <a:t>Spätregens</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rückkehr</a:t>
            </a:r>
            <a:r>
              <a:rPr lang="en-US" altLang="en-US" sz="3200" dirty="0"/>
              <a:t> des </a:t>
            </a:r>
            <a:r>
              <a:rPr lang="en-US" altLang="en-US" sz="3200" dirty="0" err="1"/>
              <a:t>spätregens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334280" y="2170538"/>
            <a:ext cx="975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Das göttliche Muster von Quelle und Kanal in Vater und Sohn.</a:t>
            </a:r>
            <a:endParaRPr lang="en-AU" altLang="en-US" sz="2400" dirty="0">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0C8D1556-04C7-3F32-A179-60F05619D90B}"/>
              </a:ext>
            </a:extLst>
          </p:cNvPr>
          <p:cNvSpPr txBox="1"/>
          <p:nvPr/>
        </p:nvSpPr>
        <p:spPr>
          <a:xfrm>
            <a:off x="709128" y="1181934"/>
            <a:ext cx="10463968" cy="892552"/>
          </a:xfrm>
          <a:prstGeom prst="rect">
            <a:avLst/>
          </a:prstGeom>
          <a:noFill/>
        </p:spPr>
        <p:txBody>
          <a:bodyPr wrap="square">
            <a:spAutoFit/>
          </a:bodyPr>
          <a:lstStyle/>
          <a:p>
            <a:r>
              <a:rPr lang="de-DE" altLang="en-US" sz="2600" dirty="0"/>
              <a:t>Welche Beziehungsstruktur hat uns die wahre Sohnschaft Jesu gegeben?</a:t>
            </a:r>
            <a:r>
              <a:rPr lang="en-US" altLang="en-US" sz="2600" dirty="0"/>
              <a:t> </a:t>
            </a:r>
            <a:endParaRPr lang="en-AU" sz="26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709129" y="2706750"/>
            <a:ext cx="10463967" cy="492443"/>
          </a:xfrm>
          <a:prstGeom prst="rect">
            <a:avLst/>
          </a:prstGeom>
          <a:noFill/>
        </p:spPr>
        <p:txBody>
          <a:bodyPr wrap="square">
            <a:spAutoFit/>
          </a:bodyPr>
          <a:lstStyle/>
          <a:p>
            <a:r>
              <a:rPr lang="de-DE" altLang="en-US" sz="2600" dirty="0"/>
              <a:t>Welche Auswirkungen hat dies auf menschliche Beziehungen?</a:t>
            </a:r>
            <a:endParaRPr lang="en-AU" sz="26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1334280" y="3300590"/>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Es gab uns das richtige Muster für die Ehe und offenbarte den Segenskanal, der vom Vater zum Sohn und vom Ehemann zur Ehefrau fließt. 1. Korinther 8,6; 11,3</a:t>
            </a:r>
            <a:endParaRPr lang="en-AU" altLang="en-US" sz="2400" dirty="0">
              <a:effectLst>
                <a:outerShdw blurRad="38100" dist="38100" dir="2700000" algn="tl">
                  <a:srgbClr val="000000"/>
                </a:outerShdw>
              </a:effectLst>
            </a:endParaRPr>
          </a:p>
        </p:txBody>
      </p:sp>
      <p:sp>
        <p:nvSpPr>
          <p:cNvPr id="6" name="TextBox 5">
            <a:extLst>
              <a:ext uri="{FF2B5EF4-FFF2-40B4-BE49-F238E27FC236}">
                <a16:creationId xmlns:a16="http://schemas.microsoft.com/office/drawing/2014/main" id="{67CD1476-4C45-08C1-A55A-5597A70F21D3}"/>
              </a:ext>
            </a:extLst>
          </p:cNvPr>
          <p:cNvSpPr txBox="1"/>
          <p:nvPr/>
        </p:nvSpPr>
        <p:spPr>
          <a:xfrm>
            <a:off x="709128" y="4505726"/>
            <a:ext cx="10111567" cy="892552"/>
          </a:xfrm>
          <a:prstGeom prst="rect">
            <a:avLst/>
          </a:prstGeom>
          <a:noFill/>
        </p:spPr>
        <p:txBody>
          <a:bodyPr wrap="square">
            <a:spAutoFit/>
          </a:bodyPr>
          <a:lstStyle/>
          <a:p>
            <a:r>
              <a:rPr lang="de-DE" altLang="en-US" sz="2600" dirty="0"/>
              <a:t>Wie lautete der erwähnte Bibeltext, der in die Welt getragen werden sollte?</a:t>
            </a:r>
            <a:endParaRPr lang="en-AU" sz="2600" dirty="0"/>
          </a:p>
        </p:txBody>
      </p:sp>
      <p:sp>
        <p:nvSpPr>
          <p:cNvPr id="7" name="Text Box 3">
            <a:extLst>
              <a:ext uri="{FF2B5EF4-FFF2-40B4-BE49-F238E27FC236}">
                <a16:creationId xmlns:a16="http://schemas.microsoft.com/office/drawing/2014/main" id="{2C6B6784-5431-53C6-C09D-9B5434EDF847}"/>
              </a:ext>
            </a:extLst>
          </p:cNvPr>
          <p:cNvSpPr txBox="1">
            <a:spLocks noChangeArrowheads="1"/>
          </p:cNvSpPr>
          <p:nvPr/>
        </p:nvSpPr>
        <p:spPr bwMode="auto">
          <a:xfrm>
            <a:off x="1334280" y="5494330"/>
            <a:ext cx="975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 </a:t>
            </a:r>
            <a:r>
              <a:rPr lang="en-AU" altLang="en-US" sz="2400" dirty="0">
                <a:effectLst>
                  <a:outerShdw blurRad="38100" dist="38100" dir="2700000" algn="tl">
                    <a:srgbClr val="000000"/>
                  </a:outerShdw>
                </a:effectLst>
              </a:rPr>
              <a:t>…</a:t>
            </a:r>
            <a:r>
              <a:rPr lang="de-DE" altLang="en-US" sz="2400" dirty="0">
                <a:effectLst>
                  <a:outerShdw blurRad="38100" dist="38100" dir="2700000" algn="tl">
                    <a:srgbClr val="000000"/>
                  </a:outerShdw>
                </a:effectLst>
              </a:rPr>
              <a:t> die Ehre der Kinder sind ihre Väter.“ </a:t>
            </a:r>
            <a:r>
              <a:rPr lang="en-AU" altLang="en-US" sz="2400" dirty="0" err="1">
                <a:effectLst>
                  <a:outerShdw blurRad="38100" dist="38100" dir="2700000" algn="tl">
                    <a:srgbClr val="000000"/>
                  </a:outerShdw>
                </a:effectLst>
              </a:rPr>
              <a:t>Sprüche</a:t>
            </a:r>
            <a:r>
              <a:rPr lang="en-AU" altLang="en-US" sz="2400" dirty="0">
                <a:effectLst>
                  <a:outerShdw blurRad="38100" dist="38100" dir="2700000" algn="tl">
                    <a:srgbClr val="000000"/>
                  </a:outerShdw>
                </a:effectLst>
              </a:rPr>
              <a:t> 17,6</a:t>
            </a:r>
          </a:p>
        </p:txBody>
      </p:sp>
    </p:spTree>
    <p:extLst>
      <p:ext uri="{BB962C8B-B14F-4D97-AF65-F5344CB8AC3E}">
        <p14:creationId xmlns:p14="http://schemas.microsoft.com/office/powerpoint/2010/main" val="63486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rückkehr</a:t>
            </a:r>
            <a:r>
              <a:rPr lang="en-US" altLang="en-US" sz="3200" dirty="0"/>
              <a:t> des </a:t>
            </a:r>
            <a:r>
              <a:rPr lang="en-US" altLang="en-US" sz="3200" dirty="0" err="1"/>
              <a:t>spätregens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334280" y="1859967"/>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Gott spricht Sein Reich zu Seinen Kindern durch die Eltern und in zweiter Linie durch die erweiterte Familie, Pastoren, Älteste und Lehrer.</a:t>
            </a:r>
            <a:endParaRPr lang="en-AU" altLang="en-US" sz="2400" dirty="0">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0C8D1556-04C7-3F32-A179-60F05619D90B}"/>
              </a:ext>
            </a:extLst>
          </p:cNvPr>
          <p:cNvSpPr txBox="1"/>
          <p:nvPr/>
        </p:nvSpPr>
        <p:spPr>
          <a:xfrm>
            <a:off x="709129" y="1257443"/>
            <a:ext cx="10463968" cy="492443"/>
          </a:xfrm>
          <a:prstGeom prst="rect">
            <a:avLst/>
          </a:prstGeom>
          <a:noFill/>
        </p:spPr>
        <p:txBody>
          <a:bodyPr wrap="square">
            <a:spAutoFit/>
          </a:bodyPr>
          <a:lstStyle/>
          <a:p>
            <a:r>
              <a:rPr lang="de-DE" altLang="en-US" sz="2600" dirty="0"/>
              <a:t>Wie wird also das Reich Gottes vorangebracht?</a:t>
            </a:r>
            <a:endParaRPr lang="en-AU" sz="26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709129" y="3131215"/>
            <a:ext cx="10111567" cy="492443"/>
          </a:xfrm>
          <a:prstGeom prst="rect">
            <a:avLst/>
          </a:prstGeom>
          <a:noFill/>
        </p:spPr>
        <p:txBody>
          <a:bodyPr wrap="square">
            <a:spAutoFit/>
          </a:bodyPr>
          <a:lstStyle/>
          <a:p>
            <a:r>
              <a:rPr lang="en-US" altLang="en-US" sz="2600" dirty="0"/>
              <a:t>Was </a:t>
            </a:r>
            <a:r>
              <a:rPr lang="en-US" altLang="en-US" sz="2600" dirty="0" err="1"/>
              <a:t>sind</a:t>
            </a:r>
            <a:r>
              <a:rPr lang="en-US" altLang="en-US" sz="2600" dirty="0"/>
              <a:t> die </a:t>
            </a:r>
            <a:r>
              <a:rPr lang="en-US" altLang="en-US" sz="2600" dirty="0" err="1"/>
              <a:t>Worte</a:t>
            </a:r>
            <a:r>
              <a:rPr lang="en-US" altLang="en-US" sz="2600" dirty="0"/>
              <a:t>, die </a:t>
            </a:r>
            <a:r>
              <a:rPr lang="en-US" altLang="en-US" sz="2600" dirty="0" err="1"/>
              <a:t>gesprochen</a:t>
            </a:r>
            <a:r>
              <a:rPr lang="en-US" altLang="en-US" sz="2600" dirty="0"/>
              <a:t> </a:t>
            </a:r>
            <a:r>
              <a:rPr lang="en-US" altLang="en-US" sz="2600" dirty="0" err="1"/>
              <a:t>werden</a:t>
            </a:r>
            <a:r>
              <a:rPr lang="en-US" altLang="en-US" sz="2600" dirty="0"/>
              <a:t> </a:t>
            </a:r>
            <a:r>
              <a:rPr lang="en-US" altLang="en-US" sz="2600" dirty="0" err="1"/>
              <a:t>sollen</a:t>
            </a:r>
            <a:r>
              <a:rPr lang="en-US" altLang="en-US" sz="2600" dirty="0"/>
              <a:t>?</a:t>
            </a:r>
            <a:endParaRPr lang="en-AU" sz="26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1334280" y="3747600"/>
            <a:ext cx="975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AU" altLang="en-US" sz="2400" dirty="0">
                <a:effectLst>
                  <a:outerShdw blurRad="38100" dist="38100" dir="2700000" algn="tl">
                    <a:srgbClr val="000000"/>
                  </a:outerShdw>
                </a:effectLst>
              </a:rPr>
              <a:t>Du </a:t>
            </a:r>
            <a:r>
              <a:rPr lang="en-AU" altLang="en-US" sz="2400" dirty="0" err="1">
                <a:effectLst>
                  <a:outerShdw blurRad="38100" dist="38100" dir="2700000" algn="tl">
                    <a:srgbClr val="000000"/>
                  </a:outerShdw>
                </a:effectLst>
              </a:rPr>
              <a:t>bist</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mein</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geliebtes</a:t>
            </a:r>
            <a:r>
              <a:rPr lang="en-AU" altLang="en-US" sz="2400" dirty="0">
                <a:effectLst>
                  <a:outerShdw blurRad="38100" dist="38100" dir="2700000" algn="tl">
                    <a:srgbClr val="000000"/>
                  </a:outerShdw>
                </a:effectLst>
              </a:rPr>
              <a:t> Kind, an dem ich </a:t>
            </a:r>
            <a:r>
              <a:rPr lang="en-AU" altLang="en-US" sz="2400" dirty="0" err="1">
                <a:effectLst>
                  <a:outerShdw blurRad="38100" dist="38100" dir="2700000" algn="tl">
                    <a:srgbClr val="000000"/>
                  </a:outerShdw>
                </a:effectLst>
              </a:rPr>
              <a:t>Wohlgefallen</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habe</a:t>
            </a:r>
            <a:r>
              <a:rPr lang="en-AU" altLang="en-US" sz="2400" dirty="0">
                <a:effectLst>
                  <a:outerShdw blurRad="38100" dist="38100" dir="2700000" algn="tl">
                    <a:srgbClr val="000000"/>
                  </a:outerShdw>
                </a:effectLst>
              </a:rPr>
              <a:t>.</a:t>
            </a:r>
          </a:p>
        </p:txBody>
      </p:sp>
      <p:sp>
        <p:nvSpPr>
          <p:cNvPr id="6" name="TextBox 5">
            <a:extLst>
              <a:ext uri="{FF2B5EF4-FFF2-40B4-BE49-F238E27FC236}">
                <a16:creationId xmlns:a16="http://schemas.microsoft.com/office/drawing/2014/main" id="{67CD1476-4C45-08C1-A55A-5597A70F21D3}"/>
              </a:ext>
            </a:extLst>
          </p:cNvPr>
          <p:cNvSpPr txBox="1"/>
          <p:nvPr/>
        </p:nvSpPr>
        <p:spPr>
          <a:xfrm>
            <a:off x="630749" y="4333207"/>
            <a:ext cx="10111567" cy="492443"/>
          </a:xfrm>
          <a:prstGeom prst="rect">
            <a:avLst/>
          </a:prstGeom>
          <a:noFill/>
        </p:spPr>
        <p:txBody>
          <a:bodyPr wrap="square">
            <a:spAutoFit/>
          </a:bodyPr>
          <a:lstStyle/>
          <a:p>
            <a:r>
              <a:rPr lang="en-US" altLang="en-US" sz="2600" dirty="0"/>
              <a:t>Wie </a:t>
            </a:r>
            <a:r>
              <a:rPr lang="en-US" altLang="en-US" sz="2600" dirty="0" err="1"/>
              <a:t>können</a:t>
            </a:r>
            <a:r>
              <a:rPr lang="en-US" altLang="en-US" sz="2600" dirty="0"/>
              <a:t> </a:t>
            </a:r>
            <a:r>
              <a:rPr lang="en-US" altLang="en-US" sz="2600" dirty="0" err="1"/>
              <a:t>wir</a:t>
            </a:r>
            <a:r>
              <a:rPr lang="en-US" altLang="en-US" sz="2600" dirty="0"/>
              <a:t> das </a:t>
            </a:r>
            <a:r>
              <a:rPr lang="en-US" altLang="en-US" sz="2600" dirty="0" err="1"/>
              <a:t>geltend</a:t>
            </a:r>
            <a:r>
              <a:rPr lang="en-US" altLang="en-US" sz="2600" dirty="0"/>
              <a:t> </a:t>
            </a:r>
            <a:r>
              <a:rPr lang="en-US" altLang="en-US" sz="2600" dirty="0" err="1"/>
              <a:t>machen</a:t>
            </a:r>
            <a:r>
              <a:rPr lang="en-US" altLang="en-US" sz="2600" dirty="0"/>
              <a:t>?</a:t>
            </a:r>
            <a:endParaRPr lang="en-AU" sz="2600" dirty="0"/>
          </a:p>
        </p:txBody>
      </p:sp>
      <p:sp>
        <p:nvSpPr>
          <p:cNvPr id="7" name="Text Box 3">
            <a:extLst>
              <a:ext uri="{FF2B5EF4-FFF2-40B4-BE49-F238E27FC236}">
                <a16:creationId xmlns:a16="http://schemas.microsoft.com/office/drawing/2014/main" id="{2C6B6784-5431-53C6-C09D-9B5434EDF847}"/>
              </a:ext>
            </a:extLst>
          </p:cNvPr>
          <p:cNvSpPr txBox="1">
            <a:spLocks noChangeArrowheads="1"/>
          </p:cNvSpPr>
          <p:nvPr/>
        </p:nvSpPr>
        <p:spPr bwMode="auto">
          <a:xfrm>
            <a:off x="1334280" y="4949592"/>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Indem wir glauben, dass Gott uns liebt, wie Er Seinen Sohn liebt, und durch den Glauben werden wir Seine Kinder. Johannes 17,26; Galater 2,16</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238451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rückkehr</a:t>
            </a:r>
            <a:r>
              <a:rPr lang="en-US" altLang="en-US" sz="3200" dirty="0"/>
              <a:t> des </a:t>
            </a:r>
            <a:r>
              <a:rPr lang="en-US" altLang="en-US" sz="3200" dirty="0" err="1"/>
              <a:t>spätregens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414847" y="2033128"/>
            <a:ext cx="97582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„Weil ihr nun Söhne seid, hat Gott den Geist Seines Sohnes in eure Herzen gesandt, der ruft: Abba, Vater!“ </a:t>
            </a:r>
            <a:r>
              <a:rPr lang="en-AU" altLang="en-US" sz="2400" dirty="0" err="1">
                <a:effectLst>
                  <a:outerShdw blurRad="38100" dist="38100" dir="2700000" algn="tl">
                    <a:srgbClr val="000000"/>
                  </a:outerShdw>
                </a:effectLst>
              </a:rPr>
              <a:t>Galater</a:t>
            </a:r>
            <a:r>
              <a:rPr lang="en-AU" altLang="en-US" sz="2400" dirty="0">
                <a:effectLst>
                  <a:outerShdw blurRad="38100" dist="38100" dir="2700000" algn="tl">
                    <a:srgbClr val="000000"/>
                  </a:outerShdw>
                </a:effectLst>
              </a:rPr>
              <a:t> 4,6</a:t>
            </a:r>
          </a:p>
          <a:p>
            <a:pPr algn="just"/>
            <a:endParaRPr lang="en-AU" altLang="en-US" sz="2400" dirty="0">
              <a:effectLst>
                <a:outerShdw blurRad="38100" dist="38100" dir="2700000" algn="tl">
                  <a:srgbClr val="000000"/>
                </a:outerShdw>
              </a:effectLst>
            </a:endParaRPr>
          </a:p>
          <a:p>
            <a:pPr algn="just"/>
            <a:r>
              <a:rPr lang="de-DE" altLang="en-US" sz="2400" dirty="0">
                <a:effectLst>
                  <a:outerShdw blurRad="38100" dist="38100" dir="2700000" algn="tl">
                    <a:srgbClr val="000000"/>
                  </a:outerShdw>
                </a:effectLst>
              </a:rPr>
              <a:t>„Der Geist selbst gibt Zeugnis zusammen mit unserem Geist, dass wir Gottes Kinder sind.“ </a:t>
            </a:r>
            <a:r>
              <a:rPr lang="en-AU" altLang="en-US" sz="2400" dirty="0" err="1">
                <a:effectLst>
                  <a:outerShdw blurRad="38100" dist="38100" dir="2700000" algn="tl">
                    <a:srgbClr val="000000"/>
                  </a:outerShdw>
                </a:effectLst>
              </a:rPr>
              <a:t>Römer</a:t>
            </a:r>
            <a:r>
              <a:rPr lang="en-AU" altLang="en-US" sz="2400" dirty="0">
                <a:effectLst>
                  <a:outerShdw blurRad="38100" dist="38100" dir="2700000" algn="tl">
                    <a:srgbClr val="000000"/>
                  </a:outerShdw>
                </a:effectLst>
              </a:rPr>
              <a:t> 8,16</a:t>
            </a:r>
          </a:p>
        </p:txBody>
      </p:sp>
      <p:sp>
        <p:nvSpPr>
          <p:cNvPr id="3" name="TextBox 2">
            <a:extLst>
              <a:ext uri="{FF2B5EF4-FFF2-40B4-BE49-F238E27FC236}">
                <a16:creationId xmlns:a16="http://schemas.microsoft.com/office/drawing/2014/main" id="{0C8D1556-04C7-3F32-A179-60F05619D90B}"/>
              </a:ext>
            </a:extLst>
          </p:cNvPr>
          <p:cNvSpPr txBox="1"/>
          <p:nvPr/>
        </p:nvSpPr>
        <p:spPr>
          <a:xfrm>
            <a:off x="709129" y="1413856"/>
            <a:ext cx="10463968" cy="492443"/>
          </a:xfrm>
          <a:prstGeom prst="rect">
            <a:avLst/>
          </a:prstGeom>
          <a:noFill/>
        </p:spPr>
        <p:txBody>
          <a:bodyPr wrap="square">
            <a:spAutoFit/>
          </a:bodyPr>
          <a:lstStyle/>
          <a:p>
            <a:r>
              <a:rPr lang="en-US" altLang="en-US" sz="2600" dirty="0" err="1"/>
              <a:t>Welche</a:t>
            </a:r>
            <a:r>
              <a:rPr lang="en-US" altLang="en-US" sz="2600" dirty="0"/>
              <a:t> </a:t>
            </a:r>
            <a:r>
              <a:rPr lang="en-US" altLang="en-US" sz="2600" dirty="0" err="1"/>
              <a:t>Gewissheit</a:t>
            </a:r>
            <a:r>
              <a:rPr lang="en-US" altLang="en-US" sz="2600" dirty="0"/>
              <a:t> </a:t>
            </a:r>
            <a:r>
              <a:rPr lang="en-US" altLang="en-US" sz="2600" dirty="0" err="1"/>
              <a:t>haben</a:t>
            </a:r>
            <a:r>
              <a:rPr lang="en-US" altLang="en-US" sz="2600" dirty="0"/>
              <a:t> </a:t>
            </a:r>
            <a:r>
              <a:rPr lang="en-US" altLang="en-US" sz="2600" dirty="0" err="1"/>
              <a:t>wir</a:t>
            </a:r>
            <a:r>
              <a:rPr lang="en-US" altLang="en-US" sz="2600" dirty="0"/>
              <a:t>, </a:t>
            </a:r>
            <a:r>
              <a:rPr lang="en-US" altLang="en-US" sz="2600" dirty="0" err="1"/>
              <a:t>dass</a:t>
            </a:r>
            <a:r>
              <a:rPr lang="en-US" altLang="en-US" sz="2600" dirty="0"/>
              <a:t> </a:t>
            </a:r>
            <a:r>
              <a:rPr lang="en-US" altLang="en-US" sz="2600" dirty="0" err="1"/>
              <a:t>wir</a:t>
            </a:r>
            <a:r>
              <a:rPr lang="en-US" altLang="en-US" sz="2600" dirty="0"/>
              <a:t> Seine Kinder </a:t>
            </a:r>
            <a:r>
              <a:rPr lang="en-US" altLang="en-US" sz="2600" dirty="0" err="1"/>
              <a:t>sind</a:t>
            </a:r>
            <a:r>
              <a:rPr lang="en-US" altLang="en-US" sz="2600" dirty="0"/>
              <a:t>?  </a:t>
            </a:r>
            <a:endParaRPr lang="en-AU" sz="26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537132" y="4098949"/>
            <a:ext cx="10111567" cy="492443"/>
          </a:xfrm>
          <a:prstGeom prst="rect">
            <a:avLst/>
          </a:prstGeom>
          <a:noFill/>
        </p:spPr>
        <p:txBody>
          <a:bodyPr wrap="square">
            <a:spAutoFit/>
          </a:bodyPr>
          <a:lstStyle/>
          <a:p>
            <a:r>
              <a:rPr lang="de-DE" altLang="en-US" sz="2600" dirty="0"/>
              <a:t>Was befähigt uns, dies im Glauben zu ergreifen?</a:t>
            </a:r>
            <a:endParaRPr lang="en-AU" sz="26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1414847" y="4729679"/>
            <a:ext cx="9758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Jesus als Urheber des Glaubens und als Sohn Gottes vertraut Seinem Vater wie ein wahrer Sohn. Deshalb ist Sein Glaube echter Glaube an Seinen Vater und dieser Glaube – der Glaube Jesus – ist unser Erbe.</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89997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rückkehr</a:t>
            </a:r>
            <a:r>
              <a:rPr lang="en-US" altLang="en-US" sz="3200" dirty="0"/>
              <a:t> des </a:t>
            </a:r>
            <a:r>
              <a:rPr lang="en-US" altLang="en-US" sz="3200" dirty="0" err="1"/>
              <a:t>spätregens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061988" y="2050545"/>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AU" altLang="en-US" sz="2400" dirty="0" err="1">
                <a:effectLst>
                  <a:outerShdw blurRad="38100" dist="38100" dir="2700000" algn="tl">
                    <a:srgbClr val="000000"/>
                  </a:outerShdw>
                </a:effectLst>
              </a:rPr>
              <a:t>Indem</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wir</a:t>
            </a:r>
            <a:r>
              <a:rPr lang="en-AU" altLang="en-US" sz="2400" dirty="0">
                <a:effectLst>
                  <a:outerShdw blurRad="38100" dist="38100" dir="2700000" algn="tl">
                    <a:srgbClr val="000000"/>
                  </a:outerShdw>
                </a:effectLst>
              </a:rPr>
              <a:t> an den NAMEN des </a:t>
            </a:r>
            <a:r>
              <a:rPr lang="en-AU" altLang="en-US" sz="2400" dirty="0" err="1">
                <a:effectLst>
                  <a:outerShdw blurRad="38100" dist="38100" dir="2700000" algn="tl">
                    <a:srgbClr val="000000"/>
                  </a:outerShdw>
                </a:effectLst>
              </a:rPr>
              <a:t>Sohnes</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Gottes</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glauben</a:t>
            </a:r>
            <a:r>
              <a:rPr lang="en-AU" altLang="en-US" sz="2400" dirty="0">
                <a:effectLst>
                  <a:outerShdw blurRad="38100" dist="38100" dir="2700000" algn="tl">
                    <a:srgbClr val="000000"/>
                  </a:outerShdw>
                </a:effectLst>
              </a:rPr>
              <a:t>. Johannes 3,18</a:t>
            </a:r>
          </a:p>
          <a:p>
            <a:pPr algn="just"/>
            <a:endParaRPr lang="en-AU" altLang="en-US" sz="2400" dirty="0">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0C8D1556-04C7-3F32-A179-60F05619D90B}"/>
              </a:ext>
            </a:extLst>
          </p:cNvPr>
          <p:cNvSpPr txBox="1"/>
          <p:nvPr/>
        </p:nvSpPr>
        <p:spPr>
          <a:xfrm>
            <a:off x="709129" y="1413856"/>
            <a:ext cx="10463968" cy="523220"/>
          </a:xfrm>
          <a:prstGeom prst="rect">
            <a:avLst/>
          </a:prstGeom>
          <a:noFill/>
        </p:spPr>
        <p:txBody>
          <a:bodyPr wrap="square">
            <a:spAutoFit/>
          </a:bodyPr>
          <a:lstStyle/>
          <a:p>
            <a:r>
              <a:rPr lang="de-DE" altLang="en-US" sz="2800" dirty="0"/>
              <a:t>Wie erlangen wir diesen Glauben?</a:t>
            </a:r>
            <a:r>
              <a:rPr lang="en-US" altLang="en-US" sz="2800" dirty="0"/>
              <a:t>?</a:t>
            </a:r>
            <a:endParaRPr lang="en-AU" sz="28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708671" y="3083907"/>
            <a:ext cx="10111567" cy="523220"/>
          </a:xfrm>
          <a:prstGeom prst="rect">
            <a:avLst/>
          </a:prstGeom>
          <a:noFill/>
        </p:spPr>
        <p:txBody>
          <a:bodyPr wrap="square">
            <a:spAutoFit/>
          </a:bodyPr>
          <a:lstStyle/>
          <a:p>
            <a:r>
              <a:rPr lang="en-US" altLang="en-US" sz="2800" dirty="0"/>
              <a:t>Was </a:t>
            </a:r>
            <a:r>
              <a:rPr lang="en-US" altLang="en-US" sz="2800" dirty="0" err="1"/>
              <a:t>bedeutet</a:t>
            </a:r>
            <a:r>
              <a:rPr lang="en-US" altLang="en-US" sz="2800" dirty="0"/>
              <a:t> es, an </a:t>
            </a:r>
            <a:r>
              <a:rPr lang="en-US" altLang="en-US" sz="2800" dirty="0" err="1"/>
              <a:t>Seinen</a:t>
            </a:r>
            <a:r>
              <a:rPr lang="en-US" altLang="en-US" sz="2800" dirty="0"/>
              <a:t> NAMEN </a:t>
            </a:r>
            <a:r>
              <a:rPr lang="en-US" altLang="en-US" sz="2800" dirty="0" err="1"/>
              <a:t>zu</a:t>
            </a:r>
            <a:r>
              <a:rPr lang="en-US" altLang="en-US" sz="2800" dirty="0"/>
              <a:t> </a:t>
            </a:r>
            <a:r>
              <a:rPr lang="en-US" altLang="en-US" sz="2800" dirty="0" err="1"/>
              <a:t>glauben</a:t>
            </a:r>
            <a:r>
              <a:rPr lang="en-US" altLang="en-US" sz="2800" dirty="0"/>
              <a:t>? </a:t>
            </a:r>
            <a:endParaRPr lang="en-AU" sz="28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1061988" y="3986002"/>
            <a:ext cx="1046396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de-DE" altLang="en-US" sz="2400" dirty="0">
                <a:effectLst>
                  <a:outerShdw blurRad="38100" dist="38100" dir="2700000" algn="tl">
                    <a:srgbClr val="000000"/>
                  </a:outerShdw>
                </a:effectLst>
              </a:rPr>
              <a:t>Glaube, dass Er wahrhaftig der Sohn Gottes ist, der vom Vater in der Ewigkeit hervorgebracht wurde.</a:t>
            </a:r>
            <a:r>
              <a:rPr lang="en-AU" altLang="en-US" sz="2400" dirty="0">
                <a:effectLst>
                  <a:outerShdw blurRad="38100" dist="38100" dir="2700000" algn="tl">
                    <a:srgbClr val="000000"/>
                  </a:outerShdw>
                </a:effectLst>
              </a:rPr>
              <a:t> 1. Johannes 5,12; 1. Johannes 2,23</a:t>
            </a:r>
          </a:p>
          <a:p>
            <a:pPr marL="457200" indent="-457200" algn="just">
              <a:buAutoNum type="arabicPeriod"/>
            </a:pPr>
            <a:r>
              <a:rPr lang="de-DE" altLang="en-US" sz="2400" dirty="0">
                <a:effectLst>
                  <a:outerShdw blurRad="38100" dist="38100" dir="2700000" algn="tl">
                    <a:srgbClr val="000000"/>
                  </a:outerShdw>
                </a:effectLst>
              </a:rPr>
              <a:t>Glaube an den Charakter [Namen], den Er offenbart hat, als Er hier auf der Erde war.  Johannes 17,4.6</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77825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rückkehr</a:t>
            </a:r>
            <a:r>
              <a:rPr lang="en-US" altLang="en-US" sz="3200" dirty="0"/>
              <a:t> des </a:t>
            </a:r>
            <a:r>
              <a:rPr lang="en-US" altLang="en-US" sz="3200" dirty="0" err="1"/>
              <a:t>spätregens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061988" y="2050545"/>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Sie wird die Herzen der Väter zu den Kindern und die Herzen der Kinder zu ihren Vätern wenden. Maleachi 4,5.6</a:t>
            </a:r>
            <a:endParaRPr lang="en-AU" altLang="en-US" sz="2400" dirty="0">
              <a:effectLst>
                <a:outerShdw blurRad="38100" dist="38100" dir="2700000" algn="tl">
                  <a:srgbClr val="000000"/>
                </a:outerShdw>
              </a:effectLst>
            </a:endParaRPr>
          </a:p>
          <a:p>
            <a:pPr algn="just"/>
            <a:endParaRPr lang="en-AU" altLang="en-US" sz="2400" dirty="0">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0C8D1556-04C7-3F32-A179-60F05619D90B}"/>
              </a:ext>
            </a:extLst>
          </p:cNvPr>
          <p:cNvSpPr txBox="1"/>
          <p:nvPr/>
        </p:nvSpPr>
        <p:spPr>
          <a:xfrm>
            <a:off x="569790" y="1450381"/>
            <a:ext cx="10463968" cy="523220"/>
          </a:xfrm>
          <a:prstGeom prst="rect">
            <a:avLst/>
          </a:prstGeom>
          <a:noFill/>
        </p:spPr>
        <p:txBody>
          <a:bodyPr wrap="square">
            <a:spAutoFit/>
          </a:bodyPr>
          <a:lstStyle/>
          <a:p>
            <a:r>
              <a:rPr lang="de-DE" altLang="en-US" sz="2800" dirty="0"/>
              <a:t>Was ist die Wirkung dieser Botschaft des lauten Rufes?</a:t>
            </a:r>
            <a:endParaRPr lang="en-AU" sz="28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569790" y="2989264"/>
            <a:ext cx="10111567" cy="523220"/>
          </a:xfrm>
          <a:prstGeom prst="rect">
            <a:avLst/>
          </a:prstGeom>
          <a:noFill/>
        </p:spPr>
        <p:txBody>
          <a:bodyPr wrap="square">
            <a:spAutoFit/>
          </a:bodyPr>
          <a:lstStyle/>
          <a:p>
            <a:r>
              <a:rPr lang="en-US" altLang="en-US" sz="2800" dirty="0"/>
              <a:t>Wie </a:t>
            </a:r>
            <a:r>
              <a:rPr lang="en-US" altLang="en-US" sz="2800" dirty="0" err="1"/>
              <a:t>kann</a:t>
            </a:r>
            <a:r>
              <a:rPr lang="en-US" altLang="en-US" sz="2800" dirty="0"/>
              <a:t> das </a:t>
            </a:r>
            <a:r>
              <a:rPr lang="en-US" altLang="en-US" sz="2800" dirty="0" err="1"/>
              <a:t>geschehen</a:t>
            </a:r>
            <a:r>
              <a:rPr lang="en-US" altLang="en-US" sz="2800" dirty="0"/>
              <a:t>?</a:t>
            </a:r>
            <a:endParaRPr lang="en-AU" sz="28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981421" y="3666373"/>
            <a:ext cx="104639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Denn Gerechtigkeit durch den Glauben IST der Glaube, dass du durch die Sohnschaft Jesu ein Kind Gottes bist, und das wird manifestiert durch seine elterlichen Vertreter oder Kanäle</a:t>
            </a:r>
            <a:r>
              <a:rPr lang="en-AU" altLang="en-US" sz="2400" dirty="0">
                <a:effectLst>
                  <a:outerShdw blurRad="38100" dist="38100" dir="2700000" algn="tl">
                    <a:srgbClr val="000000"/>
                  </a:outerShdw>
                </a:effectLst>
              </a:rPr>
              <a:t>.</a:t>
            </a:r>
          </a:p>
        </p:txBody>
      </p:sp>
    </p:spTree>
    <p:extLst>
      <p:ext uri="{BB962C8B-B14F-4D97-AF65-F5344CB8AC3E}">
        <p14:creationId xmlns:p14="http://schemas.microsoft.com/office/powerpoint/2010/main" val="111674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694944" y="266706"/>
            <a:ext cx="11265407" cy="746654"/>
          </a:xfrm>
        </p:spPr>
        <p:txBody>
          <a:bodyPr>
            <a:normAutofit/>
          </a:bodyPr>
          <a:lstStyle/>
          <a:p>
            <a:pPr defTabSz="1036638"/>
            <a:r>
              <a:rPr lang="en-US" altLang="en-US" sz="3200" dirty="0"/>
              <a:t>Das </a:t>
            </a:r>
            <a:r>
              <a:rPr lang="en-US" altLang="en-US" sz="3200" dirty="0" err="1"/>
              <a:t>familien-königreich</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694944" y="1102578"/>
            <a:ext cx="10559143"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rPr>
              <a:t>„Der Erfolg der Gemeinde hängt von den häuslichen Einflüssen ab</a:t>
            </a:r>
            <a:r>
              <a:rPr lang="en-AU" altLang="en-US" sz="2200" dirty="0">
                <a:effectLst>
                  <a:outerShdw blurRad="38100" dist="38100" dir="2700000" algn="tl">
                    <a:srgbClr val="000000"/>
                  </a:outerShdw>
                </a:effectLst>
              </a:rPr>
              <a:t>.” AH 15</a:t>
            </a:r>
          </a:p>
          <a:p>
            <a:pPr algn="just"/>
            <a:endParaRPr lang="en-AU" altLang="en-US" sz="2200" dirty="0">
              <a:effectLst>
                <a:outerShdw blurRad="38100" dist="38100" dir="2700000" algn="tl">
                  <a:srgbClr val="000000"/>
                </a:outerShdw>
              </a:effectLst>
            </a:endParaRPr>
          </a:p>
          <a:p>
            <a:pPr algn="just"/>
            <a:r>
              <a:rPr lang="de-DE" altLang="en-US" sz="2200" dirty="0">
                <a:effectLst>
                  <a:outerShdw blurRad="38100" dist="38100" dir="2700000" algn="tl">
                    <a:srgbClr val="000000"/>
                  </a:outerShdw>
                </a:effectLst>
              </a:rPr>
              <a:t>„Eine gut geordnete, gut disziplinierte Familie spricht mehr für das Christentum als alle Predigten, die man halten kann.“ AH 32</a:t>
            </a:r>
          </a:p>
          <a:p>
            <a:pPr algn="just"/>
            <a:endParaRPr lang="en-AU" altLang="en-US" sz="2200" dirty="0">
              <a:effectLst>
                <a:outerShdw blurRad="38100" dist="38100" dir="2700000" algn="tl">
                  <a:srgbClr val="000000"/>
                </a:outerShdw>
              </a:effectLst>
            </a:endParaRPr>
          </a:p>
          <a:p>
            <a:pPr algn="just"/>
            <a:r>
              <a:rPr lang="de-DE" altLang="en-US" sz="2200" dirty="0">
                <a:effectLst>
                  <a:outerShdw blurRad="38100" dist="38100" dir="2700000" algn="tl">
                    <a:srgbClr val="000000"/>
                  </a:outerShdw>
                </a:effectLst>
              </a:rPr>
              <a:t>„Aber Jesus rief sie zu sich und sprach: Lasst die Kinder zu Mir kommen und wehrt ihnen nicht, denn solcher ist das Reich Gottes. Wahrlich, Ich sage euch: Wer das Reich Gottes nicht annimmt wie ein Kind, wird gar nicht hineinkommen!“</a:t>
            </a:r>
            <a:r>
              <a:rPr lang="en-AU" altLang="en-US" sz="2200" dirty="0">
                <a:effectLst>
                  <a:outerShdw blurRad="38100" dist="38100" dir="2700000" algn="tl">
                    <a:srgbClr val="000000"/>
                  </a:outerShdw>
                </a:effectLst>
              </a:rPr>
              <a:t> (Lukas 18,16.17)</a:t>
            </a:r>
          </a:p>
          <a:p>
            <a:pPr algn="just"/>
            <a:endParaRPr lang="en-AU" altLang="en-US" sz="2200" dirty="0">
              <a:effectLst>
                <a:outerShdw blurRad="38100" dist="38100" dir="2700000" algn="tl">
                  <a:srgbClr val="000000"/>
                </a:outerShdw>
              </a:effectLst>
            </a:endParaRPr>
          </a:p>
          <a:p>
            <a:pPr algn="just"/>
            <a:r>
              <a:rPr lang="de-DE" altLang="en-US" sz="2200" dirty="0">
                <a:solidFill>
                  <a:srgbClr val="92D050"/>
                </a:solidFill>
                <a:effectLst>
                  <a:outerShdw blurRad="38100" dist="38100" dir="2700000" algn="tl">
                    <a:srgbClr val="000000"/>
                  </a:outerShdw>
                </a:effectLst>
              </a:rPr>
              <a:t>Wenn ein Kind erkennt, dass es sein Leben seinen Eltern verdankt und in ihrer Liebe und Annahme ruht, weil es weiß, dass sie ein Segen sind, der ihm von Gott gegeben wurde, kann es die Erfahrung von Gerechtigkeit durch den Glauben in der Praxis lernen.</a:t>
            </a:r>
          </a:p>
          <a:p>
            <a:pPr algn="just"/>
            <a:endParaRPr lang="de-DE" altLang="en-US" sz="2300" dirty="0">
              <a:solidFill>
                <a:srgbClr val="92D050"/>
              </a:solidFill>
              <a:effectLst>
                <a:outerShdw blurRad="38100" dist="38100" dir="2700000" algn="tl">
                  <a:srgbClr val="000000"/>
                </a:outerShdw>
              </a:effectLst>
            </a:endParaRPr>
          </a:p>
          <a:p>
            <a:pPr algn="just"/>
            <a:endParaRPr lang="en-AU" altLang="en-US" sz="2300" dirty="0">
              <a:solidFill>
                <a:srgbClr val="92D050"/>
              </a:solidFill>
              <a:effectLst>
                <a:outerShdw blurRad="38100" dist="38100" dir="2700000" algn="tl">
                  <a:srgbClr val="000000"/>
                </a:outerShdw>
              </a:effectLst>
            </a:endParaRPr>
          </a:p>
        </p:txBody>
      </p:sp>
    </p:spTree>
    <p:extLst>
      <p:ext uri="{BB962C8B-B14F-4D97-AF65-F5344CB8AC3E}">
        <p14:creationId xmlns:p14="http://schemas.microsoft.com/office/powerpoint/2010/main" val="220967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err="1"/>
              <a:t>Keine</a:t>
            </a:r>
            <a:r>
              <a:rPr lang="en-US" altLang="en-US" sz="3200" dirty="0"/>
              <a:t> </a:t>
            </a:r>
            <a:r>
              <a:rPr lang="en-US" altLang="en-US" sz="3200" dirty="0" err="1"/>
              <a:t>furcht</a:t>
            </a:r>
            <a:r>
              <a:rPr lang="en-US" altLang="en-US" sz="3200" dirty="0"/>
              <a:t> in der </a:t>
            </a:r>
            <a:r>
              <a:rPr lang="en-US" altLang="en-US" sz="3200" dirty="0" err="1"/>
              <a:t>liebe</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981421" y="1797630"/>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Indem du glaubst, dass dein Vater dich niemals verdammen oder dir Schaden zufügen würde</a:t>
            </a:r>
            <a:r>
              <a:rPr lang="en-AU" altLang="en-US" sz="2400" dirty="0">
                <a:effectLst>
                  <a:outerShdw blurRad="38100" dist="38100" dir="2700000" algn="tl">
                    <a:srgbClr val="000000"/>
                  </a:outerShdw>
                </a:effectLst>
              </a:rPr>
              <a:t>. </a:t>
            </a:r>
          </a:p>
          <a:p>
            <a:pPr algn="just"/>
            <a:endParaRPr lang="en-AU" altLang="en-US" sz="2400" dirty="0">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0C8D1556-04C7-3F32-A179-60F05619D90B}"/>
              </a:ext>
            </a:extLst>
          </p:cNvPr>
          <p:cNvSpPr txBox="1"/>
          <p:nvPr/>
        </p:nvSpPr>
        <p:spPr>
          <a:xfrm>
            <a:off x="628562" y="1185897"/>
            <a:ext cx="10463968" cy="492443"/>
          </a:xfrm>
          <a:prstGeom prst="rect">
            <a:avLst/>
          </a:prstGeom>
          <a:noFill/>
        </p:spPr>
        <p:txBody>
          <a:bodyPr wrap="square">
            <a:spAutoFit/>
          </a:bodyPr>
          <a:lstStyle/>
          <a:p>
            <a:r>
              <a:rPr lang="en-US" altLang="en-US" sz="2600" dirty="0"/>
              <a:t>Wie </a:t>
            </a:r>
            <a:r>
              <a:rPr lang="en-US" altLang="en-US" sz="2600" dirty="0" err="1"/>
              <a:t>können</a:t>
            </a:r>
            <a:r>
              <a:rPr lang="en-US" altLang="en-US" sz="2600" dirty="0"/>
              <a:t> </a:t>
            </a:r>
            <a:r>
              <a:rPr lang="en-US" altLang="en-US" sz="2600" dirty="0" err="1"/>
              <a:t>wir</a:t>
            </a:r>
            <a:r>
              <a:rPr lang="en-US" altLang="en-US" sz="2600" dirty="0"/>
              <a:t> in der Liebe des </a:t>
            </a:r>
            <a:r>
              <a:rPr lang="en-US" altLang="en-US" sz="2600" dirty="0" err="1"/>
              <a:t>Vaters</a:t>
            </a:r>
            <a:r>
              <a:rPr lang="en-US" altLang="en-US" sz="2600" dirty="0"/>
              <a:t> </a:t>
            </a:r>
            <a:r>
              <a:rPr lang="en-US" altLang="en-US" sz="2600" dirty="0" err="1"/>
              <a:t>bleiben</a:t>
            </a:r>
            <a:r>
              <a:rPr lang="en-US" altLang="en-US" sz="2600" dirty="0"/>
              <a:t>?</a:t>
            </a:r>
            <a:endParaRPr lang="en-AU" sz="26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569789" y="2659334"/>
            <a:ext cx="10111567" cy="492443"/>
          </a:xfrm>
          <a:prstGeom prst="rect">
            <a:avLst/>
          </a:prstGeom>
          <a:noFill/>
        </p:spPr>
        <p:txBody>
          <a:bodyPr wrap="square">
            <a:spAutoFit/>
          </a:bodyPr>
          <a:lstStyle/>
          <a:p>
            <a:r>
              <a:rPr lang="en-US" altLang="en-US" sz="2600" dirty="0"/>
              <a:t>Wie </a:t>
            </a:r>
            <a:r>
              <a:rPr lang="en-US" altLang="en-US" sz="2600" dirty="0" err="1"/>
              <a:t>können</a:t>
            </a:r>
            <a:r>
              <a:rPr lang="en-US" altLang="en-US" sz="2600" dirty="0"/>
              <a:t> </a:t>
            </a:r>
            <a:r>
              <a:rPr lang="en-US" altLang="en-US" sz="2600" dirty="0" err="1"/>
              <a:t>wir</a:t>
            </a:r>
            <a:r>
              <a:rPr lang="en-US" altLang="en-US" sz="2600" dirty="0"/>
              <a:t> </a:t>
            </a:r>
            <a:r>
              <a:rPr lang="en-US" altLang="en-US" sz="2600" dirty="0" err="1"/>
              <a:t>uns</a:t>
            </a:r>
            <a:r>
              <a:rPr lang="en-US" altLang="en-US" sz="2600" dirty="0"/>
              <a:t> </a:t>
            </a:r>
            <a:r>
              <a:rPr lang="en-US" altLang="en-US" sz="2600" dirty="0" err="1"/>
              <a:t>dessen</a:t>
            </a:r>
            <a:r>
              <a:rPr lang="en-US" altLang="en-US" sz="2600" dirty="0"/>
              <a:t> </a:t>
            </a:r>
            <a:r>
              <a:rPr lang="en-US" altLang="en-US" sz="2600" dirty="0" err="1"/>
              <a:t>sicher</a:t>
            </a:r>
            <a:r>
              <a:rPr lang="en-US" altLang="en-US" sz="2600" dirty="0"/>
              <a:t> sein?</a:t>
            </a:r>
            <a:endParaRPr lang="en-AU" sz="26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981420" y="3228501"/>
            <a:ext cx="1046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AU" altLang="en-US" sz="2400" dirty="0" err="1">
                <a:effectLst>
                  <a:outerShdw blurRad="38100" dist="38100" dir="2700000" algn="tl">
                    <a:srgbClr val="000000"/>
                  </a:outerShdw>
                </a:effectLst>
              </a:rPr>
              <a:t>Indem</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wir</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glauben</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dass</a:t>
            </a:r>
            <a:r>
              <a:rPr lang="en-AU" altLang="en-US" sz="2400" dirty="0">
                <a:effectLst>
                  <a:outerShdw blurRad="38100" dist="38100" dir="2700000" algn="tl">
                    <a:srgbClr val="000000"/>
                  </a:outerShdw>
                </a:effectLst>
              </a:rPr>
              <a:t> Jesus den </a:t>
            </a:r>
            <a:r>
              <a:rPr lang="en-AU" altLang="en-US" sz="2400" dirty="0" err="1">
                <a:effectLst>
                  <a:outerShdw blurRad="38100" dist="38100" dir="2700000" algn="tl">
                    <a:srgbClr val="000000"/>
                  </a:outerShdw>
                </a:effectLst>
              </a:rPr>
              <a:t>gesamten</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Charakter</a:t>
            </a:r>
            <a:r>
              <a:rPr lang="en-AU" altLang="en-US" sz="2400" dirty="0">
                <a:effectLst>
                  <a:outerShdw blurRad="38100" dist="38100" dir="2700000" algn="tl">
                    <a:srgbClr val="000000"/>
                  </a:outerShdw>
                </a:effectLst>
              </a:rPr>
              <a:t> des </a:t>
            </a:r>
            <a:r>
              <a:rPr lang="en-AU" altLang="en-US" sz="2400" dirty="0" err="1">
                <a:effectLst>
                  <a:outerShdw blurRad="38100" dist="38100" dir="2700000" algn="tl">
                    <a:srgbClr val="000000"/>
                  </a:outerShdw>
                </a:effectLst>
              </a:rPr>
              <a:t>Vaters</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offenbarte</a:t>
            </a:r>
            <a:r>
              <a:rPr lang="en-AU" altLang="en-US" sz="2400" dirty="0">
                <a:effectLst>
                  <a:outerShdw blurRad="38100" dist="38100" dir="2700000" algn="tl">
                    <a:srgbClr val="000000"/>
                  </a:outerShdw>
                </a:effectLst>
              </a:rPr>
              <a:t>, </a:t>
            </a:r>
            <a:r>
              <a:rPr lang="en-AU" altLang="en-US" sz="2400" dirty="0" err="1">
                <a:effectLst>
                  <a:outerShdw blurRad="38100" dist="38100" dir="2700000" algn="tl">
                    <a:srgbClr val="000000"/>
                  </a:outerShdw>
                </a:effectLst>
              </a:rPr>
              <a:t>als</a:t>
            </a:r>
            <a:r>
              <a:rPr lang="en-AU" altLang="en-US" sz="2400" dirty="0">
                <a:effectLst>
                  <a:outerShdw blurRad="38100" dist="38100" dir="2700000" algn="tl">
                    <a:srgbClr val="000000"/>
                  </a:outerShdw>
                </a:effectLst>
              </a:rPr>
              <a:t> Er </a:t>
            </a:r>
            <a:r>
              <a:rPr lang="en-AU" altLang="en-US" sz="2400" dirty="0" err="1">
                <a:effectLst>
                  <a:outerShdw blurRad="38100" dist="38100" dir="2700000" algn="tl">
                    <a:srgbClr val="000000"/>
                  </a:outerShdw>
                </a:effectLst>
              </a:rPr>
              <a:t>hier</a:t>
            </a:r>
            <a:r>
              <a:rPr lang="en-AU" altLang="en-US" sz="2400" dirty="0">
                <a:effectLst>
                  <a:outerShdw blurRad="38100" dist="38100" dir="2700000" algn="tl">
                    <a:srgbClr val="000000"/>
                  </a:outerShdw>
                </a:effectLst>
              </a:rPr>
              <a:t> auf Erden war.</a:t>
            </a:r>
          </a:p>
        </p:txBody>
      </p:sp>
      <p:sp>
        <p:nvSpPr>
          <p:cNvPr id="5" name="TextBox 4">
            <a:extLst>
              <a:ext uri="{FF2B5EF4-FFF2-40B4-BE49-F238E27FC236}">
                <a16:creationId xmlns:a16="http://schemas.microsoft.com/office/drawing/2014/main" id="{38D60700-9219-D78F-4693-39F244C6C23D}"/>
              </a:ext>
            </a:extLst>
          </p:cNvPr>
          <p:cNvSpPr txBox="1"/>
          <p:nvPr/>
        </p:nvSpPr>
        <p:spPr>
          <a:xfrm>
            <a:off x="569789" y="4225553"/>
            <a:ext cx="10751354" cy="1815882"/>
          </a:xfrm>
          <a:prstGeom prst="rect">
            <a:avLst/>
          </a:prstGeom>
          <a:noFill/>
        </p:spPr>
        <p:txBody>
          <a:bodyPr wrap="square">
            <a:spAutoFit/>
          </a:bodyPr>
          <a:lstStyle/>
          <a:p>
            <a:r>
              <a:rPr lang="de-DE" sz="2600" dirty="0"/>
              <a:t>Was ist es, das uns Angst macht und uns daran hindert, Gott voll und ganz zu lieben?</a:t>
            </a:r>
          </a:p>
          <a:p>
            <a:endParaRPr lang="de-DE" sz="2800" dirty="0"/>
          </a:p>
          <a:p>
            <a:endParaRPr lang="en-AU" sz="2800" dirty="0"/>
          </a:p>
        </p:txBody>
      </p:sp>
      <p:sp>
        <p:nvSpPr>
          <p:cNvPr id="6" name="Text Box 3">
            <a:extLst>
              <a:ext uri="{FF2B5EF4-FFF2-40B4-BE49-F238E27FC236}">
                <a16:creationId xmlns:a16="http://schemas.microsoft.com/office/drawing/2014/main" id="{C54276E6-9301-979A-CD24-738E05C191E5}"/>
              </a:ext>
            </a:extLst>
          </p:cNvPr>
          <p:cNvSpPr txBox="1">
            <a:spLocks noChangeArrowheads="1"/>
          </p:cNvSpPr>
          <p:nvPr/>
        </p:nvSpPr>
        <p:spPr bwMode="auto">
          <a:xfrm>
            <a:off x="951557" y="5210438"/>
            <a:ext cx="1046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Dass Gott uns verurteilt und mit dem Tod bestraft. 1. Johannes 4,18: „Furcht hat mit Strafe zu tun; …“ </a:t>
            </a:r>
          </a:p>
        </p:txBody>
      </p:sp>
    </p:spTree>
    <p:extLst>
      <p:ext uri="{BB962C8B-B14F-4D97-AF65-F5344CB8AC3E}">
        <p14:creationId xmlns:p14="http://schemas.microsoft.com/office/powerpoint/2010/main" val="109099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schönheit</a:t>
            </a:r>
            <a:r>
              <a:rPr lang="en-US" altLang="en-US" sz="3200" dirty="0"/>
              <a:t> des </a:t>
            </a:r>
            <a:r>
              <a:rPr lang="en-US" altLang="en-US" sz="3200" dirty="0" err="1"/>
              <a:t>kreuzes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981421" y="2050545"/>
            <a:ext cx="9758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Jesus definiert das Kreuz als Selbstverleugnung oder als Verzicht auf Vergeltung, wenn dich jemand verletzt.  </a:t>
            </a:r>
            <a:r>
              <a:rPr lang="en-AU" altLang="en-US" sz="2400" dirty="0" err="1">
                <a:effectLst>
                  <a:outerShdw blurRad="38100" dist="38100" dir="2700000" algn="tl">
                    <a:srgbClr val="000000"/>
                  </a:outerShdw>
                </a:effectLst>
              </a:rPr>
              <a:t>Matthäus</a:t>
            </a:r>
            <a:r>
              <a:rPr lang="en-AU" altLang="en-US" sz="2400" dirty="0">
                <a:effectLst>
                  <a:outerShdw blurRad="38100" dist="38100" dir="2700000" algn="tl">
                    <a:srgbClr val="000000"/>
                  </a:outerShdw>
                </a:effectLst>
              </a:rPr>
              <a:t> 16,24</a:t>
            </a:r>
          </a:p>
          <a:p>
            <a:pPr algn="just"/>
            <a:endParaRPr lang="en-AU" altLang="en-US" sz="2400" dirty="0">
              <a:effectLst>
                <a:outerShdw blurRad="38100" dist="38100" dir="2700000" algn="tl">
                  <a:srgbClr val="000000"/>
                </a:outerShdw>
              </a:effectLst>
            </a:endParaRPr>
          </a:p>
        </p:txBody>
      </p:sp>
      <p:sp>
        <p:nvSpPr>
          <p:cNvPr id="3" name="TextBox 2">
            <a:extLst>
              <a:ext uri="{FF2B5EF4-FFF2-40B4-BE49-F238E27FC236}">
                <a16:creationId xmlns:a16="http://schemas.microsoft.com/office/drawing/2014/main" id="{0C8D1556-04C7-3F32-A179-60F05619D90B}"/>
              </a:ext>
            </a:extLst>
          </p:cNvPr>
          <p:cNvSpPr txBox="1"/>
          <p:nvPr/>
        </p:nvSpPr>
        <p:spPr>
          <a:xfrm>
            <a:off x="538697" y="1134996"/>
            <a:ext cx="10782446" cy="892552"/>
          </a:xfrm>
          <a:prstGeom prst="rect">
            <a:avLst/>
          </a:prstGeom>
          <a:noFill/>
        </p:spPr>
        <p:txBody>
          <a:bodyPr wrap="square">
            <a:spAutoFit/>
          </a:bodyPr>
          <a:lstStyle/>
          <a:p>
            <a:r>
              <a:rPr lang="de-DE" sz="2600" dirty="0"/>
              <a:t>Aber hat der Vater nicht Seinen Sohn an unserer Stelle am Kreuz bestraft?</a:t>
            </a:r>
            <a:endParaRPr lang="en-AU" sz="2600" dirty="0"/>
          </a:p>
        </p:txBody>
      </p:sp>
      <p:sp>
        <p:nvSpPr>
          <p:cNvPr id="4" name="TextBox 3">
            <a:extLst>
              <a:ext uri="{FF2B5EF4-FFF2-40B4-BE49-F238E27FC236}">
                <a16:creationId xmlns:a16="http://schemas.microsoft.com/office/drawing/2014/main" id="{087CB790-698B-0624-4457-E76C012833C3}"/>
              </a:ext>
            </a:extLst>
          </p:cNvPr>
          <p:cNvSpPr txBox="1"/>
          <p:nvPr/>
        </p:nvSpPr>
        <p:spPr>
          <a:xfrm>
            <a:off x="569789" y="2896001"/>
            <a:ext cx="10111567" cy="492443"/>
          </a:xfrm>
          <a:prstGeom prst="rect">
            <a:avLst/>
          </a:prstGeom>
          <a:noFill/>
        </p:spPr>
        <p:txBody>
          <a:bodyPr wrap="square">
            <a:spAutoFit/>
          </a:bodyPr>
          <a:lstStyle/>
          <a:p>
            <a:r>
              <a:rPr lang="en-US" altLang="en-US" sz="2600" dirty="0"/>
              <a:t>Was </a:t>
            </a:r>
            <a:r>
              <a:rPr lang="en-US" altLang="en-US" sz="2600" dirty="0" err="1"/>
              <a:t>ist</a:t>
            </a:r>
            <a:r>
              <a:rPr lang="en-US" altLang="en-US" sz="2600" dirty="0"/>
              <a:t> das </a:t>
            </a:r>
            <a:r>
              <a:rPr lang="en-US" altLang="en-US" sz="2600" dirty="0" err="1"/>
              <a:t>Kreuz</a:t>
            </a:r>
            <a:r>
              <a:rPr lang="en-US" altLang="en-US" sz="2600" dirty="0"/>
              <a:t> </a:t>
            </a:r>
            <a:r>
              <a:rPr lang="en-US" altLang="en-US" sz="2600" dirty="0" err="1"/>
              <a:t>denn</a:t>
            </a:r>
            <a:r>
              <a:rPr lang="en-US" altLang="en-US" sz="2600" dirty="0"/>
              <a:t> </a:t>
            </a:r>
            <a:r>
              <a:rPr lang="en-US" altLang="en-US" sz="2600" dirty="0" err="1"/>
              <a:t>dann</a:t>
            </a:r>
            <a:r>
              <a:rPr lang="en-US" altLang="en-US" sz="2600" dirty="0"/>
              <a:t>?</a:t>
            </a:r>
            <a:endParaRPr lang="en-AU" sz="2600" dirty="0"/>
          </a:p>
        </p:txBody>
      </p:sp>
      <p:sp>
        <p:nvSpPr>
          <p:cNvPr id="2" name="Text Box 3">
            <a:extLst>
              <a:ext uri="{FF2B5EF4-FFF2-40B4-BE49-F238E27FC236}">
                <a16:creationId xmlns:a16="http://schemas.microsoft.com/office/drawing/2014/main" id="{38B90623-918B-FA5B-6D23-70A67B6F10EA}"/>
              </a:ext>
            </a:extLst>
          </p:cNvPr>
          <p:cNvSpPr txBox="1">
            <a:spLocks noChangeArrowheads="1"/>
          </p:cNvSpPr>
          <p:nvPr/>
        </p:nvSpPr>
        <p:spPr bwMode="auto">
          <a:xfrm>
            <a:off x="981421" y="3410510"/>
            <a:ext cx="1046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Es ist eine Offenbarung für unsere stumpfen Sinne, welches Leid Gott und Sein Sohn in den letzten 6000 Jahren ertragen haben und noch ertragen.</a:t>
            </a:r>
            <a:endParaRPr lang="en-AU" altLang="en-US" sz="2400" dirty="0">
              <a:effectLst>
                <a:outerShdw blurRad="38100" dist="38100" dir="2700000" algn="tl">
                  <a:srgbClr val="000000"/>
                </a:outerShdw>
              </a:effectLst>
            </a:endParaRPr>
          </a:p>
        </p:txBody>
      </p:sp>
      <p:sp>
        <p:nvSpPr>
          <p:cNvPr id="5" name="TextBox 4">
            <a:extLst>
              <a:ext uri="{FF2B5EF4-FFF2-40B4-BE49-F238E27FC236}">
                <a16:creationId xmlns:a16="http://schemas.microsoft.com/office/drawing/2014/main" id="{38D60700-9219-D78F-4693-39F244C6C23D}"/>
              </a:ext>
            </a:extLst>
          </p:cNvPr>
          <p:cNvSpPr txBox="1"/>
          <p:nvPr/>
        </p:nvSpPr>
        <p:spPr>
          <a:xfrm>
            <a:off x="569789" y="4288370"/>
            <a:ext cx="10751354" cy="492443"/>
          </a:xfrm>
          <a:prstGeom prst="rect">
            <a:avLst/>
          </a:prstGeom>
          <a:noFill/>
        </p:spPr>
        <p:txBody>
          <a:bodyPr wrap="square">
            <a:spAutoFit/>
          </a:bodyPr>
          <a:lstStyle/>
          <a:p>
            <a:r>
              <a:rPr lang="en-US" sz="2600" dirty="0" err="1"/>
              <a:t>Wer</a:t>
            </a:r>
            <a:r>
              <a:rPr lang="en-US" sz="2600" dirty="0"/>
              <a:t> hat </a:t>
            </a:r>
            <a:r>
              <a:rPr lang="en-US" sz="2600" dirty="0" err="1"/>
              <a:t>denn</a:t>
            </a:r>
            <a:r>
              <a:rPr lang="en-US" sz="2600" dirty="0"/>
              <a:t> </a:t>
            </a:r>
            <a:r>
              <a:rPr lang="en-US" sz="2600" dirty="0" err="1"/>
              <a:t>dann</a:t>
            </a:r>
            <a:r>
              <a:rPr lang="en-US" sz="2600" dirty="0"/>
              <a:t> das </a:t>
            </a:r>
            <a:r>
              <a:rPr lang="en-US" sz="2600" dirty="0" err="1"/>
              <a:t>Kreuz</a:t>
            </a:r>
            <a:r>
              <a:rPr lang="en-US" sz="2600" dirty="0"/>
              <a:t> </a:t>
            </a:r>
            <a:r>
              <a:rPr lang="en-US" sz="2600" dirty="0" err="1"/>
              <a:t>gefordert</a:t>
            </a:r>
            <a:r>
              <a:rPr lang="en-US" sz="2600" dirty="0"/>
              <a:t>?</a:t>
            </a:r>
            <a:endParaRPr lang="en-AU" sz="2600" dirty="0"/>
          </a:p>
        </p:txBody>
      </p:sp>
      <p:sp>
        <p:nvSpPr>
          <p:cNvPr id="6" name="Text Box 3">
            <a:extLst>
              <a:ext uri="{FF2B5EF4-FFF2-40B4-BE49-F238E27FC236}">
                <a16:creationId xmlns:a16="http://schemas.microsoft.com/office/drawing/2014/main" id="{C54276E6-9301-979A-CD24-738E05C191E5}"/>
              </a:ext>
            </a:extLst>
          </p:cNvPr>
          <p:cNvSpPr txBox="1">
            <a:spLocks noChangeArrowheads="1"/>
          </p:cNvSpPr>
          <p:nvPr/>
        </p:nvSpPr>
        <p:spPr bwMode="auto">
          <a:xfrm>
            <a:off x="981420" y="4811590"/>
            <a:ext cx="1046396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Gott brauchte den Tod Seines Sohnes nicht, um uns zu vergeben. Die von Satan inspirierte Menschheit brauchte den Tod Christi, um zu glauben, dass Gott uns vergeben würde. Gott gab uns Seinen Sohn, damit wir uns in Seinem Tod davon überzeugen können, dass Gott uns vergeben wird.</a:t>
            </a:r>
          </a:p>
          <a:p>
            <a:pPr algn="just"/>
            <a:endParaRPr lang="de-DE" altLang="en-US" sz="2400" dirty="0">
              <a:effectLst>
                <a:outerShdw blurRad="38100" dist="38100" dir="2700000" algn="tl">
                  <a:srgbClr val="000000"/>
                </a:outerShdw>
              </a:effectLst>
            </a:endParaRPr>
          </a:p>
          <a:p>
            <a:pPr algn="just"/>
            <a:r>
              <a:rPr lang="en-AU" altLang="en-US" sz="2400" dirty="0">
                <a:effectLst>
                  <a:outerShdw blurRad="38100" dist="38100" dir="2700000" algn="tl">
                    <a:srgbClr val="000000"/>
                  </a:outerShdw>
                </a:effectLst>
              </a:rPr>
              <a:t>. </a:t>
            </a:r>
          </a:p>
        </p:txBody>
      </p:sp>
    </p:spTree>
    <p:extLst>
      <p:ext uri="{BB962C8B-B14F-4D97-AF65-F5344CB8AC3E}">
        <p14:creationId xmlns:p14="http://schemas.microsoft.com/office/powerpoint/2010/main" val="39681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694944" y="266706"/>
            <a:ext cx="11265407" cy="746654"/>
          </a:xfrm>
        </p:spPr>
        <p:txBody>
          <a:bodyPr>
            <a:normAutofit/>
          </a:bodyPr>
          <a:lstStyle/>
          <a:p>
            <a:pPr defTabSz="1036638"/>
            <a:r>
              <a:rPr lang="en-US" altLang="en-US" sz="3200" dirty="0"/>
              <a:t>Die </a:t>
            </a:r>
            <a:r>
              <a:rPr lang="en-US" altLang="en-US" sz="3200" dirty="0" err="1"/>
              <a:t>verbindung</a:t>
            </a:r>
            <a:r>
              <a:rPr lang="en-US" altLang="en-US" sz="3200" dirty="0"/>
              <a:t> </a:t>
            </a:r>
            <a:r>
              <a:rPr lang="en-US" altLang="en-US" sz="3200" dirty="0" err="1"/>
              <a:t>zu</a:t>
            </a:r>
            <a:r>
              <a:rPr lang="en-US" altLang="en-US" sz="3200" dirty="0"/>
              <a:t> 1888</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042416" y="1694210"/>
            <a:ext cx="10107168"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600" dirty="0">
                <a:effectLst>
                  <a:outerShdw blurRad="38100" dist="38100" dir="2700000" algn="tl">
                    <a:srgbClr val="000000"/>
                  </a:outerShdw>
                </a:effectLst>
              </a:rPr>
              <a:t>„Der Gedanke an eine Sühnung oder ein Opfer ist natürlich, dass der Zorn besänftigt werden muss. </a:t>
            </a:r>
            <a:r>
              <a:rPr lang="de-DE" altLang="en-US" sz="2600" dirty="0">
                <a:solidFill>
                  <a:srgbClr val="92D050"/>
                </a:solidFill>
                <a:effectLst>
                  <a:outerShdw blurRad="38100" dist="38100" dir="2700000" algn="tl">
                    <a:srgbClr val="000000"/>
                  </a:outerShdw>
                </a:effectLst>
              </a:rPr>
              <a:t>Aber beachte besonders, dass wir es sind, die das Opfer verlangen, und nicht Gott</a:t>
            </a:r>
            <a:r>
              <a:rPr lang="de-DE" altLang="en-US" sz="2600" dirty="0">
                <a:effectLst>
                  <a:outerShdw blurRad="38100" dist="38100" dir="2700000" algn="tl">
                    <a:srgbClr val="000000"/>
                  </a:outerShdw>
                </a:effectLst>
              </a:rPr>
              <a:t>.“ </a:t>
            </a:r>
          </a:p>
          <a:p>
            <a:pPr algn="just"/>
            <a:r>
              <a:rPr lang="en-AU" altLang="en-US" sz="2600" dirty="0">
                <a:effectLst>
                  <a:outerShdw blurRad="38100" dist="38100" dir="2700000" algn="tl">
                    <a:srgbClr val="000000"/>
                  </a:outerShdw>
                </a:effectLst>
              </a:rPr>
              <a:t>E. J. Waggoner, The Justice of Mercy, Present Truth UK Aug 30, 1894</a:t>
            </a:r>
          </a:p>
          <a:p>
            <a:pPr algn="just"/>
            <a:endParaRPr lang="en-AU" altLang="en-US" sz="2400" dirty="0">
              <a:effectLst>
                <a:outerShdw blurRad="38100" dist="38100" dir="2700000" algn="tl">
                  <a:srgbClr val="000000"/>
                </a:outerShdw>
              </a:effectLst>
            </a:endParaRPr>
          </a:p>
          <a:p>
            <a:pPr algn="just"/>
            <a:endParaRPr lang="en-AU" altLang="en-US" sz="2400" dirty="0">
              <a:effectLst>
                <a:outerShdw blurRad="38100" dist="38100" dir="2700000" algn="tl">
                  <a:srgbClr val="000000"/>
                </a:outerShdw>
              </a:effectLst>
            </a:endParaRPr>
          </a:p>
          <a:p>
            <a:pPr algn="just"/>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75800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607858" y="205746"/>
            <a:ext cx="11265407" cy="746654"/>
          </a:xfrm>
        </p:spPr>
        <p:txBody>
          <a:bodyPr>
            <a:normAutofit/>
          </a:bodyPr>
          <a:lstStyle/>
          <a:p>
            <a:pPr defTabSz="1036638"/>
            <a:r>
              <a:rPr lang="en-US" altLang="en-US" sz="3200" dirty="0"/>
              <a:t>Was </a:t>
            </a:r>
            <a:r>
              <a:rPr lang="en-US" altLang="en-US" sz="3200" dirty="0" err="1"/>
              <a:t>ist</a:t>
            </a:r>
            <a:r>
              <a:rPr lang="en-US" altLang="en-US" sz="3200" dirty="0"/>
              <a:t> </a:t>
            </a:r>
            <a:r>
              <a:rPr lang="en-US" altLang="en-US" sz="3200" dirty="0" err="1"/>
              <a:t>dann</a:t>
            </a:r>
            <a:r>
              <a:rPr lang="en-US" altLang="en-US" sz="3200" dirty="0"/>
              <a:t> die </a:t>
            </a:r>
            <a:r>
              <a:rPr lang="en-US" altLang="en-US" sz="3200" dirty="0" err="1"/>
              <a:t>versöhnung</a:t>
            </a:r>
            <a:r>
              <a:rPr lang="en-US" altLang="en-US" sz="3200" dirty="0"/>
              <a:t>?</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394933" y="1121186"/>
            <a:ext cx="11065547"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000" dirty="0"/>
              <a:t>„Das englische Wort für Versöhnung („</a:t>
            </a:r>
            <a:r>
              <a:rPr lang="de-DE" sz="2000" dirty="0" err="1"/>
              <a:t>atonement</a:t>
            </a:r>
            <a:r>
              <a:rPr lang="de-DE" sz="2000" dirty="0"/>
              <a:t>“), bedeutet „at-</a:t>
            </a:r>
            <a:r>
              <a:rPr lang="de-DE" sz="2000" dirty="0" err="1"/>
              <a:t>one</a:t>
            </a:r>
            <a:r>
              <a:rPr lang="de-DE" sz="2000" dirty="0"/>
              <a:t>-</a:t>
            </a:r>
            <a:r>
              <a:rPr lang="de-DE" sz="2000" dirty="0" err="1"/>
              <a:t>ment</a:t>
            </a:r>
            <a:r>
              <a:rPr lang="de-DE" sz="2000" dirty="0"/>
              <a:t>“ – „Wieder-eins-Machung“. Die Sünde hat Leid gebracht und das Leid hat ein Missverstehen von Gottes Charakter bewirkt. So kamen die Menschen dazu, Gott zu hassen, statt Ihn zu lieben; und indem sie Ihn, den einen Vater, hassten, hassten die Menschen auch ihre Mitmenschen, ihre Brüder. Statt der einen Familie mit dem einen Vater waren die Menschen nun von Gott und voneinander getrennt und wurden durch Hass und Selbstsucht voneinander ferngehalten. Es musste eine Versöhnung stattfinden. </a:t>
            </a:r>
          </a:p>
          <a:p>
            <a:pPr algn="just"/>
            <a:endParaRPr lang="en-AU" altLang="en-US" sz="2000" dirty="0">
              <a:effectLst>
                <a:outerShdw blurRad="38100" dist="38100" dir="2700000" algn="tl">
                  <a:srgbClr val="000000"/>
                </a:outerShdw>
              </a:effectLst>
            </a:endParaRPr>
          </a:p>
          <a:p>
            <a:pPr algn="just"/>
            <a:r>
              <a:rPr lang="de-DE" sz="2000" dirty="0">
                <a:solidFill>
                  <a:srgbClr val="92D050"/>
                </a:solidFill>
              </a:rPr>
              <a:t>Eine Versöhnung kann nur dadurch erreicht werden, dass Gott Seine Liebe so offenbart, trotz Sünde und Kummer, dass die Herzen der Menschen berührt werden und sie wieder zarte Gefühle für Ihn empfinden können. Frei von Satans Täuschungen erkennen sie dann, wie sie den göttlichen Einen vollkommen und furchtbar missverstanden haben, trotz des Geistes Seiner Gnade. So können sie dann als heimkehrende Brüder wieder in seliger Eintracht zum Haus des Vaters zurückgeführt werden. Die Versöhnung dient nicht dazu, Gottes Zorn zu beschwichtigen, damit die Menschen es wagen können, zu Ihm zu kommen, sondern sie soll Seine Liebe offenbaren, damit sie zu Ihm kommen wollen</a:t>
            </a:r>
            <a:r>
              <a:rPr lang="en-AU" altLang="en-US" sz="2000" dirty="0">
                <a:solidFill>
                  <a:srgbClr val="92D050"/>
                </a:solidFill>
                <a:effectLst>
                  <a:outerShdw blurRad="38100" dist="38100" dir="2700000" algn="tl">
                    <a:srgbClr val="000000"/>
                  </a:outerShdw>
                </a:effectLst>
              </a:rPr>
              <a:t>.” </a:t>
            </a:r>
            <a:r>
              <a:rPr lang="en-AU" altLang="en-US" sz="2000" dirty="0">
                <a:effectLst>
                  <a:outerShdw blurRad="38100" dist="38100" dir="2700000" algn="tl">
                    <a:srgbClr val="000000"/>
                  </a:outerShdw>
                </a:effectLst>
              </a:rPr>
              <a:t>Gott </a:t>
            </a:r>
            <a:r>
              <a:rPr lang="en-AU" altLang="en-US" sz="2000" dirty="0" err="1">
                <a:effectLst>
                  <a:outerShdw blurRad="38100" dist="38100" dir="2700000" algn="tl">
                    <a:srgbClr val="000000"/>
                  </a:outerShdw>
                </a:effectLst>
              </a:rPr>
              <a:t>ist</a:t>
            </a:r>
            <a:r>
              <a:rPr lang="en-AU" altLang="en-US" sz="2000" dirty="0">
                <a:effectLst>
                  <a:outerShdw blurRad="38100" dist="38100" dir="2700000" algn="tl">
                    <a:srgbClr val="000000"/>
                  </a:outerShdw>
                </a:effectLst>
              </a:rPr>
              <a:t> Liebe – George Fifield 1897</a:t>
            </a:r>
            <a:endParaRPr lang="en-AU" altLang="en-US" sz="2200" dirty="0">
              <a:effectLst>
                <a:outerShdw blurRad="38100" dist="38100" dir="2700000" algn="tl">
                  <a:srgbClr val="000000"/>
                </a:outerShdw>
              </a:effectLst>
            </a:endParaRPr>
          </a:p>
          <a:p>
            <a:pPr algn="just"/>
            <a:endParaRPr lang="en-AU" altLang="en-US" sz="2300" dirty="0">
              <a:effectLst>
                <a:outerShdw blurRad="38100" dist="38100" dir="2700000" algn="tl">
                  <a:srgbClr val="000000"/>
                </a:outerShdw>
              </a:effectLst>
            </a:endParaRPr>
          </a:p>
        </p:txBody>
      </p:sp>
    </p:spTree>
    <p:extLst>
      <p:ext uri="{BB962C8B-B14F-4D97-AF65-F5344CB8AC3E}">
        <p14:creationId xmlns:p14="http://schemas.microsoft.com/office/powerpoint/2010/main" val="149062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07045" y="595313"/>
            <a:ext cx="7772400" cy="690209"/>
          </a:xfrm>
        </p:spPr>
        <p:txBody>
          <a:bodyPr>
            <a:normAutofit/>
          </a:bodyPr>
          <a:lstStyle/>
          <a:p>
            <a:pPr defTabSz="1036638"/>
            <a:r>
              <a:rPr lang="en-US" altLang="en-US" sz="3200" dirty="0" err="1"/>
              <a:t>Lehre</a:t>
            </a:r>
            <a:r>
              <a:rPr lang="en-US" altLang="en-US" sz="3200" dirty="0"/>
              <a:t> </a:t>
            </a:r>
            <a:r>
              <a:rPr lang="en-US" altLang="en-US" sz="3200" dirty="0" err="1"/>
              <a:t>wie</a:t>
            </a:r>
            <a:r>
              <a:rPr lang="en-US" altLang="en-US" sz="3200" dirty="0"/>
              <a:t> der regen</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127577" y="1926736"/>
            <a:ext cx="101531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solidFill>
                  <a:srgbClr val="92D050"/>
                </a:solidFill>
                <a:effectLst>
                  <a:outerShdw blurRad="38100" dist="38100" dir="2700000" algn="tl">
                    <a:srgbClr val="000000"/>
                  </a:outerShdw>
                </a:effectLst>
              </a:rPr>
              <a:t>Meine Lehre triefe wie der Regen</a:t>
            </a:r>
            <a:r>
              <a:rPr lang="de-DE" altLang="en-US" sz="2400" dirty="0">
                <a:effectLst>
                  <a:outerShdw blurRad="38100" dist="38100" dir="2700000" algn="tl">
                    <a:srgbClr val="000000"/>
                  </a:outerShdw>
                </a:effectLst>
              </a:rPr>
              <a:t>, meine Rede fließe wie der Tau, wie die Regenschauer auf das Gras, und wie die Tropfen auf das Grün. </a:t>
            </a:r>
          </a:p>
          <a:p>
            <a:pPr algn="just"/>
            <a:r>
              <a:rPr lang="de-DE" altLang="en-US" sz="2400" dirty="0">
                <a:effectLst>
                  <a:outerShdw blurRad="38100" dist="38100" dir="2700000" algn="tl">
                    <a:srgbClr val="000000"/>
                  </a:outerShdw>
                </a:effectLst>
              </a:rPr>
              <a:t>(5. Mose 32,2)</a:t>
            </a:r>
            <a:endParaRPr lang="en-AU" altLang="en-US" sz="2000" dirty="0">
              <a:effectLst>
                <a:outerShdw blurRad="38100" dist="38100" dir="2700000" algn="tl">
                  <a:srgbClr val="000000"/>
                </a:outerShdw>
              </a:effectLst>
            </a:endParaRPr>
          </a:p>
        </p:txBody>
      </p:sp>
    </p:spTree>
    <p:extLst>
      <p:ext uri="{BB962C8B-B14F-4D97-AF65-F5344CB8AC3E}">
        <p14:creationId xmlns:p14="http://schemas.microsoft.com/office/powerpoint/2010/main" val="76793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919119" y="374423"/>
            <a:ext cx="10353761" cy="719328"/>
          </a:xfrm>
        </p:spPr>
        <p:txBody>
          <a:bodyPr/>
          <a:lstStyle/>
          <a:p>
            <a:r>
              <a:rPr lang="en-AU" dirty="0"/>
              <a:t>Waggoner </a:t>
            </a:r>
            <a:r>
              <a:rPr lang="en-AU" dirty="0" err="1"/>
              <a:t>zeigt</a:t>
            </a:r>
            <a:r>
              <a:rPr lang="en-AU" dirty="0"/>
              <a:t> </a:t>
            </a:r>
            <a:r>
              <a:rPr lang="en-AU" dirty="0" err="1"/>
              <a:t>uns</a:t>
            </a:r>
            <a:r>
              <a:rPr lang="en-AU" dirty="0"/>
              <a:t> den </a:t>
            </a:r>
            <a:r>
              <a:rPr lang="en-AU" dirty="0" err="1"/>
              <a:t>weg</a:t>
            </a:r>
            <a:endParaRPr lang="en-AU" dirty="0"/>
          </a:p>
        </p:txBody>
      </p:sp>
      <p:sp>
        <p:nvSpPr>
          <p:cNvPr id="3" name="Content Placeholder 2">
            <a:extLst>
              <a:ext uri="{FF2B5EF4-FFF2-40B4-BE49-F238E27FC236}">
                <a16:creationId xmlns:a16="http://schemas.microsoft.com/office/drawing/2014/main" id="{34C7EEC1-438E-E75A-DB50-6EE79110579E}"/>
              </a:ext>
            </a:extLst>
          </p:cNvPr>
          <p:cNvSpPr>
            <a:spLocks noGrp="1"/>
          </p:cNvSpPr>
          <p:nvPr>
            <p:ph idx="1"/>
          </p:nvPr>
        </p:nvSpPr>
        <p:spPr>
          <a:xfrm>
            <a:off x="919118" y="1445623"/>
            <a:ext cx="10353762" cy="4528456"/>
          </a:xfrm>
        </p:spPr>
        <p:txBody>
          <a:bodyPr>
            <a:noAutofit/>
          </a:bodyPr>
          <a:lstStyle/>
          <a:p>
            <a:pPr marL="0" indent="0" algn="just">
              <a:buNone/>
            </a:pPr>
            <a:r>
              <a:rPr lang="de-DE" sz="2200" dirty="0"/>
              <a:t>„Nun, wir haben die Frage der Versöhnung genau dort gelassen, wo die Heilige Schrift sie hingestellt hat; und obwohl sie viel über die Notwendigkeit zu sagen hat, </a:t>
            </a:r>
            <a:r>
              <a:rPr lang="de-DE" sz="2200" dirty="0">
                <a:solidFill>
                  <a:srgbClr val="92D050"/>
                </a:solidFill>
              </a:rPr>
              <a:t>dass der Mensch mit Gott versöhnt werden muss, deutet sie nicht ein einziges Mal auf so etwas hin wie die Notwendigkeit, dass Gott mit dem Menschen versöhnt werden muss</a:t>
            </a:r>
            <a:r>
              <a:rPr lang="de-DE" sz="2200" dirty="0"/>
              <a:t>. Die Notwendigkeit einer solchen Sache anzudeuten, ist eine schwere Anklage gegen den Charakter Gottes. Die Idee ist vom Papsttum in die christliche Kirche gekommen, welches sie seinerseits aus dem Heidentum mitbrachte, in dem die einzige Vorstellung von Gott die eines Wesens war, dessen Zorn durch ein Opfer besänftigt werden musste.“</a:t>
            </a:r>
          </a:p>
          <a:p>
            <a:pPr marL="0" indent="0" algn="just">
              <a:buNone/>
            </a:pPr>
            <a:r>
              <a:rPr lang="de-DE" sz="2200" dirty="0"/>
              <a:t>(E. J. </a:t>
            </a:r>
            <a:r>
              <a:rPr lang="de-DE" sz="2200" dirty="0" err="1"/>
              <a:t>Waggoner</a:t>
            </a:r>
            <a:r>
              <a:rPr lang="de-DE" sz="2200" dirty="0"/>
              <a:t>, </a:t>
            </a:r>
            <a:r>
              <a:rPr lang="de-DE" sz="2200" dirty="0" err="1"/>
              <a:t>Present</a:t>
            </a:r>
            <a:r>
              <a:rPr lang="de-DE" sz="2200" dirty="0"/>
              <a:t> Truth UK, September 21, 1893, </a:t>
            </a:r>
            <a:r>
              <a:rPr lang="de-DE" sz="2200" dirty="0" err="1"/>
              <a:t>page</a:t>
            </a:r>
            <a:r>
              <a:rPr lang="de-DE" sz="2200" dirty="0"/>
              <a:t> 386.7)</a:t>
            </a:r>
            <a:endParaRPr lang="en-AU" sz="2200" dirty="0"/>
          </a:p>
        </p:txBody>
      </p:sp>
    </p:spTree>
    <p:extLst>
      <p:ext uri="{BB962C8B-B14F-4D97-AF65-F5344CB8AC3E}">
        <p14:creationId xmlns:p14="http://schemas.microsoft.com/office/powerpoint/2010/main" val="328577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783834" y="420625"/>
            <a:ext cx="10353761" cy="804672"/>
          </a:xfrm>
        </p:spPr>
        <p:txBody>
          <a:bodyPr>
            <a:normAutofit fontScale="90000"/>
          </a:bodyPr>
          <a:lstStyle/>
          <a:p>
            <a:r>
              <a:rPr lang="en-AU" dirty="0"/>
              <a:t>Aber was </a:t>
            </a:r>
            <a:r>
              <a:rPr lang="en-AU" dirty="0" err="1"/>
              <a:t>ist</a:t>
            </a:r>
            <a:r>
              <a:rPr lang="en-AU" dirty="0"/>
              <a:t> </a:t>
            </a:r>
            <a:r>
              <a:rPr lang="en-AU" dirty="0" err="1"/>
              <a:t>mit</a:t>
            </a:r>
            <a:r>
              <a:rPr lang="en-AU" dirty="0"/>
              <a:t> dem </a:t>
            </a:r>
            <a:r>
              <a:rPr lang="en-AU" dirty="0" err="1"/>
              <a:t>blut</a:t>
            </a:r>
            <a:r>
              <a:rPr lang="en-AU" dirty="0"/>
              <a:t> von </a:t>
            </a:r>
            <a:r>
              <a:rPr lang="en-AU" dirty="0" err="1"/>
              <a:t>christus</a:t>
            </a:r>
            <a:r>
              <a:rPr lang="en-AU" dirty="0"/>
              <a:t>?</a:t>
            </a:r>
          </a:p>
        </p:txBody>
      </p:sp>
      <p:sp>
        <p:nvSpPr>
          <p:cNvPr id="3" name="Content Placeholder 2">
            <a:extLst>
              <a:ext uri="{FF2B5EF4-FFF2-40B4-BE49-F238E27FC236}">
                <a16:creationId xmlns:a16="http://schemas.microsoft.com/office/drawing/2014/main" id="{34C7EEC1-438E-E75A-DB50-6EE79110579E}"/>
              </a:ext>
            </a:extLst>
          </p:cNvPr>
          <p:cNvSpPr>
            <a:spLocks noGrp="1"/>
          </p:cNvSpPr>
          <p:nvPr>
            <p:ph idx="1"/>
          </p:nvPr>
        </p:nvSpPr>
        <p:spPr>
          <a:xfrm>
            <a:off x="913796" y="1505713"/>
            <a:ext cx="10093838" cy="3883152"/>
          </a:xfrm>
        </p:spPr>
        <p:txBody>
          <a:bodyPr>
            <a:normAutofit fontScale="85000" lnSpcReduction="10000"/>
          </a:bodyPr>
          <a:lstStyle/>
          <a:p>
            <a:pPr marL="0" indent="0" algn="just">
              <a:buNone/>
            </a:pPr>
            <a:r>
              <a:rPr lang="de-DE" sz="2400" dirty="0"/>
              <a:t>Die Frage, die wir uns stellen müssen, lautet also: Was bedeutet es, dass wir durch das Blut Christi gereinigt sind?  </a:t>
            </a:r>
            <a:r>
              <a:rPr lang="de-DE" sz="2400" dirty="0" err="1"/>
              <a:t>Waggoner</a:t>
            </a:r>
            <a:r>
              <a:rPr lang="de-DE" sz="2400" dirty="0"/>
              <a:t> beantwortet diese Frage:</a:t>
            </a:r>
          </a:p>
          <a:p>
            <a:pPr marL="0" indent="0" algn="just">
              <a:buNone/>
            </a:pPr>
            <a:r>
              <a:rPr lang="de-DE" sz="2400" dirty="0"/>
              <a:t>„Aber wie kommt es, dass das Vergießen von Blut, und zwar des Blutes Christi, Sünden wegnehmen kann? </a:t>
            </a:r>
            <a:r>
              <a:rPr lang="de-DE" sz="2400" dirty="0">
                <a:solidFill>
                  <a:srgbClr val="92D050"/>
                </a:solidFill>
              </a:rPr>
              <a:t>Ganz einfach, weil das Blut das Leben ist. </a:t>
            </a:r>
            <a:r>
              <a:rPr lang="de-DE" sz="2400" dirty="0"/>
              <a:t>„Denn das Leben des Fleisches ist im Blut, und ich habe es euch auf den Altar gegeben, um Sühnung zu erwirken für eure Seelen. Denn das Blut ist es, das Sühnung erwirkt für die Seele.“ 3.Mose 17,11. Wenn wir also lesen, dass es ohne Blutvergießen keine Vergebung gibt, </a:t>
            </a:r>
            <a:r>
              <a:rPr lang="de-DE" sz="2400" dirty="0">
                <a:solidFill>
                  <a:srgbClr val="92D050"/>
                </a:solidFill>
              </a:rPr>
              <a:t>dann wissen wir, dass dies bedeutet, dass keine Sünden weggenommen werden können, außer durch das Leben von Christus. In Ihm ist keine Sünde; wenn Er also einer Seele Sein Leben schenkt, wird diese Seele sofort von der Sünde gereinigt</a:t>
            </a:r>
            <a:r>
              <a:rPr lang="de-DE" sz="2400" dirty="0"/>
              <a:t>.“  E. J. </a:t>
            </a:r>
            <a:r>
              <a:rPr lang="de-DE" sz="2400" dirty="0" err="1"/>
              <a:t>Waggoner</a:t>
            </a:r>
            <a:r>
              <a:rPr lang="de-DE" sz="2400" dirty="0"/>
              <a:t>, </a:t>
            </a:r>
            <a:r>
              <a:rPr lang="de-DE" sz="2400" dirty="0" err="1"/>
              <a:t>Present</a:t>
            </a:r>
            <a:r>
              <a:rPr lang="de-DE" sz="2400" dirty="0"/>
              <a:t> Truth UK, 21. September 1893</a:t>
            </a:r>
            <a:endParaRPr lang="en-AU" sz="2400" dirty="0"/>
          </a:p>
        </p:txBody>
      </p:sp>
    </p:spTree>
    <p:extLst>
      <p:ext uri="{BB962C8B-B14F-4D97-AF65-F5344CB8AC3E}">
        <p14:creationId xmlns:p14="http://schemas.microsoft.com/office/powerpoint/2010/main" val="113855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496711" y="369359"/>
            <a:ext cx="11198578" cy="754048"/>
          </a:xfrm>
        </p:spPr>
        <p:txBody>
          <a:bodyPr>
            <a:normAutofit/>
          </a:bodyPr>
          <a:lstStyle/>
          <a:p>
            <a:pPr defTabSz="1036638"/>
            <a:r>
              <a:rPr lang="en-US" altLang="en-US" sz="3200" dirty="0" err="1"/>
              <a:t>Physisch</a:t>
            </a:r>
            <a:r>
              <a:rPr lang="en-US" altLang="en-US" sz="3200" dirty="0"/>
              <a:t> und </a:t>
            </a:r>
            <a:r>
              <a:rPr lang="en-US" altLang="en-US" sz="3200" dirty="0" err="1"/>
              <a:t>geistlich</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431240" y="1474196"/>
            <a:ext cx="966870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„Darum sprach Jesus zu ihnen: Wahrlich, wahrlich, Ich sage euch: Wenn ihr nicht das Fleisch des Menschensohnes esst und Sein Blut trinkt, so habt ihr kein Leben in euch.“ (Johannes 6,53)</a:t>
            </a:r>
          </a:p>
          <a:p>
            <a:pPr algn="just"/>
            <a:endParaRPr lang="en-AU" altLang="en-US" sz="2400" dirty="0">
              <a:effectLst>
                <a:outerShdw blurRad="38100" dist="38100" dir="2700000" algn="tl">
                  <a:srgbClr val="000000"/>
                </a:outerShdw>
              </a:effectLst>
            </a:endParaRPr>
          </a:p>
          <a:p>
            <a:pPr algn="just"/>
            <a:r>
              <a:rPr lang="de-DE" altLang="en-US" sz="2400" dirty="0">
                <a:effectLst>
                  <a:outerShdw blurRad="38100" dist="38100" dir="2700000" algn="tl">
                    <a:srgbClr val="000000"/>
                  </a:outerShdw>
                </a:effectLst>
              </a:rPr>
              <a:t>„Viele nun von Seinen Jüngern, die das hörten, sprachen: Das ist eine harte Rede! Wer kann sie hören?“ (Johannes 6,60)</a:t>
            </a:r>
            <a:endParaRPr lang="en-AU" altLang="en-US" sz="2400" dirty="0">
              <a:effectLst>
                <a:outerShdw blurRad="38100" dist="38100" dir="2700000" algn="tl">
                  <a:srgbClr val="000000"/>
                </a:outerShdw>
              </a:effectLst>
            </a:endParaRPr>
          </a:p>
          <a:p>
            <a:pPr algn="just"/>
            <a:endParaRPr lang="en-AU" altLang="en-US" sz="2400" dirty="0">
              <a:effectLst>
                <a:outerShdw blurRad="38100" dist="38100" dir="2700000" algn="tl">
                  <a:srgbClr val="000000"/>
                </a:outerShdw>
              </a:effectLst>
            </a:endParaRPr>
          </a:p>
          <a:p>
            <a:pPr algn="just"/>
            <a:r>
              <a:rPr lang="de-DE" altLang="en-US" sz="2400" dirty="0">
                <a:effectLst>
                  <a:outerShdw blurRad="38100" dist="38100" dir="2700000" algn="tl">
                    <a:srgbClr val="000000"/>
                  </a:outerShdw>
                </a:effectLst>
              </a:rPr>
              <a:t>Sie dachten, Jesus meinte buchstäbliches Blut, wenn Er über Sein Leben sprach. Wenn Christen heute von Christi Blut lesen, das uns von aller Sünde reinigt, denken sie an Christi buchstäbliches Blut, aber es ist Sein Leben, wie </a:t>
            </a:r>
            <a:r>
              <a:rPr lang="de-DE" altLang="en-US" sz="2400" dirty="0" err="1">
                <a:effectLst>
                  <a:outerShdw blurRad="38100" dist="38100" dir="2700000" algn="tl">
                    <a:srgbClr val="000000"/>
                  </a:outerShdw>
                </a:effectLst>
              </a:rPr>
              <a:t>Waggoner</a:t>
            </a:r>
            <a:r>
              <a:rPr lang="de-DE" altLang="en-US" sz="2400" dirty="0">
                <a:effectLst>
                  <a:outerShdw blurRad="38100" dist="38100" dir="2700000" algn="tl">
                    <a:srgbClr val="000000"/>
                  </a:outerShdw>
                </a:effectLst>
              </a:rPr>
              <a:t> lehrt.</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190451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1036318" y="490587"/>
            <a:ext cx="10119360" cy="606693"/>
          </a:xfrm>
        </p:spPr>
        <p:txBody>
          <a:bodyPr>
            <a:noAutofit/>
          </a:bodyPr>
          <a:lstStyle/>
          <a:p>
            <a:pPr defTabSz="1036638"/>
            <a:r>
              <a:rPr lang="en-US" altLang="en-US" sz="2800" dirty="0" err="1"/>
              <a:t>Historischer</a:t>
            </a:r>
            <a:r>
              <a:rPr lang="en-US" altLang="en-US" sz="2800" dirty="0"/>
              <a:t> </a:t>
            </a:r>
            <a:r>
              <a:rPr lang="en-US" altLang="en-US" sz="2800" dirty="0" err="1"/>
              <a:t>Rückblick</a:t>
            </a:r>
            <a:endParaRPr lang="en-US" altLang="en-US" sz="28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608019" y="1182231"/>
            <a:ext cx="1097596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rPr>
              <a:t>Die Gemeinde der Siebenten-Tags-Adventisten hat den lauten Ruf des dritten Engels zurückgewiesen. Diese Botschaft wurde der Welt nach dem Fall der Zwillingstürme im Jahr 2001 erneut gegeben</a:t>
            </a:r>
            <a:r>
              <a:rPr lang="en-AU" altLang="en-US" sz="2200" dirty="0">
                <a:effectLst>
                  <a:outerShdw blurRad="38100" dist="38100" dir="2700000" algn="tl">
                    <a:srgbClr val="000000"/>
                  </a:outerShdw>
                </a:effectLst>
              </a:rPr>
              <a:t>. </a:t>
            </a:r>
          </a:p>
          <a:p>
            <a:pPr algn="just"/>
            <a:endParaRPr lang="en-AU" altLang="en-US" sz="2200" dirty="0">
              <a:effectLst>
                <a:outerShdw blurRad="38100" dist="38100" dir="2700000" algn="tl">
                  <a:srgbClr val="000000"/>
                </a:outerShdw>
              </a:effectLst>
            </a:endParaRPr>
          </a:p>
          <a:p>
            <a:pPr algn="just"/>
            <a:r>
              <a:rPr lang="en-AU" altLang="en-US" sz="2200" dirty="0" err="1">
                <a:effectLst>
                  <a:outerShdw blurRad="38100" dist="38100" dir="2700000" algn="tl">
                    <a:srgbClr val="000000"/>
                  </a:outerShdw>
                </a:effectLst>
              </a:rPr>
              <a:t>Dreimal</a:t>
            </a:r>
            <a:r>
              <a:rPr lang="en-AU" altLang="en-US" sz="2200" dirty="0">
                <a:effectLst>
                  <a:outerShdw blurRad="38100" dist="38100" dir="2700000" algn="tl">
                    <a:srgbClr val="000000"/>
                  </a:outerShdw>
                </a:effectLst>
              </a:rPr>
              <a:t> </a:t>
            </a:r>
            <a:r>
              <a:rPr lang="en-AU" altLang="en-US" sz="2200" dirty="0" err="1">
                <a:effectLst>
                  <a:outerShdw blurRad="38100" dist="38100" dir="2700000" algn="tl">
                    <a:srgbClr val="000000"/>
                  </a:outerShdw>
                </a:effectLst>
              </a:rPr>
              <a:t>wurde</a:t>
            </a:r>
            <a:r>
              <a:rPr lang="en-AU" altLang="en-US" sz="2200" dirty="0">
                <a:effectLst>
                  <a:outerShdw blurRad="38100" dist="38100" dir="2700000" algn="tl">
                    <a:srgbClr val="000000"/>
                  </a:outerShdw>
                </a:effectLst>
              </a:rPr>
              <a:t> an die </a:t>
            </a:r>
            <a:r>
              <a:rPr lang="en-AU" altLang="en-US" sz="2200" dirty="0" err="1">
                <a:effectLst>
                  <a:outerShdw blurRad="38100" dist="38100" dir="2700000" algn="tl">
                    <a:srgbClr val="000000"/>
                  </a:outerShdw>
                </a:effectLst>
              </a:rPr>
              <a:t>Adventgemeinde</a:t>
            </a:r>
            <a:r>
              <a:rPr lang="en-AU" altLang="en-US" sz="2200" dirty="0">
                <a:effectLst>
                  <a:outerShdw blurRad="38100" dist="38100" dir="2700000" algn="tl">
                    <a:srgbClr val="000000"/>
                  </a:outerShdw>
                </a:effectLst>
              </a:rPr>
              <a:t> </a:t>
            </a:r>
            <a:r>
              <a:rPr lang="en-AU" altLang="en-US" sz="2200" dirty="0" err="1">
                <a:effectLst>
                  <a:outerShdw blurRad="38100" dist="38100" dir="2700000" algn="tl">
                    <a:srgbClr val="000000"/>
                  </a:outerShdw>
                </a:effectLst>
              </a:rPr>
              <a:t>appelliert</a:t>
            </a:r>
            <a:r>
              <a:rPr lang="en-AU" altLang="en-US" sz="2200" dirty="0">
                <a:effectLst>
                  <a:outerShdw blurRad="38100" dist="38100" dir="2700000" algn="tl">
                    <a:srgbClr val="000000"/>
                  </a:outerShdw>
                </a:effectLst>
              </a:rPr>
              <a:t>, die </a:t>
            </a:r>
            <a:r>
              <a:rPr lang="en-AU" altLang="en-US" sz="2200" dirty="0" err="1">
                <a:effectLst>
                  <a:outerShdw blurRad="38100" dist="38100" dir="2700000" algn="tl">
                    <a:srgbClr val="000000"/>
                  </a:outerShdw>
                </a:effectLst>
              </a:rPr>
              <a:t>Botschaft</a:t>
            </a:r>
            <a:r>
              <a:rPr lang="en-AU" altLang="en-US" sz="2200" dirty="0">
                <a:effectLst>
                  <a:outerShdw blurRad="38100" dist="38100" dir="2700000" algn="tl">
                    <a:srgbClr val="000000"/>
                  </a:outerShdw>
                </a:effectLst>
              </a:rPr>
              <a:t> von </a:t>
            </a:r>
            <a:r>
              <a:rPr lang="en-AU" altLang="en-US" sz="2200" dirty="0" err="1">
                <a:effectLst>
                  <a:outerShdw blurRad="38100" dist="38100" dir="2700000" algn="tl">
                    <a:srgbClr val="000000"/>
                  </a:outerShdw>
                </a:effectLst>
              </a:rPr>
              <a:t>Gerechtigkeit</a:t>
            </a:r>
            <a:r>
              <a:rPr lang="en-AU" altLang="en-US" sz="2200" dirty="0">
                <a:effectLst>
                  <a:outerShdw blurRad="38100" dist="38100" dir="2700000" algn="tl">
                    <a:srgbClr val="000000"/>
                  </a:outerShdw>
                </a:effectLst>
              </a:rPr>
              <a:t> </a:t>
            </a:r>
            <a:r>
              <a:rPr lang="en-AU" altLang="en-US" sz="2200" dirty="0" err="1">
                <a:effectLst>
                  <a:outerShdw blurRad="38100" dist="38100" dir="2700000" algn="tl">
                    <a:srgbClr val="000000"/>
                  </a:outerShdw>
                </a:effectLst>
              </a:rPr>
              <a:t>aus</a:t>
            </a:r>
            <a:r>
              <a:rPr lang="en-AU" altLang="en-US" sz="2200" dirty="0">
                <a:effectLst>
                  <a:outerShdw blurRad="38100" dist="38100" dir="2700000" algn="tl">
                    <a:srgbClr val="000000"/>
                  </a:outerShdw>
                </a:effectLst>
              </a:rPr>
              <a:t> </a:t>
            </a:r>
            <a:r>
              <a:rPr lang="en-AU" altLang="en-US" sz="2200" dirty="0" err="1">
                <a:effectLst>
                  <a:outerShdw blurRad="38100" dist="38100" dir="2700000" algn="tl">
                    <a:srgbClr val="000000"/>
                  </a:outerShdw>
                </a:effectLst>
              </a:rPr>
              <a:t>Glauben</a:t>
            </a:r>
            <a:r>
              <a:rPr lang="en-AU" altLang="en-US" sz="2200" dirty="0">
                <a:effectLst>
                  <a:outerShdw blurRad="38100" dist="38100" dir="2700000" algn="tl">
                    <a:srgbClr val="000000"/>
                  </a:outerShdw>
                </a:effectLst>
              </a:rPr>
              <a:t> </a:t>
            </a:r>
            <a:r>
              <a:rPr lang="en-AU" altLang="en-US" sz="2200" dirty="0" err="1">
                <a:effectLst>
                  <a:outerShdw blurRad="38100" dist="38100" dir="2700000" algn="tl">
                    <a:srgbClr val="000000"/>
                  </a:outerShdw>
                </a:effectLst>
              </a:rPr>
              <a:t>anzunehmen</a:t>
            </a:r>
            <a:r>
              <a:rPr lang="en-AU" altLang="en-US" sz="2200" dirty="0">
                <a:effectLst>
                  <a:outerShdw blurRad="38100" dist="38100" dir="2700000" algn="tl">
                    <a:srgbClr val="000000"/>
                  </a:outerShdw>
                </a:effectLst>
              </a:rPr>
              <a:t>.</a:t>
            </a:r>
          </a:p>
          <a:p>
            <a:pPr algn="just"/>
            <a:endParaRPr lang="en-AU" altLang="en-US" sz="2200" dirty="0">
              <a:effectLst>
                <a:outerShdw blurRad="38100" dist="38100" dir="2700000" algn="tl">
                  <a:srgbClr val="000000"/>
                </a:outerShdw>
              </a:effectLst>
            </a:endParaRPr>
          </a:p>
          <a:p>
            <a:pPr algn="just"/>
            <a:r>
              <a:rPr lang="de-DE" altLang="en-US" sz="2200" dirty="0">
                <a:effectLst>
                  <a:outerShdw blurRad="38100" dist="38100" dir="2700000" algn="tl">
                    <a:srgbClr val="000000"/>
                  </a:outerShdw>
                </a:effectLst>
              </a:rPr>
              <a:t>1952 appellierten die Ältesten Wieland und Short an die Gemeinde, Buße zu tun und die grundlegenden Prinzipien der Botschaft von 1888 anzunehmen. Dies wurde abgelehnt.</a:t>
            </a:r>
          </a:p>
          <a:p>
            <a:pPr algn="just"/>
            <a:endParaRPr lang="en-AU" altLang="en-US" sz="2200" dirty="0">
              <a:effectLst>
                <a:outerShdw blurRad="38100" dist="38100" dir="2700000" algn="tl">
                  <a:srgbClr val="000000"/>
                </a:outerShdw>
              </a:effectLst>
            </a:endParaRPr>
          </a:p>
          <a:p>
            <a:pPr algn="just"/>
            <a:r>
              <a:rPr lang="de-DE" altLang="en-US" sz="2200" dirty="0">
                <a:effectLst>
                  <a:outerShdw blurRad="38100" dist="38100" dir="2700000" algn="tl">
                    <a:srgbClr val="000000"/>
                  </a:outerShdw>
                </a:effectLst>
              </a:rPr>
              <a:t>Im Jahr 1994 richteten die Ältesten Wieland und Short einen zweiten Appell an die Gemeinde, der denselben Inhalt hatte. Dieser wurde im Jahr 2000 abgelehnt.</a:t>
            </a:r>
            <a:endParaRPr lang="en-AU" altLang="en-US" sz="2200" dirty="0">
              <a:effectLst>
                <a:outerShdw blurRad="38100" dist="38100" dir="2700000" algn="tl">
                  <a:srgbClr val="000000"/>
                </a:outerShdw>
              </a:effectLst>
            </a:endParaRPr>
          </a:p>
        </p:txBody>
      </p:sp>
    </p:spTree>
    <p:extLst>
      <p:ext uri="{BB962C8B-B14F-4D97-AF65-F5344CB8AC3E}">
        <p14:creationId xmlns:p14="http://schemas.microsoft.com/office/powerpoint/2010/main" val="167483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1036318" y="490587"/>
            <a:ext cx="10119360" cy="606693"/>
          </a:xfrm>
        </p:spPr>
        <p:txBody>
          <a:bodyPr>
            <a:noAutofit/>
          </a:bodyPr>
          <a:lstStyle/>
          <a:p>
            <a:pPr defTabSz="1036638"/>
            <a:r>
              <a:rPr lang="en-US" altLang="en-US" sz="2800" dirty="0" err="1"/>
              <a:t>Historischer</a:t>
            </a:r>
            <a:r>
              <a:rPr lang="en-US" altLang="en-US" sz="2800" dirty="0"/>
              <a:t> </a:t>
            </a:r>
            <a:r>
              <a:rPr lang="en-US" altLang="en-US" sz="2800" dirty="0" err="1"/>
              <a:t>Rückblick</a:t>
            </a:r>
            <a:endParaRPr lang="en-US" altLang="en-US" sz="28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608017" y="1351508"/>
            <a:ext cx="1097596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Im Jahr 2007 wurde die Adventgemeinde in Australien ein drittes Mal dazu aufgerufen, die Botschaft von der Gerechtigkeit durch den Glauben im Zusammenhang mit der wahren Sohnschaft Jesu anzunehmen, und dass die Familie das wichtigste Mittel ist, um diese Wahrheit der nächsten Generation zu vermitteln. Dies wurde in dem Buch „Die Rückkehr des Elia“ dargelegt.</a:t>
            </a:r>
          </a:p>
          <a:p>
            <a:pPr algn="just"/>
            <a:endParaRPr lang="de-DE" altLang="en-US" sz="2400" dirty="0">
              <a:effectLst>
                <a:outerShdw blurRad="38100" dist="38100" dir="2700000" algn="tl">
                  <a:srgbClr val="000000"/>
                </a:outerShdw>
              </a:effectLst>
            </a:endParaRPr>
          </a:p>
          <a:p>
            <a:pPr algn="just"/>
            <a:r>
              <a:rPr lang="de-DE" altLang="en-US" sz="2400" dirty="0">
                <a:effectLst>
                  <a:outerShdw blurRad="38100" dist="38100" dir="2700000" algn="tl">
                    <a:srgbClr val="000000"/>
                  </a:outerShdw>
                </a:effectLst>
              </a:rPr>
              <a:t>Dieser Aufruf wurde 2010 abgelehnt und im Juni 2012 durch die Ablehnung des Buches „Die Rückkehr des Elia“ bestätigt.</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89946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860517" y="327661"/>
            <a:ext cx="10353761" cy="847343"/>
          </a:xfrm>
        </p:spPr>
        <p:txBody>
          <a:bodyPr>
            <a:normAutofit/>
          </a:bodyPr>
          <a:lstStyle/>
          <a:p>
            <a:r>
              <a:rPr lang="en-AU" sz="3200" dirty="0" err="1"/>
              <a:t>fazit</a:t>
            </a:r>
            <a:endParaRPr lang="en-AU" dirty="0"/>
          </a:p>
        </p:txBody>
      </p:sp>
      <p:sp>
        <p:nvSpPr>
          <p:cNvPr id="3" name="Content Placeholder 2">
            <a:extLst>
              <a:ext uri="{FF2B5EF4-FFF2-40B4-BE49-F238E27FC236}">
                <a16:creationId xmlns:a16="http://schemas.microsoft.com/office/drawing/2014/main" id="{34C7EEC1-438E-E75A-DB50-6EE79110579E}"/>
              </a:ext>
            </a:extLst>
          </p:cNvPr>
          <p:cNvSpPr>
            <a:spLocks noGrp="1"/>
          </p:cNvSpPr>
          <p:nvPr>
            <p:ph idx="1"/>
          </p:nvPr>
        </p:nvSpPr>
        <p:spPr>
          <a:xfrm>
            <a:off x="492395" y="1098804"/>
            <a:ext cx="11090004" cy="4891603"/>
          </a:xfrm>
        </p:spPr>
        <p:txBody>
          <a:bodyPr>
            <a:noAutofit/>
          </a:bodyPr>
          <a:lstStyle/>
          <a:p>
            <a:pPr marL="0" indent="0" algn="just">
              <a:buNone/>
            </a:pPr>
            <a:r>
              <a:rPr lang="de-DE" sz="2100" dirty="0"/>
              <a:t>Der laute Ruf des dritten Engels begann erneut im Jahr 2001. Die Botschaft ist in den letzten 22 Jahren zu uns gekommen. Jetzt wissen wir, was die Gerechtigkeit Gottes ist, denn Gott hat uns seit 2001 einen Lehrer zur Gerechtigkeit gemäß der Gerechtigkeit gegeben.</a:t>
            </a:r>
            <a:r>
              <a:rPr lang="en-AU" sz="2100" dirty="0"/>
              <a:t> </a:t>
            </a:r>
          </a:p>
          <a:p>
            <a:pPr marL="0" indent="0" algn="just">
              <a:buNone/>
            </a:pPr>
            <a:r>
              <a:rPr lang="de-DE" sz="2100" dirty="0"/>
              <a:t>Was ist Gerechtigkeit? Das Richtige zu tun.</a:t>
            </a:r>
          </a:p>
          <a:p>
            <a:pPr marL="0" indent="0" algn="just">
              <a:buNone/>
            </a:pPr>
            <a:r>
              <a:rPr lang="de-DE" sz="2100" dirty="0"/>
              <a:t>Was bedeutet es, das Richtige zu tun? Solche Handlungen, wie sie sich im Charakter Gottes offenbaren.</a:t>
            </a:r>
          </a:p>
          <a:p>
            <a:pPr marL="0" indent="0" algn="just">
              <a:buNone/>
            </a:pPr>
            <a:r>
              <a:rPr lang="de-DE" sz="2100" dirty="0"/>
              <a:t>Was ist der Charakter Gottes? Das, was uns in der Person Jesu auf Erden offenbart wurde. </a:t>
            </a:r>
          </a:p>
          <a:p>
            <a:pPr marL="0" indent="0" algn="just">
              <a:buNone/>
            </a:pPr>
            <a:r>
              <a:rPr lang="de-DE" sz="2100" dirty="0"/>
              <a:t>Was hat Er offenbart? Dass Gott nicht gewalttätig ist und Seine Feinde nicht zerstört, sondern ihnen Barmherzigkeit entgegenbringt und sie liebt und ihre Übertretungen und Sünden vergibt, aber zulässt, dass die Menschen die Folgen ihrer Entscheidungen empfangen.</a:t>
            </a:r>
          </a:p>
        </p:txBody>
      </p:sp>
    </p:spTree>
    <p:extLst>
      <p:ext uri="{BB962C8B-B14F-4D97-AF65-F5344CB8AC3E}">
        <p14:creationId xmlns:p14="http://schemas.microsoft.com/office/powerpoint/2010/main" val="79901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919118" y="426721"/>
            <a:ext cx="10353761" cy="847343"/>
          </a:xfrm>
        </p:spPr>
        <p:txBody>
          <a:bodyPr>
            <a:normAutofit/>
          </a:bodyPr>
          <a:lstStyle/>
          <a:p>
            <a:r>
              <a:rPr lang="en-AU" sz="3200" dirty="0"/>
              <a:t>FAZIT</a:t>
            </a:r>
            <a:endParaRPr lang="en-AU" dirty="0"/>
          </a:p>
        </p:txBody>
      </p:sp>
      <p:sp>
        <p:nvSpPr>
          <p:cNvPr id="3" name="Content Placeholder 2">
            <a:extLst>
              <a:ext uri="{FF2B5EF4-FFF2-40B4-BE49-F238E27FC236}">
                <a16:creationId xmlns:a16="http://schemas.microsoft.com/office/drawing/2014/main" id="{34C7EEC1-438E-E75A-DB50-6EE79110579E}"/>
              </a:ext>
            </a:extLst>
          </p:cNvPr>
          <p:cNvSpPr>
            <a:spLocks noGrp="1"/>
          </p:cNvSpPr>
          <p:nvPr>
            <p:ph idx="1"/>
          </p:nvPr>
        </p:nvSpPr>
        <p:spPr>
          <a:xfrm>
            <a:off x="797197" y="1274064"/>
            <a:ext cx="10353762" cy="4891603"/>
          </a:xfrm>
        </p:spPr>
        <p:txBody>
          <a:bodyPr>
            <a:normAutofit/>
          </a:bodyPr>
          <a:lstStyle/>
          <a:p>
            <a:pPr marL="0" indent="0" algn="just">
              <a:buNone/>
            </a:pPr>
            <a:r>
              <a:rPr lang="de-DE" sz="2600" dirty="0"/>
              <a:t>Was ist die Lehre von der Gerechtigkeit gemäß der Gerechtigkeit?</a:t>
            </a:r>
          </a:p>
          <a:p>
            <a:pPr marL="0" indent="0" algn="just">
              <a:buNone/>
            </a:pPr>
            <a:r>
              <a:rPr lang="de-DE" sz="2400" dirty="0"/>
              <a:t>Es ist die Lehre von Gottes wahrem Charakter.</a:t>
            </a:r>
          </a:p>
          <a:p>
            <a:pPr marL="0" indent="0" algn="just">
              <a:buNone/>
            </a:pPr>
            <a:r>
              <a:rPr lang="de-DE" sz="2600" dirty="0"/>
              <a:t>Wie ist das „gemäß der Gerechtigkeit“?</a:t>
            </a:r>
          </a:p>
          <a:p>
            <a:pPr marL="0" indent="0" algn="just">
              <a:buNone/>
            </a:pPr>
            <a:r>
              <a:rPr lang="de-DE" sz="2400" dirty="0"/>
              <a:t>Gemäß der wahren Familienstruktur, die den Segen bringt. </a:t>
            </a:r>
          </a:p>
          <a:p>
            <a:pPr marL="0" indent="0" algn="just">
              <a:buNone/>
            </a:pPr>
            <a:r>
              <a:rPr lang="de-DE" sz="2600" dirty="0"/>
              <a:t>Noch einmal: Was ist der Segen?</a:t>
            </a:r>
          </a:p>
          <a:p>
            <a:pPr marL="0" indent="0" algn="just">
              <a:buNone/>
            </a:pPr>
            <a:r>
              <a:rPr lang="de-DE" sz="2400" dirty="0"/>
              <a:t>Du bist mein geliebter Sohn, an dem ich Wohlgefallen habe.</a:t>
            </a:r>
            <a:endParaRPr lang="en-AU" sz="2400" dirty="0"/>
          </a:p>
        </p:txBody>
      </p:sp>
    </p:spTree>
    <p:extLst>
      <p:ext uri="{BB962C8B-B14F-4D97-AF65-F5344CB8AC3E}">
        <p14:creationId xmlns:p14="http://schemas.microsoft.com/office/powerpoint/2010/main" val="415073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919119" y="271055"/>
            <a:ext cx="10353761" cy="847343"/>
          </a:xfrm>
        </p:spPr>
        <p:txBody>
          <a:bodyPr>
            <a:normAutofit/>
          </a:bodyPr>
          <a:lstStyle/>
          <a:p>
            <a:r>
              <a:rPr lang="en-AU" sz="3200" dirty="0" err="1"/>
              <a:t>fazit</a:t>
            </a:r>
            <a:endParaRPr lang="en-AU" dirty="0"/>
          </a:p>
        </p:txBody>
      </p:sp>
      <p:sp>
        <p:nvSpPr>
          <p:cNvPr id="3" name="Content Placeholder 2">
            <a:extLst>
              <a:ext uri="{FF2B5EF4-FFF2-40B4-BE49-F238E27FC236}">
                <a16:creationId xmlns:a16="http://schemas.microsoft.com/office/drawing/2014/main" id="{34C7EEC1-438E-E75A-DB50-6EE79110579E}"/>
              </a:ext>
            </a:extLst>
          </p:cNvPr>
          <p:cNvSpPr>
            <a:spLocks noGrp="1"/>
          </p:cNvSpPr>
          <p:nvPr>
            <p:ph idx="1"/>
          </p:nvPr>
        </p:nvSpPr>
        <p:spPr>
          <a:xfrm>
            <a:off x="495300" y="965998"/>
            <a:ext cx="11056620" cy="5035293"/>
          </a:xfrm>
        </p:spPr>
        <p:txBody>
          <a:bodyPr>
            <a:normAutofit fontScale="85000" lnSpcReduction="20000"/>
          </a:bodyPr>
          <a:lstStyle/>
          <a:p>
            <a:pPr marL="0" indent="0" algn="just">
              <a:buNone/>
            </a:pPr>
            <a:r>
              <a:rPr lang="de-DE" sz="2400" dirty="0"/>
              <a:t>„Ist es dann nicht völlig klar, </a:t>
            </a:r>
            <a:r>
              <a:rPr lang="de-DE" sz="2400" dirty="0" err="1"/>
              <a:t>daß</a:t>
            </a:r>
            <a:r>
              <a:rPr lang="de-DE" sz="2400" dirty="0"/>
              <a:t> Gott in der kostbaren Botschaft von der Gerechtigkeit durch den Glauben, die Er Seinem Volk gesandt hat, </a:t>
            </a:r>
            <a:r>
              <a:rPr lang="de-DE" sz="2400" dirty="0">
                <a:solidFill>
                  <a:srgbClr val="92D050"/>
                </a:solidFill>
              </a:rPr>
              <a:t>nur versucht hat, sie darauf vorzubereiten, die Gabe des Heiligen Geistes, die Taufe mit dem Heiligen Geist, zu empfangen? </a:t>
            </a:r>
            <a:endParaRPr lang="en-AU" sz="2400" dirty="0"/>
          </a:p>
          <a:p>
            <a:pPr marL="0" indent="0" algn="just">
              <a:buNone/>
            </a:pPr>
            <a:r>
              <a:rPr lang="de-DE" sz="2400" dirty="0"/>
              <a:t>Und ist es nicht auch völlig klar, </a:t>
            </a:r>
            <a:r>
              <a:rPr lang="de-DE" sz="2400" dirty="0" err="1">
                <a:solidFill>
                  <a:srgbClr val="92D050"/>
                </a:solidFill>
              </a:rPr>
              <a:t>daß</a:t>
            </a:r>
            <a:r>
              <a:rPr lang="de-DE" sz="2400" dirty="0">
                <a:solidFill>
                  <a:srgbClr val="92D050"/>
                </a:solidFill>
              </a:rPr>
              <a:t> diejenigen, die diese Botschaft von der Gerechtigkeit Gottes ablehnten, die sie bezweifelten, die sie geringschätzten, die sie für „nichts Besonderes“ hielten, sich selbst vom Empfang der Taufe des Heiligen Geistes ausgeschlossen haben?</a:t>
            </a:r>
            <a:endParaRPr lang="en-AU" sz="2400" dirty="0"/>
          </a:p>
          <a:p>
            <a:pPr marL="0" indent="0" algn="just">
              <a:buNone/>
            </a:pPr>
            <a:r>
              <a:rPr lang="de-DE" sz="2400" dirty="0"/>
              <a:t>Wiederum: „Die Verheißung des Geistes“ wird nur „durch Glauben“ empfangen. Es ist das Siegel der Gerechtigkeit Gottes, und die Gerechtigkeit Gottes wird nur durch Glauben erlangt. Seht ihr denn nicht, </a:t>
            </a:r>
            <a:r>
              <a:rPr lang="de-DE" sz="2400" dirty="0">
                <a:solidFill>
                  <a:srgbClr val="92D050"/>
                </a:solidFill>
              </a:rPr>
              <a:t>dass der Herr in Seiner kostbaren Botschaft von der Gerechtigkeit durch Glauben in Seinem Volk den Glauben in barmherziger Weise wiederbelebt und kultiviert hat, so dass es, wenn die Zeit der Ausgießung Seines Geistes im Spätregen vollständig gekommen ist, mit der Ausübung des Glaubens so vertraut gemacht worden ist, dass es die Verheißung des Geistes sofort durch den Glauben empfangen kann?</a:t>
            </a:r>
            <a:r>
              <a:rPr lang="de-DE" sz="2400" dirty="0"/>
              <a:t>“</a:t>
            </a:r>
            <a:r>
              <a:rPr lang="de-DE" sz="2400" dirty="0">
                <a:solidFill>
                  <a:srgbClr val="92D050"/>
                </a:solidFill>
              </a:rPr>
              <a:t> </a:t>
            </a:r>
            <a:r>
              <a:rPr lang="en-AU" sz="2400" dirty="0"/>
              <a:t>{October 19, 1897 ATJ, ARSH 665.6-8}</a:t>
            </a:r>
          </a:p>
        </p:txBody>
      </p:sp>
    </p:spTree>
    <p:extLst>
      <p:ext uri="{BB962C8B-B14F-4D97-AF65-F5344CB8AC3E}">
        <p14:creationId xmlns:p14="http://schemas.microsoft.com/office/powerpoint/2010/main" val="348512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919119" y="339635"/>
            <a:ext cx="10353761" cy="847343"/>
          </a:xfrm>
        </p:spPr>
        <p:txBody>
          <a:bodyPr>
            <a:normAutofit/>
          </a:bodyPr>
          <a:lstStyle/>
          <a:p>
            <a:r>
              <a:rPr lang="en-AU" sz="3200" dirty="0" err="1"/>
              <a:t>fazit</a:t>
            </a:r>
            <a:endParaRPr lang="en-AU" dirty="0"/>
          </a:p>
        </p:txBody>
      </p:sp>
      <p:sp>
        <p:nvSpPr>
          <p:cNvPr id="3" name="Content Placeholder 2">
            <a:extLst>
              <a:ext uri="{FF2B5EF4-FFF2-40B4-BE49-F238E27FC236}">
                <a16:creationId xmlns:a16="http://schemas.microsoft.com/office/drawing/2014/main" id="{34C7EEC1-438E-E75A-DB50-6EE79110579E}"/>
              </a:ext>
            </a:extLst>
          </p:cNvPr>
          <p:cNvSpPr>
            <a:spLocks noGrp="1"/>
          </p:cNvSpPr>
          <p:nvPr>
            <p:ph idx="1"/>
          </p:nvPr>
        </p:nvSpPr>
        <p:spPr>
          <a:xfrm>
            <a:off x="734420" y="1034578"/>
            <a:ext cx="10538460" cy="5035293"/>
          </a:xfrm>
        </p:spPr>
        <p:txBody>
          <a:bodyPr>
            <a:normAutofit/>
          </a:bodyPr>
          <a:lstStyle/>
          <a:p>
            <a:pPr marL="0" indent="0">
              <a:buNone/>
            </a:pPr>
            <a:r>
              <a:rPr lang="de-DE" sz="2300" dirty="0"/>
              <a:t>Die Wahrheit über den Sohn Gottes.</a:t>
            </a:r>
          </a:p>
          <a:p>
            <a:pPr marL="0" indent="0">
              <a:buNone/>
            </a:pPr>
            <a:r>
              <a:rPr lang="de-DE" sz="2300" dirty="0"/>
              <a:t>Die Wahrheit des Familiensegenssystems - die Herzen der Väter wenden.</a:t>
            </a:r>
          </a:p>
          <a:p>
            <a:pPr marL="0" indent="0">
              <a:buNone/>
            </a:pPr>
            <a:r>
              <a:rPr lang="de-DE" sz="2300" dirty="0"/>
              <a:t>Die Wahrheit des Charakters des Vaters als nicht gewalttätig und nicht verurteilend.</a:t>
            </a:r>
          </a:p>
          <a:p>
            <a:pPr marL="0" indent="0">
              <a:buNone/>
            </a:pPr>
            <a:r>
              <a:rPr lang="de-DE" sz="2300" dirty="0"/>
              <a:t>Die Wahrheit des Kreuzes als Offenbarung des menschlichen Gerechtigkeitssystems und des Leidens des Vaters und des Sohnes.</a:t>
            </a:r>
          </a:p>
          <a:p>
            <a:pPr marL="0" indent="0">
              <a:buNone/>
            </a:pPr>
            <a:r>
              <a:rPr lang="de-DE" sz="2300" dirty="0"/>
              <a:t>Das Blut Christi als das Leben Christi, nicht buchstäbliches Blut, das reinigt.</a:t>
            </a:r>
          </a:p>
          <a:p>
            <a:pPr marL="0" indent="0">
              <a:buNone/>
            </a:pPr>
            <a:r>
              <a:rPr lang="de-DE" sz="2300" dirty="0"/>
              <a:t>Diese bereiten uns darauf vor, den Glauben zu haben, um den Spätregen zu empfangen.</a:t>
            </a:r>
          </a:p>
        </p:txBody>
      </p:sp>
    </p:spTree>
    <p:extLst>
      <p:ext uri="{BB962C8B-B14F-4D97-AF65-F5344CB8AC3E}">
        <p14:creationId xmlns:p14="http://schemas.microsoft.com/office/powerpoint/2010/main" val="309877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109-9560-AA66-D0F8-95E0DF409E97}"/>
              </a:ext>
            </a:extLst>
          </p:cNvPr>
          <p:cNvSpPr>
            <a:spLocks noGrp="1"/>
          </p:cNvSpPr>
          <p:nvPr>
            <p:ph type="title"/>
          </p:nvPr>
        </p:nvSpPr>
        <p:spPr>
          <a:xfrm>
            <a:off x="919119" y="2732752"/>
            <a:ext cx="10353761" cy="847343"/>
          </a:xfrm>
        </p:spPr>
        <p:txBody>
          <a:bodyPr>
            <a:normAutofit/>
          </a:bodyPr>
          <a:lstStyle/>
          <a:p>
            <a:r>
              <a:rPr lang="en-AU" sz="3200" dirty="0"/>
              <a:t>www.maranathamedia.de</a:t>
            </a:r>
            <a:endParaRPr lang="en-AU" dirty="0"/>
          </a:p>
        </p:txBody>
      </p:sp>
    </p:spTree>
    <p:extLst>
      <p:ext uri="{BB962C8B-B14F-4D97-AF65-F5344CB8AC3E}">
        <p14:creationId xmlns:p14="http://schemas.microsoft.com/office/powerpoint/2010/main" val="218873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1999425" y="352997"/>
            <a:ext cx="7772400" cy="690209"/>
          </a:xfrm>
        </p:spPr>
        <p:txBody>
          <a:bodyPr>
            <a:normAutofit/>
          </a:bodyPr>
          <a:lstStyle/>
          <a:p>
            <a:pPr defTabSz="1036638"/>
            <a:r>
              <a:rPr lang="en-US" altLang="en-US" sz="3200" dirty="0"/>
              <a:t>Die </a:t>
            </a:r>
            <a:r>
              <a:rPr lang="en-US" altLang="en-US" sz="3200" dirty="0" err="1"/>
              <a:t>lehre</a:t>
            </a:r>
            <a:r>
              <a:rPr lang="en-US" altLang="en-US" sz="3200" dirty="0"/>
              <a:t> und der </a:t>
            </a:r>
            <a:r>
              <a:rPr lang="en-US" altLang="en-US" sz="3200" dirty="0" err="1"/>
              <a:t>spätregen</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897516" y="1166842"/>
            <a:ext cx="101531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kern="100" dirty="0">
                <a:effectLst/>
                <a:latin typeface="Rockwell" panose="02060603020205020403" pitchFamily="18" charset="0"/>
                <a:ea typeface="Calibri" panose="020F0502020204030204" pitchFamily="34" charset="0"/>
                <a:cs typeface="Times New Roman" panose="02020603050405020304" pitchFamily="18" charset="0"/>
              </a:rPr>
              <a:t>„</a:t>
            </a:r>
            <a:r>
              <a:rPr lang="de-DE" sz="2400" kern="100" dirty="0">
                <a:solidFill>
                  <a:srgbClr val="92D050"/>
                </a:solidFill>
                <a:effectLst/>
                <a:latin typeface="Rockwell" panose="02060603020205020403" pitchFamily="18" charset="0"/>
                <a:ea typeface="Calibri" panose="020F0502020204030204" pitchFamily="34" charset="0"/>
                <a:cs typeface="Times New Roman" panose="02020603050405020304" pitchFamily="18" charset="0"/>
              </a:rPr>
              <a:t>Habe acht auf dich selbst und auf die Lehre; </a:t>
            </a:r>
            <a:r>
              <a:rPr lang="de-DE" sz="2400" kern="100" dirty="0">
                <a:effectLst/>
                <a:latin typeface="Rockwell" panose="02060603020205020403" pitchFamily="18" charset="0"/>
                <a:ea typeface="Calibri" panose="020F0502020204030204" pitchFamily="34" charset="0"/>
                <a:cs typeface="Times New Roman" panose="02020603050405020304" pitchFamily="18" charset="0"/>
              </a:rPr>
              <a:t>bleibe beständig dabei! Denn wenn du dies tust, wirst du sowohl dich selbst retten als auch die, welche auf dich hören.“ </a:t>
            </a:r>
            <a:r>
              <a:rPr lang="de-DE" sz="2400" kern="100" dirty="0">
                <a:solidFill>
                  <a:srgbClr val="92D050"/>
                </a:solidFill>
                <a:effectLst/>
                <a:latin typeface="Rockwell" panose="02060603020205020403" pitchFamily="18" charset="0"/>
                <a:ea typeface="Calibri" panose="020F0502020204030204" pitchFamily="34" charset="0"/>
                <a:cs typeface="Times New Roman" panose="02020603050405020304" pitchFamily="18" charset="0"/>
              </a:rPr>
              <a:t>„So wartet nun geduldig, ihr Brüder, bis zur Wiederkunft des Herrn! Siehe, der Landmann wartet auf die köstliche Frucht der Erde und geduldet sich ihretwegen, bis sie den Früh- und Spätregen empfangen hat</a:t>
            </a:r>
            <a:r>
              <a:rPr lang="de-DE" sz="2400" kern="100" dirty="0">
                <a:effectLst/>
                <a:latin typeface="Rockwell" panose="02060603020205020403" pitchFamily="18" charset="0"/>
                <a:ea typeface="Calibri" panose="020F0502020204030204" pitchFamily="34" charset="0"/>
                <a:cs typeface="Times New Roman" panose="02020603050405020304" pitchFamily="18" charset="0"/>
              </a:rPr>
              <a:t>. So wartet auch ihr geduldig; stärkt eure Herzen, denn die Wiederkunft des Herrn ist nahe! Seufzt nicht gegeneinander, Brüder, damit ihr nicht verurteilt werdet; siehe, der Richter steht vor der Tür!“ „Glückselig sind die Barmherzigen, denn sie werden Barmherzigkeit erlangen! Glückselig sind, die reinen Herzens sind, denn sie werden Gott schauen! Glückselig sind die Friedfertigen, denn sie werden Söhne Gottes heißen!“ </a:t>
            </a:r>
            <a:r>
              <a:rPr lang="en-AU" altLang="en-US" sz="2400" dirty="0">
                <a:effectLst>
                  <a:outerShdw blurRad="38100" dist="38100" dir="2700000" algn="tl">
                    <a:srgbClr val="000000"/>
                  </a:outerShdw>
                </a:effectLst>
              </a:rPr>
              <a:t>{RH, October 29, 1901 par. 12} </a:t>
            </a:r>
          </a:p>
        </p:txBody>
      </p:sp>
    </p:spTree>
    <p:extLst>
      <p:ext uri="{BB962C8B-B14F-4D97-AF65-F5344CB8AC3E}">
        <p14:creationId xmlns:p14="http://schemas.microsoft.com/office/powerpoint/2010/main" val="398789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69140" y="594632"/>
            <a:ext cx="7772400" cy="633765"/>
          </a:xfrm>
        </p:spPr>
        <p:txBody>
          <a:bodyPr>
            <a:normAutofit/>
          </a:bodyPr>
          <a:lstStyle/>
          <a:p>
            <a:pPr defTabSz="1036638"/>
            <a:r>
              <a:rPr lang="en-US" altLang="en-US" sz="3200" dirty="0"/>
              <a:t>Ein Lehrer </a:t>
            </a:r>
            <a:r>
              <a:rPr lang="en-US" altLang="en-US" sz="3200" dirty="0" err="1"/>
              <a:t>zur</a:t>
            </a:r>
            <a:r>
              <a:rPr lang="en-US" altLang="en-US" sz="3200" dirty="0"/>
              <a:t> </a:t>
            </a:r>
            <a:r>
              <a:rPr lang="en-US" altLang="en-US" sz="3200" dirty="0" err="1"/>
              <a:t>gerechtigkeit</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780288" y="1659285"/>
            <a:ext cx="1080436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rPr>
              <a:t>Und ihr Kinder Zions, frohlockt und freut euch über den HERRN, euren Gott; denn </a:t>
            </a:r>
            <a:r>
              <a:rPr lang="de-DE" altLang="en-US" sz="2800" dirty="0">
                <a:solidFill>
                  <a:srgbClr val="92D050"/>
                </a:solidFill>
                <a:effectLst>
                  <a:outerShdw blurRad="38100" dist="38100" dir="2700000" algn="tl">
                    <a:srgbClr val="000000"/>
                  </a:outerShdw>
                </a:effectLst>
              </a:rPr>
              <a:t>Er gibt euch den Frühregen in rechtem Maß</a:t>
            </a:r>
            <a:r>
              <a:rPr lang="de-DE" altLang="en-US" sz="2800" dirty="0">
                <a:effectLst>
                  <a:outerShdw blurRad="38100" dist="38100" dir="2700000" algn="tl">
                    <a:srgbClr val="000000"/>
                  </a:outerShdw>
                </a:effectLst>
              </a:rPr>
              <a:t>, und Er lässt euch am ersten [Tag] Regengüsse herabkommen, </a:t>
            </a:r>
            <a:r>
              <a:rPr lang="de-DE" altLang="en-US" sz="2800" dirty="0">
                <a:solidFill>
                  <a:srgbClr val="92D050"/>
                </a:solidFill>
                <a:effectLst>
                  <a:outerShdw blurRad="38100" dist="38100" dir="2700000" algn="tl">
                    <a:srgbClr val="000000"/>
                  </a:outerShdw>
                </a:effectLst>
              </a:rPr>
              <a:t>Frühregen und Spätregen</a:t>
            </a:r>
            <a:r>
              <a:rPr lang="de-DE" altLang="en-US" sz="2800" dirty="0">
                <a:effectLst>
                  <a:outerShdw blurRad="38100" dist="38100" dir="2700000" algn="tl">
                    <a:srgbClr val="000000"/>
                  </a:outerShdw>
                </a:effectLst>
              </a:rPr>
              <a:t>. (Joel 2,23 Schlachter)</a:t>
            </a:r>
          </a:p>
          <a:p>
            <a:pPr algn="just"/>
            <a:endParaRPr lang="en-AU" altLang="en-US" sz="2800" dirty="0">
              <a:effectLst>
                <a:outerShdw blurRad="38100" dist="38100" dir="2700000" algn="tl">
                  <a:srgbClr val="000000"/>
                </a:outerShdw>
              </a:effectLst>
            </a:endParaRPr>
          </a:p>
          <a:p>
            <a:pPr algn="just"/>
            <a:r>
              <a:rPr lang="de-DE" altLang="en-US" sz="2800" dirty="0">
                <a:effectLst>
                  <a:outerShdw blurRad="38100" dist="38100" dir="2700000" algn="tl">
                    <a:srgbClr val="000000"/>
                  </a:outerShdw>
                </a:effectLst>
              </a:rPr>
              <a:t>Und ihr, Kinder Zions, freut euch und seid fröhlich im HERRN, eurem Gott, </a:t>
            </a:r>
            <a:r>
              <a:rPr lang="de-DE" altLang="en-US" sz="2800" dirty="0">
                <a:solidFill>
                  <a:srgbClr val="92D050"/>
                </a:solidFill>
                <a:effectLst>
                  <a:outerShdw blurRad="38100" dist="38100" dir="2700000" algn="tl">
                    <a:srgbClr val="000000"/>
                  </a:outerShdw>
                </a:effectLst>
              </a:rPr>
              <a:t>der euch den </a:t>
            </a:r>
            <a:r>
              <a:rPr lang="de-DE" altLang="en-US" sz="2800" u="sng" dirty="0">
                <a:solidFill>
                  <a:srgbClr val="92D050"/>
                </a:solidFill>
                <a:effectLst>
                  <a:outerShdw blurRad="38100" dist="38100" dir="2700000" algn="tl">
                    <a:srgbClr val="000000"/>
                  </a:outerShdw>
                </a:effectLst>
              </a:rPr>
              <a:t>Lehrer zur Gerechtigkeit</a:t>
            </a:r>
            <a:r>
              <a:rPr lang="de-DE" altLang="en-US" sz="2800" dirty="0">
                <a:solidFill>
                  <a:srgbClr val="92D050"/>
                </a:solidFill>
                <a:effectLst>
                  <a:outerShdw blurRad="38100" dist="38100" dir="2700000" algn="tl">
                    <a:srgbClr val="000000"/>
                  </a:outerShdw>
                </a:effectLst>
              </a:rPr>
              <a:t> gibt und euch herabsendet Regen, Frühregen und Spätregen wie zuvor, </a:t>
            </a:r>
            <a:r>
              <a:rPr lang="de-DE" altLang="en-US" sz="2800" dirty="0">
                <a:effectLst>
                  <a:outerShdw blurRad="38100" dist="38100" dir="2700000" algn="tl">
                    <a:srgbClr val="000000"/>
                  </a:outerShdw>
                </a:effectLst>
              </a:rPr>
              <a:t>… (Joel 2,23 Luther)</a:t>
            </a:r>
            <a:endParaRPr lang="en-AU" alt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196398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1736503" y="673037"/>
            <a:ext cx="8715819" cy="690209"/>
          </a:xfrm>
        </p:spPr>
        <p:txBody>
          <a:bodyPr>
            <a:normAutofit/>
          </a:bodyPr>
          <a:lstStyle/>
          <a:p>
            <a:pPr defTabSz="1036638"/>
            <a:r>
              <a:rPr lang="en-US" altLang="en-US" sz="3200" dirty="0" err="1"/>
              <a:t>Historischer</a:t>
            </a:r>
            <a:r>
              <a:rPr lang="en-US" altLang="en-US" sz="3200" dirty="0"/>
              <a:t> </a:t>
            </a:r>
            <a:r>
              <a:rPr lang="en-US" altLang="en-US" sz="3200" dirty="0" err="1"/>
              <a:t>Kontext</a:t>
            </a:r>
            <a:r>
              <a:rPr lang="en-US" altLang="en-US" sz="3200" dirty="0"/>
              <a:t> </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941649" y="1751814"/>
            <a:ext cx="1015312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rPr>
              <a:t>„Ihr erinnert euch an den Abend, als ich das zweite Kapitel von Joel las, dass einer der Brüder – Bruder Corliss –, , als ich den 23. Vers gelesen hatte, die Aufmerksamkeit auf die Anmerkung/Referenz zu diesem Vers lenkte. Erinnert ihr euch daran? Und ich sagte, dass wir diese Anmerkung zu einem anderen Zeitpunkt gebrauchen können. Jetzt lasst uns alle diese Anmerkung lesen. Im 23. Vers heißt es: „Und ihr Kinder Zions, frohlockt und freut euch über den HERRN, euren Gott; denn Er gibt euch den Frühregen in rechtem Maß.“ Was sagt die Anmerkung? </a:t>
            </a:r>
            <a:r>
              <a:rPr lang="de-DE" altLang="en-US" sz="2400" dirty="0">
                <a:solidFill>
                  <a:srgbClr val="92D050"/>
                </a:solidFill>
                <a:effectLst>
                  <a:outerShdw blurRad="38100" dist="38100" dir="2700000" algn="tl">
                    <a:srgbClr val="000000"/>
                  </a:outerShdw>
                </a:effectLst>
              </a:rPr>
              <a:t>„Ein Lehrer zur Gerechtigkeit.“ Er hat dir „einen Lehrer zur Gerechtigkeit“ gegeben</a:t>
            </a:r>
            <a:r>
              <a:rPr lang="de-DE" altLang="en-US" sz="2400" dirty="0">
                <a:effectLst>
                  <a:outerShdw blurRad="38100" dist="38100" dir="2700000" algn="tl">
                    <a:srgbClr val="000000"/>
                  </a:outerShdw>
                </a:effectLst>
              </a:rPr>
              <a:t>.“ {7. Februar 1893 ATJ, GCDB 183.4}</a:t>
            </a:r>
            <a:endParaRPr lang="en-US"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182676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1738090" y="338846"/>
            <a:ext cx="8715819" cy="690209"/>
          </a:xfrm>
        </p:spPr>
        <p:txBody>
          <a:bodyPr>
            <a:normAutofit/>
          </a:bodyPr>
          <a:lstStyle/>
          <a:p>
            <a:pPr defTabSz="1036638"/>
            <a:r>
              <a:rPr lang="en-US" altLang="en-US" sz="3200" dirty="0" err="1"/>
              <a:t>Historischer</a:t>
            </a:r>
            <a:r>
              <a:rPr lang="en-US" altLang="en-US" sz="3200" dirty="0"/>
              <a:t> </a:t>
            </a:r>
            <a:r>
              <a:rPr lang="en-US" altLang="en-US" sz="3200" dirty="0" err="1"/>
              <a:t>kontext</a:t>
            </a:r>
            <a:r>
              <a:rPr lang="en-US" altLang="en-US" sz="3200" dirty="0"/>
              <a:t> </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662473" y="1128115"/>
            <a:ext cx="1048051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kern="100" dirty="0">
                <a:effectLst/>
                <a:ea typeface="Calibri" panose="020F0502020204030204" pitchFamily="34" charset="0"/>
                <a:cs typeface="Times New Roman" panose="02020603050405020304" pitchFamily="18" charset="0"/>
              </a:rPr>
              <a:t>„Wie? „Gemäß der Gerechtigkeit.“ „Er gibt euch den Frühregen in rechtem Maß“; was wird das dann sein? Als Er den Frühregen gab, was war Er? „Einen Lehrer zur Gerechtigkeit“. Und wenn Er den Spätregen gibt, was wird er sein? </a:t>
            </a:r>
            <a:r>
              <a:rPr lang="de-DE" sz="2400" kern="100" dirty="0">
                <a:solidFill>
                  <a:srgbClr val="92D050"/>
                </a:solidFill>
                <a:effectLst/>
                <a:ea typeface="Calibri" panose="020F0502020204030204" pitchFamily="34" charset="0"/>
                <a:cs typeface="Times New Roman" panose="02020603050405020304" pitchFamily="18" charset="0"/>
              </a:rPr>
              <a:t>„Ein Lehrer zur Gerechtigkeit“. Wie? „Gemäß der Gerechtigkeit.“ </a:t>
            </a:r>
            <a:r>
              <a:rPr lang="de-DE" sz="2400" kern="100" dirty="0">
                <a:effectLst/>
                <a:ea typeface="Calibri" panose="020F0502020204030204" pitchFamily="34" charset="0"/>
                <a:cs typeface="Times New Roman" panose="02020603050405020304" pitchFamily="18" charset="0"/>
              </a:rPr>
              <a:t>Ist das nicht genau das, was das Zeugnis [EGW] uns in dem Artikel gesagt hat, den wir euch schon mehrmals vorgelesen haben? </a:t>
            </a:r>
            <a:r>
              <a:rPr lang="de-DE" sz="2400" kern="100" dirty="0">
                <a:solidFill>
                  <a:srgbClr val="92D050"/>
                </a:solidFill>
                <a:effectLst/>
                <a:ea typeface="Calibri" panose="020F0502020204030204" pitchFamily="34" charset="0"/>
                <a:cs typeface="Times New Roman" panose="02020603050405020304" pitchFamily="18" charset="0"/>
              </a:rPr>
              <a:t>„Der laute Ruf des dritten Engels“, der Spätregen hat bereits begonnen, „in der Botschaft von der Gerechtigkeit Christi“. </a:t>
            </a:r>
            <a:r>
              <a:rPr lang="de-DE" sz="2400" kern="100" dirty="0">
                <a:effectLst/>
                <a:ea typeface="Calibri" panose="020F0502020204030204" pitchFamily="34" charset="0"/>
                <a:cs typeface="Times New Roman" panose="02020603050405020304" pitchFamily="18" charset="0"/>
              </a:rPr>
              <a:t>Ist es nicht das, was Joel uns vor langer Zeit gesagt hat? Wurde uns nicht das Auge zugehalten, dass wir es nicht gesehen haben? Hatten wir nicht die Salbung nötig? Brüder, was in aller Welt brauchen wir so sehr wie das? Wie froh sollten wir sein, dass Gott Seinen eigenen Geist in den Propheten gesandt hat, um es uns zu zeigen, als wir nicht sahen! Wie unendlich froh sollten wir darüber sein!“ </a:t>
            </a:r>
            <a:r>
              <a:rPr lang="en-AU" altLang="en-US" sz="2400" dirty="0">
                <a:effectLst>
                  <a:outerShdw blurRad="38100" dist="38100" dir="2700000" algn="tl">
                    <a:srgbClr val="000000"/>
                  </a:outerShdw>
                </a:effectLst>
              </a:rPr>
              <a:t>{February 7, 1893 ATJ, GCDB 183.4} </a:t>
            </a:r>
            <a:endParaRPr lang="en-US"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139181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99620" y="346661"/>
            <a:ext cx="7772400" cy="633765"/>
          </a:xfrm>
        </p:spPr>
        <p:txBody>
          <a:bodyPr>
            <a:normAutofit fontScale="90000"/>
          </a:bodyPr>
          <a:lstStyle/>
          <a:p>
            <a:pPr defTabSz="1036638"/>
            <a:r>
              <a:rPr lang="en-US" altLang="en-US" sz="3200" dirty="0"/>
              <a:t>Der </a:t>
            </a:r>
            <a:r>
              <a:rPr lang="en-US" altLang="en-US" sz="3200" dirty="0" err="1"/>
              <a:t>laute</a:t>
            </a:r>
            <a:r>
              <a:rPr lang="en-US" altLang="en-US" sz="3200" dirty="0"/>
              <a:t> </a:t>
            </a:r>
            <a:r>
              <a:rPr lang="en-US" altLang="en-US" sz="3200" dirty="0" err="1"/>
              <a:t>ruf</a:t>
            </a:r>
            <a:r>
              <a:rPr lang="en-US" altLang="en-US" sz="3200" dirty="0"/>
              <a:t> </a:t>
            </a:r>
            <a:r>
              <a:rPr lang="en-US" altLang="en-US" sz="3200" dirty="0" err="1"/>
              <a:t>abgelehnt</a:t>
            </a:r>
            <a:r>
              <a:rPr lang="en-US" altLang="en-US" sz="3200" dirty="0"/>
              <a:t> in 1893</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693815" y="1138015"/>
            <a:ext cx="10804369"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500" dirty="0">
                <a:effectLst>
                  <a:outerShdw blurRad="38100" dist="38100" dir="2700000" algn="tl">
                    <a:srgbClr val="000000"/>
                  </a:outerShdw>
                </a:effectLst>
              </a:rPr>
              <a:t>„Nun denn, der Spätregen - der laute Ruf - ist nach dem Zeugnis und nach der Schrift „die Lehre zur Gerechtigkeit“, und auch „gemäß der Gerechtigkeit“. </a:t>
            </a:r>
            <a:r>
              <a:rPr lang="de-DE" altLang="en-US" sz="2500" dirty="0">
                <a:solidFill>
                  <a:srgbClr val="92D050"/>
                </a:solidFill>
                <a:effectLst>
                  <a:outerShdw blurRad="38100" dist="38100" dir="2700000" algn="tl">
                    <a:srgbClr val="000000"/>
                  </a:outerShdw>
                </a:effectLst>
              </a:rPr>
              <a:t>Nun, liebe Brüder, wann hat diese Botschaft von der Gerechtigkeit Christi bei uns als Volk begonnen? [Einer oder zwei aus dem Publikum: „Vor drei oder vier Jahren.“] Was war es, drei? oder vier? [Versammlung: „Vier.“] Ja, vier. Wo war das? [Gemeinde: „Minneapolis.“] Was haben die Brüder dann in Minneapolis abgelehnt? [Einige in der Versammlung: „Den lauten Ruf.“] </a:t>
            </a:r>
            <a:r>
              <a:rPr lang="de-DE" altLang="en-US" sz="2500" dirty="0">
                <a:effectLst>
                  <a:outerShdw blurRad="38100" dist="38100" dir="2700000" algn="tl">
                    <a:srgbClr val="000000"/>
                  </a:outerShdw>
                </a:effectLst>
              </a:rPr>
              <a:t>Was ist das für eine Botschaft der Gerechtigkeit? Das Zeugnis hat uns gesagt, was es ist: der laute Ruf - der Spätregen. </a:t>
            </a:r>
            <a:r>
              <a:rPr lang="de-DE" altLang="en-US" sz="2500" dirty="0">
                <a:solidFill>
                  <a:srgbClr val="92D050"/>
                </a:solidFill>
                <a:effectLst>
                  <a:outerShdw blurRad="38100" dist="38100" dir="2700000" algn="tl">
                    <a:srgbClr val="000000"/>
                  </a:outerShdw>
                </a:effectLst>
              </a:rPr>
              <a:t>Was lehnten die Geschwister in Minneapolis in ihrer furchtsamen Lage ab? Sie lehnten den Spätregen ab - den lauten Ruf der Botschaft des dritten Engels</a:t>
            </a:r>
            <a:r>
              <a:rPr lang="de-DE" altLang="en-US" sz="2500" dirty="0">
                <a:effectLst>
                  <a:outerShdw blurRad="38100" dist="38100" dir="2700000" algn="tl">
                    <a:srgbClr val="000000"/>
                  </a:outerShdw>
                </a:effectLst>
              </a:rPr>
              <a:t>.“ </a:t>
            </a:r>
            <a:r>
              <a:rPr lang="en-AU" altLang="en-US" sz="2500" dirty="0">
                <a:effectLst>
                  <a:outerShdw blurRad="38100" dist="38100" dir="2700000" algn="tl">
                    <a:srgbClr val="000000"/>
                  </a:outerShdw>
                </a:effectLst>
              </a:rPr>
              <a:t>{February 7, 1893 ATJ, GCDB 183.5} </a:t>
            </a:r>
          </a:p>
        </p:txBody>
      </p:sp>
    </p:spTree>
    <p:extLst>
      <p:ext uri="{BB962C8B-B14F-4D97-AF65-F5344CB8AC3E}">
        <p14:creationId xmlns:p14="http://schemas.microsoft.com/office/powerpoint/2010/main" val="8865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693138" y="266706"/>
            <a:ext cx="10938030" cy="746654"/>
          </a:xfrm>
        </p:spPr>
        <p:txBody>
          <a:bodyPr>
            <a:normAutofit fontScale="90000"/>
          </a:bodyPr>
          <a:lstStyle/>
          <a:p>
            <a:pPr defTabSz="1036638"/>
            <a:r>
              <a:rPr lang="en-US" altLang="en-US" sz="3200" dirty="0" err="1"/>
              <a:t>Wann</a:t>
            </a:r>
            <a:r>
              <a:rPr lang="en-US" altLang="en-US" sz="3200" dirty="0"/>
              <a:t> </a:t>
            </a:r>
            <a:r>
              <a:rPr lang="en-US" altLang="en-US" sz="3200" dirty="0" err="1"/>
              <a:t>würde</a:t>
            </a:r>
            <a:r>
              <a:rPr lang="en-US" altLang="en-US" sz="3200" dirty="0"/>
              <a:t> der </a:t>
            </a:r>
            <a:r>
              <a:rPr lang="en-US" altLang="en-US" sz="3200" dirty="0" err="1"/>
              <a:t>laute</a:t>
            </a:r>
            <a:r>
              <a:rPr lang="en-US" altLang="en-US" sz="3200" dirty="0"/>
              <a:t> </a:t>
            </a:r>
            <a:r>
              <a:rPr lang="en-US" altLang="en-US" sz="3200" dirty="0" err="1"/>
              <a:t>ruf</a:t>
            </a:r>
            <a:r>
              <a:rPr lang="en-US" altLang="en-US" sz="3200" dirty="0"/>
              <a:t> </a:t>
            </a:r>
            <a:r>
              <a:rPr lang="en-US" altLang="en-US" sz="3200" dirty="0" err="1"/>
              <a:t>wiederkommen</a:t>
            </a:r>
            <a:r>
              <a:rPr lang="en-US" altLang="en-US" sz="3200" dirty="0"/>
              <a:t>?</a:t>
            </a:r>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114665" y="1317843"/>
            <a:ext cx="100949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b="0" i="0" dirty="0">
                <a:effectLst/>
              </a:rPr>
              <a:t>„Woher kommt der Bericht, dass ich erklärt haben soll, </a:t>
            </a:r>
            <a:r>
              <a:rPr lang="de-DE" sz="2400" b="0" i="0" dirty="0">
                <a:solidFill>
                  <a:srgbClr val="92D050"/>
                </a:solidFill>
                <a:effectLst/>
              </a:rPr>
              <a:t>New York </a:t>
            </a:r>
            <a:r>
              <a:rPr lang="de-DE" sz="2400" b="0" i="0" dirty="0">
                <a:effectLst/>
              </a:rPr>
              <a:t>werde durch eine Flutwelle weggerissen werden? Ich habe dies nie gesagt. Ich habe gesagt, </a:t>
            </a:r>
            <a:r>
              <a:rPr lang="de-DE" sz="2400" b="0" i="0" dirty="0">
                <a:solidFill>
                  <a:srgbClr val="92D050"/>
                </a:solidFill>
                <a:effectLst/>
              </a:rPr>
              <a:t>als ich auf die großen Gebäude blickte</a:t>
            </a:r>
            <a:r>
              <a:rPr lang="de-DE" sz="2400" b="0" i="0" dirty="0">
                <a:effectLst/>
              </a:rPr>
              <a:t>, die dort Stockwerk um Stockwerk aufgebaut wurden: </a:t>
            </a:r>
            <a:r>
              <a:rPr lang="de-DE" sz="2400" b="0" i="0" dirty="0">
                <a:solidFill>
                  <a:srgbClr val="92D050"/>
                </a:solidFill>
                <a:effectLst/>
              </a:rPr>
              <a:t>‚Welche schrecklichen Szenen werden stattfinden, wenn der Herr kommen und die Erde schrecklich erschüttern wird! </a:t>
            </a:r>
            <a:r>
              <a:rPr lang="de-DE" sz="2400" b="0" i="0" dirty="0">
                <a:effectLst/>
              </a:rPr>
              <a:t>Dann werden die Worte in Offenbarung 18,1-3 erfüllt werden.‘ Das ganze achtzehnte Kapitel der Offenbarung ist eine Warnung vor dem, was auf Erden kommen wird. </a:t>
            </a:r>
            <a:r>
              <a:rPr lang="de-DE" sz="2400" b="0" i="0" dirty="0">
                <a:solidFill>
                  <a:srgbClr val="92D050"/>
                </a:solidFill>
                <a:effectLst/>
              </a:rPr>
              <a:t>Aber ich habe kein besonderes Licht über das, was über New York kommen wird; ich weiß nur, dass eines Tages die großen Gebäude dort durch die alles umstürzende Macht Gottes niedergeworfen werden</a:t>
            </a:r>
            <a:r>
              <a:rPr lang="de-DE" sz="2400" b="0" i="0" dirty="0">
                <a:effectLst/>
                <a:latin typeface="Arial" panose="020B0604020202020204" pitchFamily="34" charset="0"/>
              </a:rPr>
              <a:t>.“ </a:t>
            </a:r>
            <a:r>
              <a:rPr lang="de-DE" sz="2400" b="0" i="0" dirty="0">
                <a:effectLst/>
                <a:latin typeface="Rockwell" panose="02060603020205020403" pitchFamily="18" charset="0"/>
              </a:rPr>
              <a:t>(Leben und Wirken 269.3)</a:t>
            </a:r>
            <a:endParaRPr lang="en-AU" altLang="en-US" sz="2200" dirty="0">
              <a:effectLst>
                <a:outerShdw blurRad="38100" dist="38100" dir="2700000" algn="tl">
                  <a:srgbClr val="000000"/>
                </a:outerShdw>
              </a:effectLst>
              <a:latin typeface="Rockwell" panose="02060603020205020403" pitchFamily="18" charset="0"/>
            </a:endParaRPr>
          </a:p>
        </p:txBody>
      </p:sp>
    </p:spTree>
    <p:extLst>
      <p:ext uri="{BB962C8B-B14F-4D97-AF65-F5344CB8AC3E}">
        <p14:creationId xmlns:p14="http://schemas.microsoft.com/office/powerpoint/2010/main" val="30405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2737C2-649B-5E77-1A31-9A291BC92433}"/>
              </a:ext>
            </a:extLst>
          </p:cNvPr>
          <p:cNvSpPr>
            <a:spLocks noGrp="1" noChangeArrowheads="1"/>
          </p:cNvSpPr>
          <p:nvPr>
            <p:ph type="ctrTitle"/>
          </p:nvPr>
        </p:nvSpPr>
        <p:spPr>
          <a:xfrm>
            <a:off x="2079467" y="266706"/>
            <a:ext cx="8267876" cy="708654"/>
          </a:xfrm>
        </p:spPr>
        <p:txBody>
          <a:bodyPr>
            <a:normAutofit/>
          </a:bodyPr>
          <a:lstStyle/>
          <a:p>
            <a:pPr defTabSz="1036638"/>
            <a:r>
              <a:rPr lang="en-US" altLang="en-US" sz="3200" dirty="0"/>
              <a:t>Die </a:t>
            </a:r>
            <a:r>
              <a:rPr lang="en-US" altLang="en-US" sz="3200" dirty="0" err="1"/>
              <a:t>rückkehr</a:t>
            </a:r>
            <a:r>
              <a:rPr lang="en-US" altLang="en-US" sz="3200" dirty="0"/>
              <a:t> des </a:t>
            </a:r>
            <a:r>
              <a:rPr lang="en-US" altLang="en-US" sz="3200" dirty="0" err="1"/>
              <a:t>spätregens</a:t>
            </a:r>
            <a:endParaRPr lang="en-US" altLang="en-US" sz="3200" dirty="0"/>
          </a:p>
        </p:txBody>
      </p:sp>
      <p:sp>
        <p:nvSpPr>
          <p:cNvPr id="11267" name="Text Box 3">
            <a:extLst>
              <a:ext uri="{FF2B5EF4-FFF2-40B4-BE49-F238E27FC236}">
                <a16:creationId xmlns:a16="http://schemas.microsoft.com/office/drawing/2014/main" id="{4E0B7C41-AEAB-C1F0-C191-EA978ED931E6}"/>
              </a:ext>
            </a:extLst>
          </p:cNvPr>
          <p:cNvSpPr txBox="1">
            <a:spLocks noChangeArrowheads="1"/>
          </p:cNvSpPr>
          <p:nvPr/>
        </p:nvSpPr>
        <p:spPr bwMode="auto">
          <a:xfrm>
            <a:off x="1832536" y="1936456"/>
            <a:ext cx="89881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en-AU" altLang="en-US" sz="2800" dirty="0">
              <a:effectLst>
                <a:outerShdw blurRad="38100" dist="38100" dir="2700000" algn="tl">
                  <a:srgbClr val="000000"/>
                </a:outerShdw>
              </a:effectLst>
            </a:endParaRPr>
          </a:p>
          <a:p>
            <a:pPr algn="just"/>
            <a:r>
              <a:rPr lang="en-AU" altLang="en-US" sz="2800" dirty="0">
                <a:effectLst>
                  <a:outerShdw blurRad="38100" dist="38100" dir="2700000" algn="tl">
                    <a:srgbClr val="000000"/>
                  </a:outerShdw>
                </a:effectLst>
              </a:rPr>
              <a:t>Die </a:t>
            </a:r>
            <a:r>
              <a:rPr lang="en-AU" altLang="en-US" sz="2800" dirty="0" err="1">
                <a:effectLst>
                  <a:outerShdw blurRad="38100" dist="38100" dir="2700000" algn="tl">
                    <a:srgbClr val="000000"/>
                  </a:outerShdw>
                </a:effectLst>
              </a:rPr>
              <a:t>Identitätsbotschaft</a:t>
            </a:r>
            <a:r>
              <a:rPr lang="en-AU" altLang="en-US" sz="2800" dirty="0">
                <a:effectLst>
                  <a:outerShdw blurRad="38100" dist="38100" dir="2700000" algn="tl">
                    <a:srgbClr val="000000"/>
                  </a:outerShdw>
                </a:effectLst>
              </a:rPr>
              <a:t> – Du </a:t>
            </a:r>
            <a:r>
              <a:rPr lang="en-AU" altLang="en-US" sz="2800" dirty="0" err="1">
                <a:effectLst>
                  <a:outerShdw blurRad="38100" dist="38100" dir="2700000" algn="tl">
                    <a:srgbClr val="000000"/>
                  </a:outerShdw>
                </a:effectLst>
              </a:rPr>
              <a:t>bist</a:t>
            </a:r>
            <a:r>
              <a:rPr lang="en-AU" altLang="en-US" sz="2800" dirty="0">
                <a:effectLst>
                  <a:outerShdw blurRad="38100" dist="38100" dir="2700000" algn="tl">
                    <a:srgbClr val="000000"/>
                  </a:outerShdw>
                </a:effectLst>
              </a:rPr>
              <a:t> </a:t>
            </a:r>
            <a:r>
              <a:rPr lang="en-AU" altLang="en-US" sz="2800" dirty="0" err="1">
                <a:effectLst>
                  <a:outerShdw blurRad="38100" dist="38100" dir="2700000" algn="tl">
                    <a:srgbClr val="000000"/>
                  </a:outerShdw>
                </a:effectLst>
              </a:rPr>
              <a:t>mein</a:t>
            </a:r>
            <a:r>
              <a:rPr lang="en-AU" altLang="en-US" sz="2800" dirty="0">
                <a:effectLst>
                  <a:outerShdw blurRad="38100" dist="38100" dir="2700000" algn="tl">
                    <a:srgbClr val="000000"/>
                  </a:outerShdw>
                </a:effectLst>
              </a:rPr>
              <a:t> </a:t>
            </a:r>
            <a:r>
              <a:rPr lang="en-AU" altLang="en-US" sz="2800" dirty="0" err="1">
                <a:effectLst>
                  <a:outerShdw blurRad="38100" dist="38100" dir="2700000" algn="tl">
                    <a:srgbClr val="000000"/>
                  </a:outerShdw>
                </a:effectLst>
              </a:rPr>
              <a:t>geliebter</a:t>
            </a:r>
            <a:r>
              <a:rPr lang="en-AU" altLang="en-US" sz="2800" dirty="0">
                <a:effectLst>
                  <a:outerShdw blurRad="38100" dist="38100" dir="2700000" algn="tl">
                    <a:srgbClr val="000000"/>
                  </a:outerShdw>
                </a:effectLst>
              </a:rPr>
              <a:t> Sohn.</a:t>
            </a:r>
          </a:p>
        </p:txBody>
      </p:sp>
      <p:sp>
        <p:nvSpPr>
          <p:cNvPr id="3" name="TextBox 2">
            <a:extLst>
              <a:ext uri="{FF2B5EF4-FFF2-40B4-BE49-F238E27FC236}">
                <a16:creationId xmlns:a16="http://schemas.microsoft.com/office/drawing/2014/main" id="{0C8D1556-04C7-3F32-A179-60F05619D90B}"/>
              </a:ext>
            </a:extLst>
          </p:cNvPr>
          <p:cNvSpPr txBox="1"/>
          <p:nvPr/>
        </p:nvSpPr>
        <p:spPr>
          <a:xfrm>
            <a:off x="1371304" y="1252187"/>
            <a:ext cx="9558275" cy="954107"/>
          </a:xfrm>
          <a:prstGeom prst="rect">
            <a:avLst/>
          </a:prstGeom>
          <a:noFill/>
        </p:spPr>
        <p:txBody>
          <a:bodyPr wrap="square">
            <a:spAutoFit/>
          </a:bodyPr>
          <a:lstStyle/>
          <a:p>
            <a:r>
              <a:rPr lang="en-US" altLang="en-US" sz="2800" dirty="0" err="1"/>
              <a:t>Welche</a:t>
            </a:r>
            <a:r>
              <a:rPr lang="en-US" altLang="en-US" sz="2800" dirty="0"/>
              <a:t> </a:t>
            </a:r>
            <a:r>
              <a:rPr lang="en-US" altLang="en-US" sz="2800" dirty="0" err="1"/>
              <a:t>Botschaft</a:t>
            </a:r>
            <a:r>
              <a:rPr lang="en-US" altLang="en-US" sz="2800" dirty="0"/>
              <a:t> </a:t>
            </a:r>
            <a:r>
              <a:rPr lang="en-US" altLang="en-US" sz="2800" dirty="0" err="1"/>
              <a:t>kam</a:t>
            </a:r>
            <a:r>
              <a:rPr lang="en-US" altLang="en-US" sz="2800" dirty="0"/>
              <a:t>, </a:t>
            </a:r>
            <a:r>
              <a:rPr lang="en-US" altLang="en-US" sz="2800" dirty="0" err="1"/>
              <a:t>nachdem</a:t>
            </a:r>
            <a:r>
              <a:rPr lang="en-US" altLang="en-US" sz="2800" dirty="0"/>
              <a:t> die </a:t>
            </a:r>
            <a:r>
              <a:rPr lang="en-US" altLang="en-US" sz="2800" dirty="0" err="1"/>
              <a:t>Zwillingstürme</a:t>
            </a:r>
            <a:r>
              <a:rPr lang="en-US" altLang="en-US" sz="2800" dirty="0"/>
              <a:t> </a:t>
            </a:r>
            <a:r>
              <a:rPr lang="en-US" altLang="en-US" sz="2800" dirty="0" err="1"/>
              <a:t>eingestürzt</a:t>
            </a:r>
            <a:r>
              <a:rPr lang="en-US" altLang="en-US" sz="2800" dirty="0"/>
              <a:t> </a:t>
            </a:r>
            <a:r>
              <a:rPr lang="en-US" altLang="en-US" sz="2800" dirty="0" err="1"/>
              <a:t>waren</a:t>
            </a:r>
            <a:r>
              <a:rPr lang="en-US" altLang="en-US" sz="2800" dirty="0"/>
              <a:t>?</a:t>
            </a:r>
          </a:p>
        </p:txBody>
      </p:sp>
      <p:sp>
        <p:nvSpPr>
          <p:cNvPr id="4" name="TextBox 3">
            <a:extLst>
              <a:ext uri="{FF2B5EF4-FFF2-40B4-BE49-F238E27FC236}">
                <a16:creationId xmlns:a16="http://schemas.microsoft.com/office/drawing/2014/main" id="{087CB790-698B-0624-4457-E76C012833C3}"/>
              </a:ext>
            </a:extLst>
          </p:cNvPr>
          <p:cNvSpPr txBox="1"/>
          <p:nvPr/>
        </p:nvSpPr>
        <p:spPr>
          <a:xfrm>
            <a:off x="1434267" y="3051612"/>
            <a:ext cx="9558275" cy="523220"/>
          </a:xfrm>
          <a:prstGeom prst="rect">
            <a:avLst/>
          </a:prstGeom>
          <a:noFill/>
        </p:spPr>
        <p:txBody>
          <a:bodyPr wrap="square">
            <a:spAutoFit/>
          </a:bodyPr>
          <a:lstStyle/>
          <a:p>
            <a:r>
              <a:rPr lang="en-US" sz="2800" dirty="0"/>
              <a:t>Was </a:t>
            </a:r>
            <a:r>
              <a:rPr lang="en-US" sz="2800" dirty="0" err="1"/>
              <a:t>bedeutet</a:t>
            </a:r>
            <a:r>
              <a:rPr lang="en-US" sz="2800" dirty="0"/>
              <a:t> das für </a:t>
            </a:r>
            <a:r>
              <a:rPr lang="en-US" sz="2800" dirty="0" err="1"/>
              <a:t>uns</a:t>
            </a:r>
            <a:r>
              <a:rPr lang="en-US" sz="2800" dirty="0"/>
              <a:t>?</a:t>
            </a:r>
            <a:endParaRPr lang="en-AU" sz="2800" dirty="0"/>
          </a:p>
        </p:txBody>
      </p:sp>
      <p:sp>
        <p:nvSpPr>
          <p:cNvPr id="5" name="Text Box 3">
            <a:extLst>
              <a:ext uri="{FF2B5EF4-FFF2-40B4-BE49-F238E27FC236}">
                <a16:creationId xmlns:a16="http://schemas.microsoft.com/office/drawing/2014/main" id="{E7D64E2E-7E79-0BF9-F458-F2163E35581C}"/>
              </a:ext>
            </a:extLst>
          </p:cNvPr>
          <p:cNvSpPr txBox="1">
            <a:spLocks noChangeArrowheads="1"/>
          </p:cNvSpPr>
          <p:nvPr/>
        </p:nvSpPr>
        <p:spPr bwMode="auto">
          <a:xfrm>
            <a:off x="1832536" y="3735881"/>
            <a:ext cx="88800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rPr>
              <a:t>„Durch die Sohnschaft Jesu Christi werden wir als Kinder Gottes angenommen/versöhnt. </a:t>
            </a:r>
            <a:r>
              <a:rPr lang="de-DE" altLang="en-US" sz="2800" dirty="0">
                <a:solidFill>
                  <a:srgbClr val="92D050"/>
                </a:solidFill>
                <a:effectLst>
                  <a:outerShdw blurRad="38100" dist="38100" dir="2700000" algn="tl">
                    <a:srgbClr val="000000"/>
                  </a:outerShdw>
                </a:effectLst>
              </a:rPr>
              <a:t>Seine Sohnschaft ist unsere Sohnschaft. </a:t>
            </a:r>
            <a:r>
              <a:rPr lang="de-DE" altLang="en-US" sz="2800" dirty="0">
                <a:effectLst>
                  <a:outerShdw blurRad="38100" dist="38100" dir="2700000" algn="tl">
                    <a:srgbClr val="000000"/>
                  </a:outerShdw>
                </a:effectLst>
              </a:rPr>
              <a:t>Sein Sieg in der Wüste wird uns frei geschenkt.“ DA 123</a:t>
            </a:r>
          </a:p>
          <a:p>
            <a:pPr algn="just"/>
            <a:endParaRPr lang="de-DE" altLang="en-US" sz="2800" dirty="0">
              <a:effectLst>
                <a:outerShdw blurRad="38100" dist="38100" dir="2700000" algn="tl">
                  <a:srgbClr val="000000"/>
                </a:outerShdw>
              </a:effectLst>
            </a:endParaRPr>
          </a:p>
          <a:p>
            <a:pPr algn="just"/>
            <a:endParaRPr lang="en-AU" alt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3970075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3313</Words>
  <Application>Microsoft Office PowerPoint</Application>
  <PresentationFormat>Breitbild</PresentationFormat>
  <Paragraphs>140</Paragraphs>
  <Slides>30</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Bookman Old Style</vt:lpstr>
      <vt:lpstr>Calibri</vt:lpstr>
      <vt:lpstr>Rockwell</vt:lpstr>
      <vt:lpstr>Damask</vt:lpstr>
      <vt:lpstr>Die Botschaft des Spätregens</vt:lpstr>
      <vt:lpstr>Lehre wie der regen</vt:lpstr>
      <vt:lpstr>Die lehre und der spätregen</vt:lpstr>
      <vt:lpstr>Ein Lehrer zur gerechtigkeit</vt:lpstr>
      <vt:lpstr>Historischer Kontext </vt:lpstr>
      <vt:lpstr>Historischer kontext </vt:lpstr>
      <vt:lpstr>Der laute ruf abgelehnt in 1893</vt:lpstr>
      <vt:lpstr>Wann würde der laute ruf wiederkommen?</vt:lpstr>
      <vt:lpstr>Die rückkehr des spätregens</vt:lpstr>
      <vt:lpstr>Die rückkehr des spätregens</vt:lpstr>
      <vt:lpstr>Die rückkehr des spätregens</vt:lpstr>
      <vt:lpstr>Die rückkehr des spätregens</vt:lpstr>
      <vt:lpstr>Die rückkehr des spätregens</vt:lpstr>
      <vt:lpstr>Die rückkehr des spätregens</vt:lpstr>
      <vt:lpstr>Das familien-königreich</vt:lpstr>
      <vt:lpstr>Keine furcht in der liebe</vt:lpstr>
      <vt:lpstr>Die schönheit des kreuzes</vt:lpstr>
      <vt:lpstr>Die verbindung zu 1888</vt:lpstr>
      <vt:lpstr>Was ist dann die versöhnung?</vt:lpstr>
      <vt:lpstr>Waggoner zeigt uns den weg</vt:lpstr>
      <vt:lpstr>Aber was ist mit dem blut von christus?</vt:lpstr>
      <vt:lpstr>Physisch und geistlich</vt:lpstr>
      <vt:lpstr>Historischer Rückblick</vt:lpstr>
      <vt:lpstr>Historischer Rückblick</vt:lpstr>
      <vt:lpstr>fazit</vt:lpstr>
      <vt:lpstr>FAZIT</vt:lpstr>
      <vt:lpstr>fazit</vt:lpstr>
      <vt:lpstr>fazit</vt:lpstr>
      <vt:lpstr>www.maranathamedia.de</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98</cp:revision>
  <dcterms:created xsi:type="dcterms:W3CDTF">2006-05-23T07:55:33Z</dcterms:created>
  <dcterms:modified xsi:type="dcterms:W3CDTF">2023-12-29T20:45:17Z</dcterms:modified>
</cp:coreProperties>
</file>