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sldIdLst>
    <p:sldId id="638" r:id="rId2"/>
    <p:sldId id="639" r:id="rId3"/>
    <p:sldId id="640" r:id="rId4"/>
    <p:sldId id="641" r:id="rId5"/>
    <p:sldId id="642" r:id="rId6"/>
    <p:sldId id="643" r:id="rId7"/>
    <p:sldId id="644" r:id="rId8"/>
    <p:sldId id="645" r:id="rId9"/>
    <p:sldId id="646" r:id="rId10"/>
    <p:sldId id="647" r:id="rId11"/>
    <p:sldId id="648" r:id="rId12"/>
    <p:sldId id="649" r:id="rId13"/>
    <p:sldId id="650" r:id="rId14"/>
    <p:sldId id="651" r:id="rId15"/>
    <p:sldId id="652" r:id="rId16"/>
    <p:sldId id="653" r:id="rId17"/>
    <p:sldId id="654" r:id="rId18"/>
    <p:sldId id="655" r:id="rId19"/>
    <p:sldId id="657" r:id="rId20"/>
    <p:sldId id="658" r:id="rId21"/>
    <p:sldId id="659" r:id="rId22"/>
    <p:sldId id="660" r:id="rId23"/>
    <p:sldId id="661" r:id="rId24"/>
    <p:sldId id="3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24</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191768"/>
            <a:ext cx="6717827" cy="4474463"/>
          </a:xfrm>
        </p:spPr>
        <p:txBody>
          <a:bodyPr>
            <a:noAutofit/>
          </a:bodyPr>
          <a:lstStyle/>
          <a:p>
            <a:r>
              <a:rPr lang="de-DE" sz="4400" b="1" dirty="0"/>
              <a:t>Ein neuer und lebendiger Weg</a:t>
            </a:r>
            <a:br>
              <a:rPr lang="de-DE" sz="4400" dirty="0"/>
            </a:b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41613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030679" y="516059"/>
            <a:ext cx="9844467" cy="628459"/>
          </a:xfrm>
        </p:spPr>
        <p:txBody>
          <a:bodyPr>
            <a:noAutofit/>
          </a:bodyPr>
          <a:lstStyle/>
          <a:p>
            <a:pPr defTabSz="1036638"/>
            <a:r>
              <a:rPr lang="en-GB" altLang="en-US" sz="2600" dirty="0"/>
              <a:t>Die </a:t>
            </a:r>
            <a:r>
              <a:rPr lang="en-GB" altLang="en-US" sz="2600" dirty="0" err="1"/>
              <a:t>verbindung</a:t>
            </a:r>
            <a:r>
              <a:rPr lang="en-GB" altLang="en-US" sz="2600" dirty="0"/>
              <a:t> </a:t>
            </a:r>
            <a:r>
              <a:rPr lang="en-GB" altLang="en-US" sz="2600" dirty="0" err="1"/>
              <a:t>bei</a:t>
            </a:r>
            <a:r>
              <a:rPr lang="en-GB" altLang="en-US" sz="2600" dirty="0"/>
              <a:t> der </a:t>
            </a:r>
            <a:r>
              <a:rPr lang="en-GB" altLang="en-US" sz="2600" dirty="0" err="1"/>
              <a:t>taufe</a:t>
            </a:r>
            <a:r>
              <a:rPr lang="en-GB" altLang="en-US" sz="2600" dirty="0"/>
              <a:t> </a:t>
            </a:r>
            <a:r>
              <a:rPr lang="en-GB" altLang="en-US" sz="2600" dirty="0" err="1"/>
              <a:t>wiederhergestellt</a:t>
            </a:r>
            <a:endParaRPr lang="en-US" altLang="en-US" sz="26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816901" y="1300654"/>
            <a:ext cx="1055819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Bei der Taufe des Erlösers </a:t>
            </a:r>
            <a:r>
              <a:rPr lang="de-DE" altLang="en-US" sz="2400" dirty="0">
                <a:effectLst>
                  <a:outerShdw blurRad="38100" dist="38100" dir="2700000" algn="tl">
                    <a:srgbClr val="000000"/>
                  </a:outerShdw>
                </a:effectLst>
                <a:latin typeface="Palatino Linotype" panose="02040502050505030304" pitchFamily="18" charset="0"/>
              </a:rPr>
              <a:t>war Satan unter den Zeugen. Er sah, wie die Herrlichkeit des Vaters Seinen Sohn überschattete. Er hörte die Stimme Jehovas, die die Göttlichkeit Jesu bezeugte.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Seit Adams Sünde war die Menschheit von der direkten Gemeinschaft mit Gott abgeschnitten</a:t>
            </a:r>
            <a:r>
              <a:rPr lang="de-DE" altLang="en-US" sz="2400" dirty="0">
                <a:effectLst>
                  <a:outerShdw blurRad="38100" dist="38100" dir="2700000" algn="tl">
                    <a:srgbClr val="000000"/>
                  </a:outerShdw>
                </a:effectLst>
                <a:latin typeface="Palatino Linotype" panose="02040502050505030304" pitchFamily="18" charset="0"/>
              </a:rPr>
              <a:t>; der Verkehr zwischen Himmel und Erde erfolgte durch Christus; aber jetzt, da Jesus „in der Gestalt des sündigen Fleisches“ (Römer 8,3) </a:t>
            </a:r>
            <a:r>
              <a:rPr lang="de-DE" altLang="en-US" sz="2400" i="1" dirty="0">
                <a:effectLst>
                  <a:outerShdw blurRad="38100" dist="38100" dir="2700000" algn="tl">
                    <a:srgbClr val="000000"/>
                  </a:outerShdw>
                </a:effectLst>
                <a:latin typeface="Palatino Linotype" panose="02040502050505030304" pitchFamily="18" charset="0"/>
              </a:rPr>
              <a:t>(geboren von einer  Frau – Galater 4,4) </a:t>
            </a:r>
            <a:r>
              <a:rPr lang="de-DE" altLang="en-US" sz="2400" dirty="0">
                <a:effectLst>
                  <a:outerShdw blurRad="38100" dist="38100" dir="2700000" algn="tl">
                    <a:srgbClr val="000000"/>
                  </a:outerShdw>
                </a:effectLst>
                <a:latin typeface="Palatino Linotype" panose="02040502050505030304" pitchFamily="18" charset="0"/>
              </a:rPr>
              <a:t>gekommen war, sprach der Vater selbst </a:t>
            </a:r>
            <a:r>
              <a:rPr lang="en-GB" altLang="en-US" sz="2400" dirty="0">
                <a:effectLst>
                  <a:outerShdw blurRad="38100" dist="38100" dir="2700000" algn="tl">
                    <a:srgbClr val="000000"/>
                  </a:outerShdw>
                </a:effectLst>
                <a:latin typeface="Palatino Linotype" panose="02040502050505030304" pitchFamily="18" charset="0"/>
              </a:rPr>
              <a:t>[Du </a:t>
            </a:r>
            <a:r>
              <a:rPr lang="en-GB" altLang="en-US" sz="2400" dirty="0" err="1">
                <a:effectLst>
                  <a:outerShdw blurRad="38100" dist="38100" dir="2700000" algn="tl">
                    <a:srgbClr val="000000"/>
                  </a:outerShdw>
                </a:effectLst>
                <a:latin typeface="Palatino Linotype" panose="02040502050505030304" pitchFamily="18" charset="0"/>
              </a:rPr>
              <a:t>bist</a:t>
            </a:r>
            <a:r>
              <a:rPr lang="en-GB" altLang="en-US" sz="2400" dirty="0">
                <a:effectLst>
                  <a:outerShdw blurRad="38100" dist="38100" dir="2700000" algn="tl">
                    <a:srgbClr val="000000"/>
                  </a:outerShdw>
                </a:effectLst>
                <a:latin typeface="Palatino Linotype" panose="02040502050505030304" pitchFamily="18" charset="0"/>
              </a:rPr>
              <a:t> Mein </a:t>
            </a:r>
            <a:r>
              <a:rPr lang="en-GB" altLang="en-US" sz="2400" dirty="0" err="1">
                <a:effectLst>
                  <a:outerShdw blurRad="38100" dist="38100" dir="2700000" algn="tl">
                    <a:srgbClr val="000000"/>
                  </a:outerShdw>
                </a:effectLst>
                <a:latin typeface="Palatino Linotype" panose="02040502050505030304" pitchFamily="18" charset="0"/>
              </a:rPr>
              <a:t>geliebter</a:t>
            </a:r>
            <a:r>
              <a:rPr lang="en-GB" altLang="en-US" sz="2400" dirty="0">
                <a:effectLst>
                  <a:outerShdw blurRad="38100" dist="38100" dir="2700000" algn="tl">
                    <a:srgbClr val="000000"/>
                  </a:outerShdw>
                </a:effectLst>
                <a:latin typeface="Palatino Linotype" panose="02040502050505030304" pitchFamily="18" charset="0"/>
              </a:rPr>
              <a:t> Sohn]</a:t>
            </a:r>
            <a:r>
              <a:rPr lang="de-DE" altLang="en-US" sz="2400" dirty="0">
                <a:effectLst>
                  <a:outerShdw blurRad="38100" dist="38100" dir="2700000" algn="tl">
                    <a:srgbClr val="000000"/>
                  </a:outerShdw>
                </a:effectLst>
                <a:latin typeface="Palatino Linotype" panose="02040502050505030304" pitchFamily="18" charset="0"/>
              </a:rPr>
              <a:t>. Zuvor hatte Er durch Christus mit der Menschheit kommuniziert; nun kommunizierte Er mit der Menschheit in Christus. Satan hatte gehofft, dass Gottes Abscheu vor dem Bösen zu einer ewigen Trennung zwischen Himmel und Erde führen würde.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Nun aber war es offensichtlich, dass die Verbindung zwischen Gott und Mensch wiederhergestellt worden war </a:t>
            </a:r>
            <a:r>
              <a:rPr lang="en-GB" altLang="en-US" sz="2400" dirty="0">
                <a:effectLst>
                  <a:outerShdw blurRad="38100" dist="38100" dir="2700000" algn="tl">
                    <a:srgbClr val="000000"/>
                  </a:outerShdw>
                </a:effectLst>
                <a:latin typeface="Palatino Linotype" panose="02040502050505030304" pitchFamily="18" charset="0"/>
              </a:rPr>
              <a:t>[</a:t>
            </a:r>
            <a:r>
              <a:rPr lang="en-GB" altLang="en-US" sz="2400" dirty="0" err="1">
                <a:effectLst>
                  <a:outerShdw blurRad="38100" dist="38100" dir="2700000" algn="tl">
                    <a:srgbClr val="000000"/>
                  </a:outerShdw>
                </a:effectLst>
                <a:latin typeface="Palatino Linotype" panose="02040502050505030304" pitchFamily="18" charset="0"/>
              </a:rPr>
              <a:t>Wir</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empfingen</a:t>
            </a:r>
            <a:r>
              <a:rPr lang="en-GB" altLang="en-US" sz="2400" dirty="0">
                <a:effectLst>
                  <a:outerShdw blurRad="38100" dist="38100" dir="2700000" algn="tl">
                    <a:srgbClr val="000000"/>
                  </a:outerShdw>
                </a:effectLst>
                <a:latin typeface="Palatino Linotype" panose="02040502050505030304" pitchFamily="18" charset="0"/>
              </a:rPr>
              <a:t> die </a:t>
            </a:r>
            <a:r>
              <a:rPr lang="en-GB" altLang="en-US" sz="2400" dirty="0" err="1">
                <a:effectLst>
                  <a:outerShdw blurRad="38100" dist="38100" dir="2700000" algn="tl">
                    <a:srgbClr val="000000"/>
                  </a:outerShdw>
                </a:effectLst>
                <a:latin typeface="Palatino Linotype" panose="02040502050505030304" pitchFamily="18" charset="0"/>
              </a:rPr>
              <a:t>Kindschaft</a:t>
            </a:r>
            <a:r>
              <a:rPr lang="en-GB" altLang="en-US" sz="2400" dirty="0">
                <a:effectLst>
                  <a:outerShdw blurRad="38100" dist="38100" dir="2700000" algn="tl">
                    <a:srgbClr val="000000"/>
                  </a:outerShdw>
                </a:effectLst>
                <a:latin typeface="Palatino Linotype" panose="02040502050505030304" pitchFamily="18" charset="0"/>
              </a:rPr>
              <a:t>]</a:t>
            </a:r>
            <a:r>
              <a:rPr lang="de-DE" altLang="en-US" sz="2400" dirty="0">
                <a:effectLst>
                  <a:outerShdw blurRad="38100" dist="38100" dir="2700000" algn="tl">
                    <a:srgbClr val="000000"/>
                  </a:outerShdw>
                </a:effectLst>
                <a:latin typeface="Palatino Linotype" panose="02040502050505030304" pitchFamily="18" charset="0"/>
              </a:rPr>
              <a:t>.  </a:t>
            </a:r>
            <a:r>
              <a:rPr lang="en-GB" altLang="en-US" sz="2400" dirty="0">
                <a:effectLst>
                  <a:outerShdw blurRad="38100" dist="38100" dir="2700000" algn="tl">
                    <a:srgbClr val="000000"/>
                  </a:outerShdw>
                </a:effectLst>
                <a:latin typeface="Palatino Linotype" panose="02040502050505030304" pitchFamily="18" charset="0"/>
              </a:rPr>
              <a:t>{DA 116.2} </a:t>
            </a:r>
          </a:p>
        </p:txBody>
      </p:sp>
    </p:spTree>
    <p:extLst>
      <p:ext uri="{BB962C8B-B14F-4D97-AF65-F5344CB8AC3E}">
        <p14:creationId xmlns:p14="http://schemas.microsoft.com/office/powerpoint/2010/main" val="267934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956032" y="433091"/>
            <a:ext cx="9844467" cy="628459"/>
          </a:xfrm>
        </p:spPr>
        <p:txBody>
          <a:bodyPr>
            <a:noAutofit/>
          </a:bodyPr>
          <a:lstStyle/>
          <a:p>
            <a:pPr defTabSz="1036638"/>
            <a:r>
              <a:rPr lang="en-GB" altLang="en-US" sz="2600" dirty="0"/>
              <a:t>Die </a:t>
            </a:r>
            <a:r>
              <a:rPr lang="en-GB" altLang="en-US" sz="2600" dirty="0" err="1"/>
              <a:t>verbindung</a:t>
            </a:r>
            <a:r>
              <a:rPr lang="en-GB" altLang="en-US" sz="2600" dirty="0"/>
              <a:t> </a:t>
            </a:r>
            <a:r>
              <a:rPr lang="en-GB" altLang="en-US" sz="2600" dirty="0" err="1"/>
              <a:t>bei</a:t>
            </a:r>
            <a:r>
              <a:rPr lang="en-GB" altLang="en-US" sz="2600" dirty="0"/>
              <a:t> der </a:t>
            </a:r>
            <a:r>
              <a:rPr lang="en-GB" altLang="en-US" sz="2600" dirty="0" err="1"/>
              <a:t>taufe</a:t>
            </a:r>
            <a:r>
              <a:rPr lang="en-GB" altLang="en-US" sz="2600" dirty="0"/>
              <a:t> </a:t>
            </a:r>
            <a:r>
              <a:rPr lang="en-GB" altLang="en-US" sz="2600" dirty="0" err="1"/>
              <a:t>wiederhergestellt</a:t>
            </a:r>
            <a:endParaRPr lang="en-US" altLang="en-US" sz="26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709128" y="1171287"/>
            <a:ext cx="10879492"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de-DE" altLang="en-US" sz="2300" dirty="0">
                <a:latin typeface="Palatino Linotype" panose="02040502050505030304" pitchFamily="18" charset="0"/>
              </a:rPr>
              <a:t>Und das Wort, das am Jordan zu Jesus gesprochen wurde: „Dies ist Mein geliebter Sohn, an dem Ich Wohlgefallen habe“, umfasst die gesamte Menschheit. Gott sprach zu Jesus als unserem Stellvertreter. Mit all unseren Sünden und unseren Schwächen werden wir nicht als wertlos beiseitegeschoben. „Er hat uns begnadigt in dem Geliebten“ Epheser 1,6. </a:t>
            </a:r>
            <a:r>
              <a:rPr lang="de-DE" altLang="en-US" sz="2300" dirty="0">
                <a:solidFill>
                  <a:srgbClr val="92D050"/>
                </a:solidFill>
                <a:latin typeface="Palatino Linotype" panose="02040502050505030304" pitchFamily="18" charset="0"/>
              </a:rPr>
              <a:t>Die Herrlichkeit, die auf Christus ruhte, ist ein Unterpfand der Liebe Gottes zu uns. </a:t>
            </a:r>
            <a:r>
              <a:rPr lang="de-DE" altLang="en-US" sz="2300" dirty="0">
                <a:latin typeface="Palatino Linotype" panose="02040502050505030304" pitchFamily="18" charset="0"/>
              </a:rPr>
              <a:t>Sie zeigt uns die Macht des Gebets – wie die menschliche Stimme das Ohr Gottes erreichen kann und unsere Bitten in den Höfen des Himmels Gehör finden. </a:t>
            </a:r>
            <a:r>
              <a:rPr lang="de-DE" altLang="en-US" sz="2300" dirty="0">
                <a:solidFill>
                  <a:srgbClr val="92D050"/>
                </a:solidFill>
                <a:latin typeface="Palatino Linotype" panose="02040502050505030304" pitchFamily="18" charset="0"/>
              </a:rPr>
              <a:t>Durch die Sünde war die Erde vom Himmel abgeschnitten und von seiner Gemeinschaft entfremdet; aber Jesus hat sie wieder mit der Sphäre der Herrlichkeit verbunden. </a:t>
            </a:r>
            <a:r>
              <a:rPr lang="de-DE" altLang="en-US" sz="2300" dirty="0">
                <a:latin typeface="Palatino Linotype" panose="02040502050505030304" pitchFamily="18" charset="0"/>
              </a:rPr>
              <a:t>Seine Liebe hat den Menschen umschlossen und den höchsten Himmel erreicht. Das Licht, das durch die offenen Pforten auf das Haupt unseres Erlösers fiel, wird auf uns fallen, wenn wir um Hilfe bitten, um der Versuchung zu widerstehen. </a:t>
            </a:r>
            <a:r>
              <a:rPr lang="de-DE" altLang="en-US" sz="2300" dirty="0">
                <a:solidFill>
                  <a:srgbClr val="92D050"/>
                </a:solidFill>
                <a:latin typeface="Palatino Linotype" panose="02040502050505030304" pitchFamily="18" charset="0"/>
              </a:rPr>
              <a:t>Die Stimme, die zu Jesus sprach, sagt zu jeder gläubigen Seele: Dies ist Mein geliebtes Kind, an dem Ich Wohlgefallen habe. </a:t>
            </a:r>
            <a:r>
              <a:rPr lang="de-DE" altLang="en-US" sz="2300" dirty="0">
                <a:latin typeface="Palatino Linotype" panose="02040502050505030304" pitchFamily="18" charset="0"/>
              </a:rPr>
              <a:t>{DA 113.1}</a:t>
            </a:r>
            <a:endParaRPr lang="en-GB" altLang="en-US" sz="2300" dirty="0">
              <a:solidFill>
                <a:srgbClr val="FFFF00"/>
              </a:solidFill>
              <a:latin typeface="Palatino Linotype" panose="02040502050505030304" pitchFamily="18" charset="0"/>
            </a:endParaRPr>
          </a:p>
        </p:txBody>
      </p:sp>
    </p:spTree>
    <p:extLst>
      <p:ext uri="{BB962C8B-B14F-4D97-AF65-F5344CB8AC3E}">
        <p14:creationId xmlns:p14="http://schemas.microsoft.com/office/powerpoint/2010/main" val="382129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373836" y="848934"/>
            <a:ext cx="11158150" cy="628459"/>
          </a:xfrm>
        </p:spPr>
        <p:txBody>
          <a:bodyPr>
            <a:noAutofit/>
          </a:bodyPr>
          <a:lstStyle/>
          <a:p>
            <a:pPr defTabSz="1036638"/>
            <a:r>
              <a:rPr lang="de-DE" altLang="en-US" sz="2600" dirty="0"/>
              <a:t>Das ist der Weg – Das ist der Pfad – </a:t>
            </a:r>
            <a:br>
              <a:rPr lang="de-DE" altLang="en-US" sz="2600" dirty="0"/>
            </a:br>
            <a:r>
              <a:rPr lang="de-DE" altLang="en-US" sz="2600" dirty="0"/>
              <a:t>Das ist der Schlüssel</a:t>
            </a:r>
            <a:endParaRPr lang="en-US" altLang="en-US" sz="26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862472" y="1813838"/>
            <a:ext cx="1018087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de-DE" altLang="en-US" sz="2400" dirty="0">
                <a:latin typeface="Palatino Linotype" panose="02040502050505030304" pitchFamily="18" charset="0"/>
              </a:rPr>
              <a:t>„Geliebte, wir sind jetzt Kinder Gottes, und noch ist nicht offenbar geworden, was wir sein werden; wir wissen aber, dass wir Ihm gleichgestaltet sein werden, wenn Er offenbar werden wird; denn wir werden Ihn sehen, wie Er ist." 1.Johannes 3,2. </a:t>
            </a:r>
            <a:r>
              <a:rPr lang="de-DE" altLang="en-US" sz="2400" dirty="0">
                <a:solidFill>
                  <a:srgbClr val="92D050"/>
                </a:solidFill>
                <a:latin typeface="Palatino Linotype" panose="02040502050505030304" pitchFamily="18" charset="0"/>
              </a:rPr>
              <a:t>Der Heiland hat den Weg bereitet, damit auch der Sündhafteste, der Bedürftigste, der Unterdrückteste und der </a:t>
            </a:r>
            <a:r>
              <a:rPr lang="de-DE" altLang="en-US" sz="2400" dirty="0" err="1">
                <a:solidFill>
                  <a:srgbClr val="92D050"/>
                </a:solidFill>
                <a:latin typeface="Palatino Linotype" panose="02040502050505030304" pitchFamily="18" charset="0"/>
              </a:rPr>
              <a:t>Allerverachtetste</a:t>
            </a:r>
            <a:r>
              <a:rPr lang="de-DE" altLang="en-US" sz="2400" dirty="0">
                <a:solidFill>
                  <a:srgbClr val="92D050"/>
                </a:solidFill>
                <a:latin typeface="Palatino Linotype" panose="02040502050505030304" pitchFamily="18" charset="0"/>
              </a:rPr>
              <a:t> Zutritt zum Vater finden kann. </a:t>
            </a:r>
            <a:r>
              <a:rPr lang="de-DE" altLang="en-US" sz="2400" dirty="0">
                <a:latin typeface="Palatino Linotype" panose="02040502050505030304" pitchFamily="18" charset="0"/>
              </a:rPr>
              <a:t>{</a:t>
            </a:r>
            <a:r>
              <a:rPr lang="en-GB" altLang="en-US" sz="2400" dirty="0">
                <a:latin typeface="Palatino Linotype" panose="02040502050505030304" pitchFamily="18" charset="0"/>
              </a:rPr>
              <a:t>DA 113.2</a:t>
            </a:r>
            <a:r>
              <a:rPr lang="de-DE" altLang="en-US" sz="2400" dirty="0">
                <a:latin typeface="Palatino Linotype" panose="02040502050505030304" pitchFamily="18" charset="0"/>
              </a:rPr>
              <a:t>}</a:t>
            </a:r>
            <a:endParaRPr lang="en-GB" altLang="en-US" sz="2400" dirty="0">
              <a:latin typeface="Palatino Linotype" panose="02040502050505030304" pitchFamily="18" charset="0"/>
            </a:endParaRPr>
          </a:p>
        </p:txBody>
      </p:sp>
    </p:spTree>
    <p:extLst>
      <p:ext uri="{BB962C8B-B14F-4D97-AF65-F5344CB8AC3E}">
        <p14:creationId xmlns:p14="http://schemas.microsoft.com/office/powerpoint/2010/main" val="220753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249966" y="275978"/>
            <a:ext cx="9844467" cy="628459"/>
          </a:xfrm>
        </p:spPr>
        <p:txBody>
          <a:bodyPr>
            <a:noAutofit/>
          </a:bodyPr>
          <a:lstStyle/>
          <a:p>
            <a:pPr defTabSz="1036638"/>
            <a:r>
              <a:rPr lang="en-GB" altLang="en-US" sz="2600" dirty="0"/>
              <a:t>Jesus </a:t>
            </a:r>
            <a:r>
              <a:rPr lang="en-GB" altLang="en-US" sz="2600" dirty="0" err="1"/>
              <a:t>Opferte</a:t>
            </a:r>
            <a:r>
              <a:rPr lang="en-GB" altLang="en-US" sz="2600" dirty="0"/>
              <a:t> </a:t>
            </a:r>
            <a:r>
              <a:rPr lang="en-GB" altLang="en-US" sz="2600" dirty="0" err="1"/>
              <a:t>sich</a:t>
            </a:r>
            <a:r>
              <a:rPr lang="en-GB" altLang="en-US" sz="2600" dirty="0"/>
              <a:t> </a:t>
            </a:r>
            <a:r>
              <a:rPr lang="en-GB" altLang="en-US" sz="2600" dirty="0" err="1"/>
              <a:t>selbst</a:t>
            </a:r>
            <a:r>
              <a:rPr lang="en-GB" altLang="en-US" sz="2600" dirty="0"/>
              <a:t> </a:t>
            </a:r>
            <a:r>
              <a:rPr lang="en-GB" altLang="en-US" sz="2600" dirty="0" err="1"/>
              <a:t>dem</a:t>
            </a:r>
            <a:r>
              <a:rPr lang="en-GB" altLang="en-US" sz="2600" dirty="0"/>
              <a:t> </a:t>
            </a:r>
            <a:r>
              <a:rPr lang="en-GB" altLang="en-US" sz="2600" dirty="0" err="1"/>
              <a:t>vater</a:t>
            </a:r>
            <a:endParaRPr lang="en-US" altLang="en-US" sz="26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405587" y="995877"/>
            <a:ext cx="11380825"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de-DE" altLang="en-US" sz="2100" dirty="0">
                <a:latin typeface="Palatino Linotype" panose="02040502050505030304" pitchFamily="18" charset="0"/>
              </a:rPr>
              <a:t>Was bedeutet diese Szene für uns? </a:t>
            </a:r>
            <a:r>
              <a:rPr lang="de-DE" altLang="en-US" sz="2100" dirty="0">
                <a:solidFill>
                  <a:srgbClr val="92D050"/>
                </a:solidFill>
                <a:latin typeface="Palatino Linotype" panose="02040502050505030304" pitchFamily="18" charset="0"/>
              </a:rPr>
              <a:t>Wie gedankenlos haben wir den Bericht über die Taufe unseres Herrn gelesen, ohne zu erkennen, dass ihre Bedeutung für uns von größter Wichtigkeit ist und dass Christus vom Vater zugunsten des Menschen angenommen wurde</a:t>
            </a:r>
            <a:r>
              <a:rPr lang="de-DE" altLang="en-US" sz="2100" dirty="0">
                <a:latin typeface="Palatino Linotype" panose="02040502050505030304" pitchFamily="18" charset="0"/>
              </a:rPr>
              <a:t>. Als Jesus sich am Ufer des Jordan beugte und Seine Bitte vortrug, wurde die Menschheit dem Vater von demjenigen dargebracht, der Seine Göttlichkeit mit Menschlichkeit bekleidet hatte. </a:t>
            </a:r>
            <a:r>
              <a:rPr lang="de-DE" altLang="en-US" sz="2100" u="sng" dirty="0">
                <a:solidFill>
                  <a:srgbClr val="92D050"/>
                </a:solidFill>
                <a:latin typeface="Palatino Linotype" panose="02040502050505030304" pitchFamily="18" charset="0"/>
              </a:rPr>
              <a:t>Jesus opferte sich selbst dem Vater </a:t>
            </a:r>
            <a:r>
              <a:rPr lang="de-DE" altLang="en-US" sz="2100" dirty="0">
                <a:latin typeface="Palatino Linotype" panose="02040502050505030304" pitchFamily="18" charset="0"/>
              </a:rPr>
              <a:t>[ein Opfer] </a:t>
            </a:r>
            <a:r>
              <a:rPr lang="de-DE" altLang="en-US" sz="2100" dirty="0">
                <a:solidFill>
                  <a:srgbClr val="92D050"/>
                </a:solidFill>
                <a:latin typeface="Palatino Linotype" panose="02040502050505030304" pitchFamily="18" charset="0"/>
              </a:rPr>
              <a:t>für die Menschen</a:t>
            </a:r>
            <a:r>
              <a:rPr lang="de-DE" altLang="en-US" sz="2100" dirty="0">
                <a:latin typeface="Palatino Linotype" panose="02040502050505030304" pitchFamily="18" charset="0"/>
              </a:rPr>
              <a:t>, damit diejenigen, die durch die Sünde von Gott getrennt worden waren, durch die Verdienste des göttlichen Bittstellers zu Gott zurückgebracht werden konnten. Aufgrund der Sünde war die Erde vom Himmel abgeschnitten worden, aber </a:t>
            </a:r>
            <a:r>
              <a:rPr lang="de-DE" altLang="en-US" sz="2100" dirty="0">
                <a:solidFill>
                  <a:srgbClr val="92D050"/>
                </a:solidFill>
                <a:latin typeface="Palatino Linotype" panose="02040502050505030304" pitchFamily="18" charset="0"/>
              </a:rPr>
              <a:t>mit Seinem menschlichen Arm umschließt Christus die gefallene Rasse, und mit Seinem göttlichen Arm ergreift Er den Thron des Unendlichen, und die Erde wird in die Gunst des Himmels gebracht und der Mensch in die Gemeinschaft mit seinem Gott. </a:t>
            </a:r>
            <a:r>
              <a:rPr lang="de-DE" altLang="en-US" sz="2100" dirty="0">
                <a:latin typeface="Palatino Linotype" panose="02040502050505030304" pitchFamily="18" charset="0"/>
              </a:rPr>
              <a:t>Das Gebet Christi für die verlorene Menschheit </a:t>
            </a:r>
            <a:r>
              <a:rPr lang="de-DE" altLang="en-US" sz="2100" dirty="0">
                <a:solidFill>
                  <a:srgbClr val="92D050"/>
                </a:solidFill>
                <a:latin typeface="Palatino Linotype" panose="02040502050505030304" pitchFamily="18" charset="0"/>
              </a:rPr>
              <a:t>bahnte sich seinen Weg durch jeden Schatten, den Satan zwischen Mensch und Gott geworfen hatte</a:t>
            </a:r>
            <a:r>
              <a:rPr lang="de-DE" altLang="en-US" sz="2100" dirty="0">
                <a:latin typeface="Palatino Linotype" panose="02040502050505030304" pitchFamily="18" charset="0"/>
              </a:rPr>
              <a:t>, und hinterließ einen klaren Kommunikationskanal bis zum Thron der Herrlichkeit. Die Tore blieben angelehnt, der Himmel öffnete sich, und </a:t>
            </a:r>
            <a:r>
              <a:rPr lang="de-DE" altLang="en-US" sz="2100" dirty="0">
                <a:solidFill>
                  <a:srgbClr val="92D050"/>
                </a:solidFill>
                <a:latin typeface="Palatino Linotype" panose="02040502050505030304" pitchFamily="18" charset="0"/>
              </a:rPr>
              <a:t>der Geist Gottes in Gestalt einer Taube umgab das Haupt Christi, und die Stimme Gottes erklang: „Dies ist Mein geliebter Sohn, an dem Ich Wohlgefallen habe.“</a:t>
            </a:r>
            <a:r>
              <a:rPr lang="de-DE" altLang="en-US" sz="2100" dirty="0">
                <a:latin typeface="Palatino Linotype" panose="02040502050505030304" pitchFamily="18" charset="0"/>
              </a:rPr>
              <a:t>{ST 18. April 1892, Abs. 5}</a:t>
            </a:r>
            <a:endParaRPr lang="en-GB" altLang="en-US" sz="2100" dirty="0">
              <a:latin typeface="Palatino Linotype" panose="02040502050505030304" pitchFamily="18" charset="0"/>
            </a:endParaRPr>
          </a:p>
        </p:txBody>
      </p:sp>
    </p:spTree>
    <p:extLst>
      <p:ext uri="{BB962C8B-B14F-4D97-AF65-F5344CB8AC3E}">
        <p14:creationId xmlns:p14="http://schemas.microsoft.com/office/powerpoint/2010/main" val="17568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249966" y="275978"/>
            <a:ext cx="9844467" cy="628459"/>
          </a:xfrm>
        </p:spPr>
        <p:txBody>
          <a:bodyPr>
            <a:noAutofit/>
          </a:bodyPr>
          <a:lstStyle/>
          <a:p>
            <a:pPr defTabSz="1036638"/>
            <a:r>
              <a:rPr lang="en-GB" altLang="en-US" sz="2600" dirty="0"/>
              <a:t>Der </a:t>
            </a:r>
            <a:r>
              <a:rPr lang="en-GB" altLang="en-US" sz="2600" dirty="0" err="1"/>
              <a:t>schlüssel</a:t>
            </a:r>
            <a:r>
              <a:rPr lang="en-GB" altLang="en-US" sz="2600" dirty="0"/>
              <a:t> </a:t>
            </a:r>
            <a:endParaRPr lang="en-US" altLang="en-US" sz="26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467497" y="1131308"/>
            <a:ext cx="11257006" cy="568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de-DE" altLang="en-US" sz="2200" dirty="0">
                <a:solidFill>
                  <a:srgbClr val="92D050"/>
                </a:solidFill>
                <a:latin typeface="Palatino Linotype" panose="02040502050505030304" pitchFamily="18" charset="0"/>
              </a:rPr>
              <a:t>Die Szene der Versuchung Christi in der Wüste war die Grundlage des Erlösungsplans und gibt dem gefallenen Menschen den Schlüssel, mit dem er im Namen Christi überwinden kann. </a:t>
            </a:r>
            <a:r>
              <a:rPr lang="de-DE" altLang="en-US" sz="2200" dirty="0">
                <a:latin typeface="Palatino Linotype" panose="02040502050505030304" pitchFamily="18" charset="0"/>
              </a:rPr>
              <a:t>{</a:t>
            </a:r>
            <a:r>
              <a:rPr lang="de-DE" altLang="en-US" sz="2200" dirty="0" err="1">
                <a:latin typeface="Palatino Linotype" panose="02040502050505030304" pitchFamily="18" charset="0"/>
              </a:rPr>
              <a:t>Con</a:t>
            </a:r>
            <a:r>
              <a:rPr lang="de-DE" altLang="en-US" sz="2200" dirty="0">
                <a:latin typeface="Palatino Linotype" panose="02040502050505030304" pitchFamily="18" charset="0"/>
              </a:rPr>
              <a:t> 63.2} </a:t>
            </a:r>
            <a:endParaRPr lang="de-DE" altLang="en-US" sz="2200" dirty="0">
              <a:solidFill>
                <a:srgbClr val="92D050"/>
              </a:solidFill>
              <a:latin typeface="Palatino Linotype" panose="02040502050505030304" pitchFamily="18" charset="0"/>
            </a:endParaRPr>
          </a:p>
          <a:p>
            <a:pPr algn="just">
              <a:spcAft>
                <a:spcPts val="700"/>
              </a:spcAft>
            </a:pPr>
            <a:r>
              <a:rPr lang="de-DE" altLang="en-US" sz="2200" dirty="0">
                <a:solidFill>
                  <a:srgbClr val="92D050"/>
                </a:solidFill>
                <a:latin typeface="Palatino Linotype" panose="02040502050505030304" pitchFamily="18" charset="0"/>
              </a:rPr>
              <a:t>Viele bekennende Christen betrachten diesen Teil des Lebens Christi </a:t>
            </a:r>
            <a:r>
              <a:rPr lang="de-DE" altLang="en-US" sz="2200" dirty="0">
                <a:latin typeface="Palatino Linotype" panose="02040502050505030304" pitchFamily="18" charset="0"/>
              </a:rPr>
              <a:t>wie einen gewöhnlichen Krieg zwischen zwei Königen, </a:t>
            </a:r>
            <a:r>
              <a:rPr lang="de-DE" altLang="en-US" sz="2200" dirty="0">
                <a:solidFill>
                  <a:srgbClr val="92D050"/>
                </a:solidFill>
                <a:latin typeface="Palatino Linotype" panose="02040502050505030304" pitchFamily="18" charset="0"/>
              </a:rPr>
              <a:t>der keine besondere Bedeutung für ihr eigenes Leben und ihren Charakter hat</a:t>
            </a:r>
            <a:r>
              <a:rPr lang="de-DE" altLang="en-US" sz="2200" dirty="0">
                <a:latin typeface="Palatino Linotype" panose="02040502050505030304" pitchFamily="18" charset="0"/>
              </a:rPr>
              <a:t>. Deshalb interessieren sie sich nur wenig für die Art der Kriegsführung und den wunderbaren Sieg, der errungen wurde. Ihre Wahrnehmungsfähigkeit ist durch Satans Machenschaften abgestumpft, sodass sie nicht erkennen können, dass </a:t>
            </a:r>
            <a:r>
              <a:rPr lang="de-DE" altLang="en-US" sz="2200" dirty="0">
                <a:solidFill>
                  <a:srgbClr val="92D050"/>
                </a:solidFill>
                <a:latin typeface="Palatino Linotype" panose="02040502050505030304" pitchFamily="18" charset="0"/>
              </a:rPr>
              <a:t>derjenige, der Christus in der Wüste bedrängte und beschloss, Ihn Seiner Integrität als Sohn des Unendlichen zu berauben, bis ans Ende der Zeit ihr Widersacher sein wird</a:t>
            </a:r>
            <a:r>
              <a:rPr lang="de-DE" altLang="en-US" sz="2200" dirty="0">
                <a:latin typeface="Palatino Linotype" panose="02040502050505030304" pitchFamily="18" charset="0"/>
              </a:rPr>
              <a:t>. Obwohl es ihm nicht gelang, Christus zu überwinden, ist seine Macht über den Menschen nicht geringer geworden. </a:t>
            </a:r>
            <a:r>
              <a:rPr lang="de-DE" altLang="en-US" sz="2200" dirty="0">
                <a:solidFill>
                  <a:srgbClr val="92D050"/>
                </a:solidFill>
                <a:latin typeface="Palatino Linotype" panose="02040502050505030304" pitchFamily="18" charset="0"/>
              </a:rPr>
              <a:t>Alle sind persönlich den Versuchungen ausgesetzt, die Christus überwunden hat, aber ihnen wird im allmächtigen Namen des großen Überwinders Kraft verliehen. Und alle müssen für sich selbst ganz individuell überwinden. </a:t>
            </a:r>
            <a:r>
              <a:rPr lang="de-DE" altLang="en-US" sz="2200" dirty="0">
                <a:latin typeface="Palatino Linotype" panose="02040502050505030304" pitchFamily="18" charset="0"/>
              </a:rPr>
              <a:t>{</a:t>
            </a:r>
            <a:r>
              <a:rPr lang="de-DE" altLang="en-US" sz="2200" dirty="0" err="1">
                <a:latin typeface="Palatino Linotype" panose="02040502050505030304" pitchFamily="18" charset="0"/>
              </a:rPr>
              <a:t>Con</a:t>
            </a:r>
            <a:r>
              <a:rPr lang="de-DE" altLang="en-US" sz="2200" dirty="0">
                <a:latin typeface="Palatino Linotype" panose="02040502050505030304" pitchFamily="18" charset="0"/>
              </a:rPr>
              <a:t> 63.3} </a:t>
            </a:r>
            <a:endParaRPr lang="de-DE" altLang="en-US" sz="2200" dirty="0">
              <a:solidFill>
                <a:srgbClr val="92D050"/>
              </a:solidFill>
              <a:latin typeface="Palatino Linotype" panose="02040502050505030304" pitchFamily="18" charset="0"/>
            </a:endParaRPr>
          </a:p>
          <a:p>
            <a:pPr algn="just">
              <a:spcAft>
                <a:spcPts val="700"/>
              </a:spcAft>
            </a:pPr>
            <a:endParaRPr lang="en-GB" altLang="en-US" sz="2200" dirty="0">
              <a:latin typeface="Palatino Linotype" panose="02040502050505030304" pitchFamily="18" charset="0"/>
            </a:endParaRPr>
          </a:p>
        </p:txBody>
      </p:sp>
    </p:spTree>
    <p:extLst>
      <p:ext uri="{BB962C8B-B14F-4D97-AF65-F5344CB8AC3E}">
        <p14:creationId xmlns:p14="http://schemas.microsoft.com/office/powerpoint/2010/main" val="345627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389614" y="498396"/>
            <a:ext cx="9809301" cy="633765"/>
          </a:xfrm>
        </p:spPr>
        <p:txBody>
          <a:bodyPr>
            <a:normAutofit/>
          </a:bodyPr>
          <a:lstStyle/>
          <a:p>
            <a:pPr defTabSz="1036638"/>
            <a:r>
              <a:rPr lang="en-US" altLang="en-US" sz="2600" dirty="0"/>
              <a:t>Das </a:t>
            </a:r>
            <a:r>
              <a:rPr lang="en-US" altLang="en-US" sz="2600" dirty="0" err="1"/>
              <a:t>grosse</a:t>
            </a:r>
            <a:r>
              <a:rPr lang="en-US" altLang="en-US" sz="2600" dirty="0"/>
              <a:t> </a:t>
            </a:r>
            <a:r>
              <a:rPr lang="en-US" altLang="en-US" sz="2600" dirty="0" err="1"/>
              <a:t>opfer</a:t>
            </a:r>
            <a:endParaRPr lang="en-US" altLang="en-US" sz="2600" dirty="0"/>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993083" y="1351508"/>
            <a:ext cx="1020583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Mit der Geburt Jesu </a:t>
            </a:r>
            <a:r>
              <a:rPr lang="de-DE" altLang="en-US" sz="2400" dirty="0" err="1">
                <a:effectLst>
                  <a:outerShdw blurRad="38100" dist="38100" dir="2700000" algn="tl">
                    <a:srgbClr val="000000"/>
                  </a:outerShdw>
                </a:effectLst>
                <a:latin typeface="Palatino Linotype" panose="02040502050505030304" pitchFamily="18" charset="0"/>
              </a:rPr>
              <a:t>wußte</a:t>
            </a:r>
            <a:r>
              <a:rPr lang="de-DE" altLang="en-US" sz="2400" dirty="0">
                <a:effectLst>
                  <a:outerShdw blurRad="38100" dist="38100" dir="2700000" algn="tl">
                    <a:srgbClr val="000000"/>
                  </a:outerShdw>
                </a:effectLst>
                <a:latin typeface="Palatino Linotype" panose="02040502050505030304" pitchFamily="18" charset="0"/>
              </a:rPr>
              <a:t> Satan, </a:t>
            </a:r>
            <a:r>
              <a:rPr lang="de-DE" altLang="en-US" sz="2400" dirty="0" err="1">
                <a:effectLst>
                  <a:outerShdw blurRad="38100" dist="38100" dir="2700000" algn="tl">
                    <a:srgbClr val="000000"/>
                  </a:outerShdw>
                </a:effectLst>
                <a:latin typeface="Palatino Linotype" panose="02040502050505030304" pitchFamily="18" charset="0"/>
              </a:rPr>
              <a:t>daß</a:t>
            </a:r>
            <a:r>
              <a:rPr lang="de-DE" altLang="en-US" sz="2400" dirty="0">
                <a:effectLst>
                  <a:outerShdw blurRad="38100" dist="38100" dir="2700000" algn="tl">
                    <a:srgbClr val="000000"/>
                  </a:outerShdw>
                </a:effectLst>
                <a:latin typeface="Palatino Linotype" panose="02040502050505030304" pitchFamily="18" charset="0"/>
              </a:rPr>
              <a:t> der Eine gekommen war mit dem göttlichen Auftrag, ihm seinen Herrschaftsanspruch streitig zu machen. Er zitterte bei der Botschaft des Engels, der die Autorität des neugeborenen Königs bezeugte. Ihm war wohl bekannt, welche bevorzugte Stellung Jesus als der Geliebte des Vaters im Himmel innegehabt hatte. </a:t>
            </a:r>
            <a:r>
              <a:rPr lang="de-DE" altLang="en-US" sz="2400" dirty="0" err="1">
                <a:solidFill>
                  <a:srgbClr val="92D050"/>
                </a:solidFill>
                <a:effectLst>
                  <a:outerShdw blurRad="38100" dist="38100" dir="2700000" algn="tl">
                    <a:srgbClr val="000000"/>
                  </a:outerShdw>
                </a:effectLst>
                <a:latin typeface="Palatino Linotype" panose="02040502050505030304" pitchFamily="18" charset="0"/>
              </a:rPr>
              <a:t>Daß</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der Sohn Gottes als Mensch auf die Erde kommen sollte, erfüllte ihn mit Bestürzung und Furcht. Er konnte das Geheimnis </a:t>
            </a:r>
            <a:r>
              <a:rPr lang="de-DE" altLang="en-US" sz="2400" u="sng" dirty="0">
                <a:solidFill>
                  <a:srgbClr val="92D050"/>
                </a:solidFill>
                <a:effectLst>
                  <a:outerShdw blurRad="38100" dist="38100" dir="2700000" algn="tl">
                    <a:srgbClr val="000000"/>
                  </a:outerShdw>
                </a:effectLst>
                <a:latin typeface="Palatino Linotype" panose="02040502050505030304" pitchFamily="18" charset="0"/>
              </a:rPr>
              <a:t>dieses großen Opfers</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nicht fassen. </a:t>
            </a:r>
            <a:r>
              <a:rPr lang="de-DE" altLang="en-US" sz="2400" dirty="0">
                <a:effectLst>
                  <a:outerShdw blurRad="38100" dist="38100" dir="2700000" algn="tl">
                    <a:srgbClr val="000000"/>
                  </a:outerShdw>
                </a:effectLst>
                <a:latin typeface="Palatino Linotype" panose="02040502050505030304" pitchFamily="18" charset="0"/>
              </a:rPr>
              <a:t>Seine selbstsüchtige Seele konnte eine solche Liebe zu dem irregeleiteten Geschlecht nicht verstehen. {LJ 98.2}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Dieses </a:t>
            </a:r>
            <a:r>
              <a:rPr lang="en-GB" altLang="en-US" sz="2400" dirty="0" err="1">
                <a:effectLst>
                  <a:outerShdw blurRad="38100" dist="38100" dir="2700000" algn="tl">
                    <a:srgbClr val="000000"/>
                  </a:outerShdw>
                </a:effectLst>
                <a:latin typeface="Palatino Linotype" panose="02040502050505030304" pitchFamily="18" charset="0"/>
              </a:rPr>
              <a:t>große</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Opfer</a:t>
            </a:r>
            <a:r>
              <a:rPr lang="en-GB" altLang="en-US" sz="2400" dirty="0">
                <a:effectLst>
                  <a:outerShdw blurRad="38100" dist="38100" dir="2700000" algn="tl">
                    <a:srgbClr val="000000"/>
                  </a:outerShdw>
                </a:effectLst>
                <a:latin typeface="Palatino Linotype" panose="02040502050505030304" pitchFamily="18" charset="0"/>
              </a:rPr>
              <a:t> = </a:t>
            </a:r>
            <a:r>
              <a:rPr lang="de-DE" altLang="en-US" sz="2400" dirty="0">
                <a:effectLst>
                  <a:outerShdw blurRad="38100" dist="38100" dir="2700000" algn="tl">
                    <a:srgbClr val="000000"/>
                  </a:outerShdw>
                </a:effectLst>
                <a:latin typeface="Palatino Linotype" panose="02040502050505030304" pitchFamily="18" charset="0"/>
              </a:rPr>
              <a:t>Als Mensch auf die Erde zu kommen.</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73685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191349" y="360559"/>
            <a:ext cx="9809301" cy="633765"/>
          </a:xfrm>
        </p:spPr>
        <p:txBody>
          <a:bodyPr>
            <a:normAutofit/>
          </a:bodyPr>
          <a:lstStyle/>
          <a:p>
            <a:pPr defTabSz="1036638"/>
            <a:r>
              <a:rPr lang="en-US" altLang="en-US" sz="2600" dirty="0"/>
              <a:t>Das </a:t>
            </a:r>
            <a:r>
              <a:rPr lang="en-US" altLang="en-US" sz="2600" dirty="0" err="1"/>
              <a:t>grosse</a:t>
            </a:r>
            <a:r>
              <a:rPr lang="en-US" altLang="en-US" sz="2600" dirty="0"/>
              <a:t> </a:t>
            </a:r>
            <a:r>
              <a:rPr lang="en-US" altLang="en-US" sz="2600" dirty="0" err="1"/>
              <a:t>opfer</a:t>
            </a:r>
            <a:endParaRPr lang="en-US" altLang="en-US" sz="2600" dirty="0"/>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749558" y="1214828"/>
            <a:ext cx="1069288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Die Geschichte von Bethlehem ist ein unerschöpfliches Thema. In ihr verborgen liegt die „Tiefe des Reichtums, beides, der Weisheit und der Erkenntnis Gottes“. Römer 11,33.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Wir staunen über das Opfer des Heilandes, der den Himmelsthron mit der Krippe und die Gesellschaft der anbetenden Engel mit jener der Tiere im Stall vertauschte. </a:t>
            </a:r>
            <a:r>
              <a:rPr lang="de-DE" altLang="en-US" sz="2200" dirty="0">
                <a:effectLst>
                  <a:outerShdw blurRad="38100" dist="38100" dir="2700000" algn="tl">
                    <a:srgbClr val="000000"/>
                  </a:outerShdw>
                </a:effectLst>
                <a:latin typeface="Palatino Linotype" panose="02040502050505030304" pitchFamily="18" charset="0"/>
              </a:rPr>
              <a:t>Tief beschämt stehen vor Seiner Gegenwart der Stolz und der Eigendünkel der Menschen. Die armselige Geburt des Heilandes war erst der Anfang Seiner außerordentlichen Erniedrigung.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Hätte der Sohn Gottes Menschengestalt angenommen, als Adam noch unschuldig im Paradiese lebte, dann schon wäre solche Tat eine geradezu unbegreifliche Herablassung gewesen; nun aber kam Jesus auf die Erde, nachdem das Menschengeschlecht bereits durch vier Jahrtausende im Dienst der Sünde geschwächt worden war. </a:t>
            </a:r>
            <a:r>
              <a:rPr lang="de-DE" altLang="en-US" sz="2200" dirty="0">
                <a:effectLst>
                  <a:outerShdw blurRad="38100" dist="38100" dir="2700000" algn="tl">
                    <a:srgbClr val="000000"/>
                  </a:outerShdw>
                </a:effectLst>
                <a:latin typeface="Palatino Linotype" panose="02040502050505030304" pitchFamily="18" charset="0"/>
              </a:rPr>
              <a:t>Und dennoch nahm Er wie jeder andere die Folgen auf sich, die das unerbittliche Gesetz der Vererbung zeitigte. Die Geschichte Seiner irdischen Vorfahren lehrt uns, worin diese Folgen bestanden. Mit einem solchen Erbteil belastet, teilte Er unsere Nöte und Versuchungen und gab uns das Beispiel eines sündlosen Lebens. {LJ 33.5}</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57630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016389" y="517057"/>
            <a:ext cx="9809301" cy="633765"/>
          </a:xfrm>
        </p:spPr>
        <p:txBody>
          <a:bodyPr>
            <a:normAutofit/>
          </a:bodyPr>
          <a:lstStyle/>
          <a:p>
            <a:pPr defTabSz="1036638"/>
            <a:r>
              <a:rPr lang="en-US" altLang="en-US" sz="2600" dirty="0"/>
              <a:t>Das </a:t>
            </a:r>
            <a:r>
              <a:rPr lang="en-US" altLang="en-US" sz="2600" dirty="0" err="1"/>
              <a:t>grosse</a:t>
            </a:r>
            <a:r>
              <a:rPr lang="en-US" altLang="en-US" sz="2600" dirty="0"/>
              <a:t> </a:t>
            </a:r>
            <a:r>
              <a:rPr lang="en-US" altLang="en-US" sz="2600" dirty="0" err="1"/>
              <a:t>opfer</a:t>
            </a:r>
            <a:endParaRPr lang="en-US" altLang="en-US" sz="2600" dirty="0"/>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775156" y="1466754"/>
            <a:ext cx="1051105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Die Lehre von der Menschwerdung Christi ist ein Geheimnis, „nämlich das Geheimnis, das verborgen war, seitdem es Weltzeiten und Geschlechter gibt“ (Kolosser 1,26). </a:t>
            </a:r>
            <a:r>
              <a:rPr lang="de-DE" sz="2400" dirty="0">
                <a:solidFill>
                  <a:srgbClr val="92D050"/>
                </a:solidFill>
                <a:latin typeface="Palatino Linotype" panose="02040502050505030304" pitchFamily="18" charset="0"/>
              </a:rPr>
              <a:t>Es ist das große und tiefe Geheimnis der Gottseligkeit. „Das Wort ward Fleisch und wohnte unter uns“ (Johannes 1,14). Christus nahm die menschliche Natur auf sich, eine Natur, die Seiner himmlischen Natur weit unterlegen ist. </a:t>
            </a:r>
            <a:r>
              <a:rPr lang="de-DE" sz="2400" u="sng" dirty="0">
                <a:solidFill>
                  <a:srgbClr val="92D050"/>
                </a:solidFill>
                <a:latin typeface="Palatino Linotype" panose="02040502050505030304" pitchFamily="18" charset="0"/>
              </a:rPr>
              <a:t>Nichts zeigt so sehr die wunderbare Herablassung Gottes wie dies</a:t>
            </a:r>
            <a:r>
              <a:rPr lang="de-DE" sz="2400" dirty="0">
                <a:solidFill>
                  <a:srgbClr val="92D050"/>
                </a:solidFill>
                <a:latin typeface="Palatino Linotype" panose="02040502050505030304" pitchFamily="18" charset="0"/>
              </a:rPr>
              <a:t>. </a:t>
            </a:r>
            <a:r>
              <a:rPr lang="de-DE" sz="2400" dirty="0">
                <a:latin typeface="Palatino Linotype" panose="02040502050505030304" pitchFamily="18" charset="0"/>
              </a:rPr>
              <a:t>Er „hat die Welt so sehr geliebt, dass Er Seinen eingeborenen Sohn gab“ (Johannes 3,16). Johannes präsentiert dieses wunderbare Thema mit einer solchen Einfachheit, dass alle die dargelegten Gedanken verstehen und davon erleuchtet werden können. {1SM 246.3}</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22706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17971" y="270678"/>
            <a:ext cx="9703258" cy="633765"/>
          </a:xfrm>
        </p:spPr>
        <p:txBody>
          <a:bodyPr>
            <a:normAutofit/>
          </a:bodyPr>
          <a:lstStyle/>
          <a:p>
            <a:pPr defTabSz="1036638"/>
            <a:r>
              <a:rPr lang="en-US" altLang="en-US" sz="2600" dirty="0"/>
              <a:t>Was war das </a:t>
            </a:r>
            <a:r>
              <a:rPr lang="en-US" altLang="en-US" sz="2600" dirty="0" err="1"/>
              <a:t>opfer</a:t>
            </a:r>
            <a:r>
              <a:rPr lang="en-US" altLang="en-US" sz="2600" dirty="0"/>
              <a:t>?</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481914" y="1054296"/>
            <a:ext cx="11121081"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Darum spricht Er bei Seinem Eintritt in die Welt: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»Opfer und Gaben hast Du nicht gewollt; </a:t>
            </a:r>
            <a:r>
              <a:rPr lang="de-DE" altLang="en-US" sz="2300" u="sng" dirty="0">
                <a:solidFill>
                  <a:srgbClr val="92D050"/>
                </a:solidFill>
                <a:effectLst>
                  <a:outerShdw blurRad="38100" dist="38100" dir="2700000" algn="tl">
                    <a:srgbClr val="000000"/>
                  </a:outerShdw>
                </a:effectLst>
                <a:latin typeface="Palatino Linotype" panose="02040502050505030304" pitchFamily="18" charset="0"/>
              </a:rPr>
              <a:t>einen Leib aber hast Du Mir bereitet</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 An Brandopfern und </a:t>
            </a:r>
            <a:r>
              <a:rPr lang="de-DE" altLang="en-US" sz="2300" dirty="0" err="1">
                <a:solidFill>
                  <a:srgbClr val="92D050"/>
                </a:solidFill>
                <a:effectLst>
                  <a:outerShdw blurRad="38100" dist="38100" dir="2700000" algn="tl">
                    <a:srgbClr val="000000"/>
                  </a:outerShdw>
                </a:effectLst>
                <a:latin typeface="Palatino Linotype" panose="02040502050505030304" pitchFamily="18" charset="0"/>
              </a:rPr>
              <a:t>Sündopfern</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 hast Du kein Wohlgefallen. </a:t>
            </a:r>
            <a:r>
              <a:rPr lang="de-DE" altLang="en-US" sz="2300" dirty="0">
                <a:effectLst>
                  <a:outerShdw blurRad="38100" dist="38100" dir="2700000" algn="tl">
                    <a:srgbClr val="000000"/>
                  </a:outerShdw>
                </a:effectLst>
                <a:latin typeface="Palatino Linotype" panose="02040502050505030304" pitchFamily="18" charset="0"/>
              </a:rPr>
              <a:t>Da sprach Ich: Siehe, Ich komme — in der Buchrolle steht von Mir geschrieben —, um Deinen Willen, o Gott, zu tun!« Oben sagt Er: »Opfer und Gaben, Brandopfer und </a:t>
            </a:r>
            <a:r>
              <a:rPr lang="de-DE" altLang="en-US" sz="2300" dirty="0" err="1">
                <a:effectLst>
                  <a:outerShdw blurRad="38100" dist="38100" dir="2700000" algn="tl">
                    <a:srgbClr val="000000"/>
                  </a:outerShdw>
                </a:effectLst>
                <a:latin typeface="Palatino Linotype" panose="02040502050505030304" pitchFamily="18" charset="0"/>
              </a:rPr>
              <a:t>Sündopfer</a:t>
            </a:r>
            <a:r>
              <a:rPr lang="de-DE" altLang="en-US" sz="2300" dirty="0">
                <a:effectLst>
                  <a:outerShdw blurRad="38100" dist="38100" dir="2700000" algn="tl">
                    <a:srgbClr val="000000"/>
                  </a:outerShdw>
                </a:effectLst>
                <a:latin typeface="Palatino Linotype" panose="02040502050505030304" pitchFamily="18" charset="0"/>
              </a:rPr>
              <a:t> hast Du nicht gewollt, Du hast auch kein Wohlgefallen an ihnen« — die ja nach dem Gesetz dargebracht werden —, dann fährt Er fort: »Siehe, Ich komme, um Deinen Willen, o Gott, zu tun«. [Somit] hebt Er das Erste auf, um das Zweite einzusetzen.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Aufgrund dieses Willens sind wir geheiligt durch die Opferung des Leibes Jesu Christi</a:t>
            </a:r>
            <a:r>
              <a:rPr lang="de-DE" altLang="en-US" sz="2300" dirty="0">
                <a:effectLst>
                  <a:outerShdw blurRad="38100" dist="38100" dir="2700000" algn="tl">
                    <a:srgbClr val="000000"/>
                  </a:outerShdw>
                </a:effectLst>
                <a:latin typeface="Palatino Linotype" panose="02040502050505030304" pitchFamily="18" charset="0"/>
              </a:rPr>
              <a:t>,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[und zwar] ein für alle Mal</a:t>
            </a:r>
            <a:r>
              <a:rPr lang="de-DE" altLang="en-US" sz="2300" dirty="0">
                <a:effectLst>
                  <a:outerShdw blurRad="38100" dist="38100" dir="2700000" algn="tl">
                    <a:srgbClr val="000000"/>
                  </a:outerShdw>
                </a:effectLst>
                <a:latin typeface="Palatino Linotype" panose="02040502050505030304" pitchFamily="18" charset="0"/>
              </a:rPr>
              <a:t>. Und jeder Priester steht da und verrichtet täglich den Gottesdienst und bringt oftmals dieselben Opfer dar, die doch niemals Sünden hinwegnehmen können; Er aber hat sich</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 nachdem Er ein einziges Opfer für die Sünden dargebracht hat, das für immer gilt, zur Rechten Gottes gesetzt</a:t>
            </a:r>
            <a:r>
              <a:rPr lang="de-DE" altLang="en-US" sz="2300" dirty="0">
                <a:effectLst>
                  <a:outerShdw blurRad="38100" dist="38100" dir="2700000" algn="tl">
                    <a:srgbClr val="000000"/>
                  </a:outerShdw>
                </a:effectLst>
                <a:latin typeface="Palatino Linotype" panose="02040502050505030304" pitchFamily="18" charset="0"/>
              </a:rPr>
              <a:t>, und Er wartet hinfort, bis Seine Feinde als Schemel für Seine Füße hingelegt werden. Denn mit einem einzigen Opfer hat Er die für immer vollendet, welche geheiligt werden. </a:t>
            </a:r>
            <a:r>
              <a:rPr lang="en-GB" altLang="en-US" sz="2300" dirty="0" err="1">
                <a:effectLst>
                  <a:outerShdw blurRad="38100" dist="38100" dir="2700000" algn="tl">
                    <a:srgbClr val="000000"/>
                  </a:outerShdw>
                </a:effectLst>
                <a:latin typeface="Palatino Linotype" panose="02040502050505030304" pitchFamily="18" charset="0"/>
              </a:rPr>
              <a:t>Hebräer</a:t>
            </a:r>
            <a:r>
              <a:rPr lang="en-GB" altLang="en-US" sz="2300" dirty="0">
                <a:effectLst>
                  <a:outerShdw blurRad="38100" dist="38100" dir="2700000" algn="tl">
                    <a:srgbClr val="000000"/>
                  </a:outerShdw>
                </a:effectLst>
                <a:latin typeface="Palatino Linotype" panose="02040502050505030304" pitchFamily="18" charset="0"/>
              </a:rPr>
              <a:t> 10,5-14</a:t>
            </a:r>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1342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862472" y="238383"/>
            <a:ext cx="9844467" cy="628459"/>
          </a:xfrm>
        </p:spPr>
        <p:txBody>
          <a:bodyPr>
            <a:noAutofit/>
          </a:bodyPr>
          <a:lstStyle/>
          <a:p>
            <a:pPr defTabSz="1036638"/>
            <a:r>
              <a:rPr lang="en-GB" altLang="en-US" sz="2600" dirty="0"/>
              <a:t>Die </a:t>
            </a:r>
            <a:r>
              <a:rPr lang="en-GB" altLang="en-US" sz="2600" dirty="0" err="1"/>
              <a:t>feindschaft</a:t>
            </a:r>
            <a:r>
              <a:rPr lang="en-GB" altLang="en-US" sz="2600" dirty="0"/>
              <a:t> </a:t>
            </a:r>
            <a:r>
              <a:rPr lang="en-GB" altLang="en-US" sz="2600" dirty="0" err="1"/>
              <a:t>hinweggetan</a:t>
            </a:r>
            <a:endParaRPr lang="en-US" altLang="en-US" sz="26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602343" y="982176"/>
            <a:ext cx="1098731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de-DE" altLang="en-US" sz="2200" dirty="0">
                <a:effectLst>
                  <a:outerShdw blurRad="38100" dist="38100" dir="2700000" algn="tl">
                    <a:srgbClr val="000000"/>
                  </a:outerShdw>
                </a:effectLst>
                <a:latin typeface="Palatino Linotype" panose="02040502050505030304" pitchFamily="18" charset="0"/>
              </a:rPr>
              <a:t>Darum gedenkt daran, dass ihr, die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ihr einst Heiden im Fleisch wart </a:t>
            </a:r>
            <a:r>
              <a:rPr lang="de-DE" altLang="en-US" sz="2200" dirty="0">
                <a:effectLst>
                  <a:outerShdw blurRad="38100" dist="38100" dir="2700000" algn="tl">
                    <a:srgbClr val="000000"/>
                  </a:outerShdw>
                </a:effectLst>
                <a:latin typeface="Palatino Linotype" panose="02040502050505030304" pitchFamily="18" charset="0"/>
              </a:rPr>
              <a:t>und Unbeschnittene genannt wurdet von der sogenannten Beschneidung, die am Fleisch mit der Hand geschieht —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dass ihr in jener Zeit ohne Christus wart</a:t>
            </a:r>
            <a:r>
              <a:rPr lang="de-DE" altLang="en-US" sz="2200" dirty="0">
                <a:effectLst>
                  <a:outerShdw blurRad="38100" dist="38100" dir="2700000" algn="tl">
                    <a:srgbClr val="000000"/>
                  </a:outerShdw>
                </a:effectLst>
                <a:latin typeface="Palatino Linotype" panose="02040502050505030304" pitchFamily="18" charset="0"/>
              </a:rPr>
              <a: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ausgeschlossen von der Bürgerschaft Israels </a:t>
            </a:r>
            <a:r>
              <a:rPr lang="de-DE" altLang="en-US" sz="2200" dirty="0">
                <a:effectLst>
                  <a:outerShdw blurRad="38100" dist="38100" dir="2700000" algn="tl">
                    <a:srgbClr val="000000"/>
                  </a:outerShdw>
                </a:effectLst>
                <a:latin typeface="Palatino Linotype" panose="02040502050505030304" pitchFamily="18" charset="0"/>
              </a:rPr>
              <a:t>und fremd den Bündnissen der Verheißung;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ihr hattet keine Hoffnung und wart ohne Gott in der Welt</a:t>
            </a:r>
            <a:r>
              <a:rPr lang="de-DE" altLang="en-US" sz="2200" dirty="0">
                <a:effectLst>
                  <a:outerShdw blurRad="38100" dist="38100" dir="2700000" algn="tl">
                    <a:srgbClr val="000000"/>
                  </a:outerShdw>
                </a:effectLst>
                <a:latin typeface="Palatino Linotype" panose="02040502050505030304" pitchFamily="18" charset="0"/>
              </a:rPr>
              <a:t>. Jetzt aber, in Christus Jesus, seid ihr,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die ihr einst fern wart, nahe gebracht worden durch das Blut des Christus </a:t>
            </a:r>
            <a:r>
              <a:rPr lang="en-GB" altLang="en-US" sz="2200" dirty="0">
                <a:effectLst>
                  <a:outerShdw blurRad="38100" dist="38100" dir="2700000" algn="tl">
                    <a:srgbClr val="000000"/>
                  </a:outerShdw>
                </a:effectLst>
                <a:latin typeface="Palatino Linotype" panose="02040502050505030304" pitchFamily="18" charset="0"/>
              </a:rPr>
              <a:t>[Du </a:t>
            </a:r>
            <a:r>
              <a:rPr lang="en-GB" altLang="en-US" sz="2200" dirty="0" err="1">
                <a:effectLst>
                  <a:outerShdw blurRad="38100" dist="38100" dir="2700000" algn="tl">
                    <a:srgbClr val="000000"/>
                  </a:outerShdw>
                </a:effectLst>
                <a:latin typeface="Palatino Linotype" panose="02040502050505030304" pitchFamily="18" charset="0"/>
              </a:rPr>
              <a:t>bist</a:t>
            </a:r>
            <a:r>
              <a:rPr lang="en-GB" altLang="en-US" sz="2200" dirty="0">
                <a:effectLst>
                  <a:outerShdw blurRad="38100" dist="38100" dir="2700000" algn="tl">
                    <a:srgbClr val="000000"/>
                  </a:outerShdw>
                </a:effectLst>
                <a:latin typeface="Palatino Linotype" panose="02040502050505030304" pitchFamily="18" charset="0"/>
              </a:rPr>
              <a:t> Mein </a:t>
            </a:r>
            <a:r>
              <a:rPr lang="en-GB" altLang="en-US" sz="2200" dirty="0" err="1">
                <a:effectLst>
                  <a:outerShdw blurRad="38100" dist="38100" dir="2700000" algn="tl">
                    <a:srgbClr val="000000"/>
                  </a:outerShdw>
                </a:effectLst>
                <a:latin typeface="Palatino Linotype" panose="02040502050505030304" pitchFamily="18" charset="0"/>
              </a:rPr>
              <a:t>geliebter</a:t>
            </a:r>
            <a:r>
              <a:rPr lang="en-GB" altLang="en-US" sz="2200" dirty="0">
                <a:effectLst>
                  <a:outerShdw blurRad="38100" dist="38100" dir="2700000" algn="tl">
                    <a:srgbClr val="000000"/>
                  </a:outerShdw>
                </a:effectLst>
                <a:latin typeface="Palatino Linotype" panose="02040502050505030304" pitchFamily="18" charset="0"/>
              </a:rPr>
              <a:t> Sohn]</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 </a:t>
            </a:r>
            <a:r>
              <a:rPr lang="de-DE" altLang="en-US" sz="2200" dirty="0">
                <a:effectLst>
                  <a:outerShdw blurRad="38100" dist="38100" dir="2700000" algn="tl">
                    <a:srgbClr val="000000"/>
                  </a:outerShdw>
                </a:effectLst>
                <a:latin typeface="Palatino Linotype" panose="02040502050505030304" pitchFamily="18" charset="0"/>
              </a:rPr>
              <a:t>Denn Er ist unser Friede, der aus beiden </a:t>
            </a:r>
            <a:r>
              <a:rPr lang="en-GB" altLang="en-US" sz="2200" dirty="0">
                <a:effectLst>
                  <a:outerShdw blurRad="38100" dist="38100" dir="2700000" algn="tl">
                    <a:srgbClr val="000000"/>
                  </a:outerShdw>
                </a:effectLst>
                <a:latin typeface="Palatino Linotype" panose="02040502050505030304" pitchFamily="18" charset="0"/>
              </a:rPr>
              <a:t>[</a:t>
            </a:r>
            <a:r>
              <a:rPr lang="en-GB" altLang="en-US" sz="2200" dirty="0" err="1">
                <a:effectLst>
                  <a:outerShdw blurRad="38100" dist="38100" dir="2700000" algn="tl">
                    <a:srgbClr val="000000"/>
                  </a:outerShdw>
                </a:effectLst>
                <a:latin typeface="Palatino Linotype" panose="02040502050505030304" pitchFamily="18" charset="0"/>
              </a:rPr>
              <a:t>Göttliche</a:t>
            </a:r>
            <a:r>
              <a:rPr lang="en-GB" altLang="en-US" sz="2200" dirty="0">
                <a:effectLst>
                  <a:outerShdw blurRad="38100" dist="38100" dir="2700000" algn="tl">
                    <a:srgbClr val="000000"/>
                  </a:outerShdw>
                </a:effectLst>
                <a:latin typeface="Palatino Linotype" panose="02040502050505030304" pitchFamily="18" charset="0"/>
              </a:rPr>
              <a:t> und </a:t>
            </a:r>
            <a:r>
              <a:rPr lang="en-GB" altLang="en-US" sz="2200" dirty="0" err="1">
                <a:effectLst>
                  <a:outerShdw blurRad="38100" dist="38100" dir="2700000" algn="tl">
                    <a:srgbClr val="000000"/>
                  </a:outerShdw>
                </a:effectLst>
                <a:latin typeface="Palatino Linotype" panose="02040502050505030304" pitchFamily="18" charset="0"/>
              </a:rPr>
              <a:t>menschliche</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Natur</a:t>
            </a:r>
            <a:r>
              <a:rPr lang="en-GB" altLang="en-US" sz="2200" dirty="0">
                <a:effectLst>
                  <a:outerShdw blurRad="38100" dist="38100" dir="2700000" algn="tl">
                    <a:srgbClr val="000000"/>
                  </a:outerShdw>
                </a:effectLst>
                <a:latin typeface="Palatino Linotype" panose="02040502050505030304" pitchFamily="18" charset="0"/>
              </a:rPr>
              <a:t>] </a:t>
            </a:r>
            <a:r>
              <a:rPr lang="de-DE" altLang="en-US" sz="2200" dirty="0">
                <a:effectLst>
                  <a:outerShdw blurRad="38100" dist="38100" dir="2700000" algn="tl">
                    <a:srgbClr val="000000"/>
                  </a:outerShdw>
                </a:effectLst>
                <a:latin typeface="Palatino Linotype" panose="02040502050505030304" pitchFamily="18" charset="0"/>
              </a:rPr>
              <a:t>eins gemacht und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die Scheidewand des Zaunes abgebrochen hat, indem Er in Seinem Fleisch die Feindschaft</a:t>
            </a:r>
            <a:r>
              <a:rPr lang="de-DE" altLang="en-US" sz="2200" dirty="0">
                <a:effectLst>
                  <a:outerShdw blurRad="38100" dist="38100" dir="2700000" algn="tl">
                    <a:srgbClr val="000000"/>
                  </a:outerShdw>
                </a:effectLst>
                <a:latin typeface="Palatino Linotype" panose="02040502050505030304" pitchFamily="18" charset="0"/>
              </a:rPr>
              <a:t>, das Gesetz der Gebote in Satzungen </a:t>
            </a:r>
            <a:r>
              <a:rPr lang="en-GB" altLang="en-US" sz="2200" dirty="0">
                <a:effectLst>
                  <a:outerShdw blurRad="38100" dist="38100" dir="2700000" algn="tl">
                    <a:srgbClr val="000000"/>
                  </a:outerShdw>
                </a:effectLst>
                <a:latin typeface="Palatino Linotype" panose="02040502050505030304" pitchFamily="18" charset="0"/>
              </a:rPr>
              <a:t>[Dogma – </a:t>
            </a:r>
            <a:r>
              <a:rPr lang="en-GB" altLang="en-US" sz="2200" dirty="0" err="1">
                <a:effectLst>
                  <a:outerShdw blurRad="38100" dist="38100" dir="2700000" algn="tl">
                    <a:srgbClr val="000000"/>
                  </a:outerShdw>
                </a:effectLst>
                <a:latin typeface="Palatino Linotype" panose="02040502050505030304" pitchFamily="18" charset="0"/>
              </a:rPr>
              <a:t>Todesurteile</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über</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andere</a:t>
            </a:r>
            <a:r>
              <a:rPr lang="en-GB" altLang="en-US" sz="2200" dirty="0">
                <a:effectLst>
                  <a:outerShdw blurRad="38100" dist="38100" dir="2700000" algn="tl">
                    <a:srgbClr val="000000"/>
                  </a:outerShdw>
                </a:effectLst>
                <a:latin typeface="Palatino Linotype" panose="02040502050505030304" pitchFamily="18" charset="0"/>
              </a:rPr>
              <a:t> und </a:t>
            </a:r>
            <a:r>
              <a:rPr lang="en-GB" altLang="en-US" sz="2200" dirty="0" err="1">
                <a:effectLst>
                  <a:outerShdw blurRad="38100" dist="38100" dir="2700000" algn="tl">
                    <a:srgbClr val="000000"/>
                  </a:outerShdw>
                </a:effectLst>
                <a:latin typeface="Palatino Linotype" panose="02040502050505030304" pitchFamily="18" charset="0"/>
              </a:rPr>
              <a:t>über</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sich</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selbst</a:t>
            </a:r>
            <a:r>
              <a:rPr lang="en-GB" altLang="en-US" sz="2200" dirty="0">
                <a:effectLst>
                  <a:outerShdw blurRad="38100" dist="38100" dir="2700000" algn="tl">
                    <a:srgbClr val="000000"/>
                  </a:outerShdw>
                </a:effectLst>
                <a:latin typeface="Palatino Linotype" panose="02040502050505030304" pitchFamily="18" charset="0"/>
              </a:rPr>
              <a:t>]</a:t>
            </a:r>
            <a:r>
              <a:rPr lang="de-DE" altLang="en-US" sz="2200" dirty="0">
                <a:effectLst>
                  <a:outerShdw blurRad="38100" dist="38100" dir="2700000" algn="tl">
                    <a:srgbClr val="000000"/>
                  </a:outerShdw>
                </a:effectLst>
                <a:latin typeface="Palatino Linotype" panose="02040502050505030304" pitchFamily="18" charset="0"/>
              </a:rPr>
              <a:t>, hinwegtat, um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die zwei </a:t>
            </a:r>
            <a:r>
              <a:rPr lang="en-GB" altLang="en-US" sz="2200" dirty="0">
                <a:effectLst>
                  <a:outerShdw blurRad="38100" dist="38100" dir="2700000" algn="tl">
                    <a:srgbClr val="000000"/>
                  </a:outerShdw>
                </a:effectLst>
                <a:latin typeface="Palatino Linotype" panose="02040502050505030304" pitchFamily="18" charset="0"/>
              </a:rPr>
              <a:t>[</a:t>
            </a:r>
            <a:r>
              <a:rPr lang="en-GB" altLang="en-US" sz="2200" dirty="0" err="1">
                <a:effectLst>
                  <a:outerShdw blurRad="38100" dist="38100" dir="2700000" algn="tl">
                    <a:srgbClr val="000000"/>
                  </a:outerShdw>
                </a:effectLst>
                <a:latin typeface="Palatino Linotype" panose="02040502050505030304" pitchFamily="18" charset="0"/>
              </a:rPr>
              <a:t>zwei</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Naturen</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geheimnisvoll</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err="1">
                <a:effectLst>
                  <a:outerShdw blurRad="38100" dist="38100" dir="2700000" algn="tl">
                    <a:srgbClr val="000000"/>
                  </a:outerShdw>
                </a:effectLst>
                <a:latin typeface="Palatino Linotype" panose="02040502050505030304" pitchFamily="18" charset="0"/>
              </a:rPr>
              <a:t>verbunden</a:t>
            </a:r>
            <a:r>
              <a:rPr lang="en-GB" altLang="en-US" sz="2200" dirty="0">
                <a:effectLst>
                  <a:outerShdw blurRad="38100" dist="38100" dir="2700000" algn="tl">
                    <a:srgbClr val="000000"/>
                  </a:outerShdw>
                </a:effectLst>
                <a:latin typeface="Palatino Linotype" panose="02040502050505030304" pitchFamily="18" charset="0"/>
              </a:rPr>
              <a:t>]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in sich selbst zu einem neuen Menschen zu schaffen </a:t>
            </a:r>
            <a:r>
              <a:rPr lang="de-DE" altLang="en-US" sz="2200" dirty="0">
                <a:effectLst>
                  <a:outerShdw blurRad="38100" dist="38100" dir="2700000" algn="tl">
                    <a:srgbClr val="000000"/>
                  </a:outerShdw>
                </a:effectLst>
                <a:latin typeface="Palatino Linotype" panose="02040502050505030304" pitchFamily="18" charset="0"/>
              </a:rPr>
              <a:t>und Frieden zu stiften, und um die beiden in einem Leib mit Gott zu versöhnen durch das Kreuz, nachdem Er durch dasselbe die Feindschaft getötet hatte. Und Er kam und verkündigte Frieden euch, den Fernen, und den Nahen; denn durch Ihn haben wir beide den Zutritt zu dem Vater in einem Geist.  </a:t>
            </a:r>
            <a:r>
              <a:rPr lang="en-GB" altLang="en-US" sz="2200" dirty="0" err="1">
                <a:effectLst>
                  <a:outerShdw blurRad="38100" dist="38100" dir="2700000" algn="tl">
                    <a:srgbClr val="000000"/>
                  </a:outerShdw>
                </a:effectLst>
                <a:latin typeface="Palatino Linotype" panose="02040502050505030304" pitchFamily="18" charset="0"/>
              </a:rPr>
              <a:t>Epheser</a:t>
            </a:r>
            <a:r>
              <a:rPr lang="en-GB" altLang="en-US" sz="2200" dirty="0">
                <a:effectLst>
                  <a:outerShdw blurRad="38100" dist="38100" dir="2700000" algn="tl">
                    <a:srgbClr val="000000"/>
                  </a:outerShdw>
                </a:effectLst>
                <a:latin typeface="Palatino Linotype" panose="02040502050505030304" pitchFamily="18" charset="0"/>
              </a:rPr>
              <a:t> 2,11-18</a:t>
            </a:r>
          </a:p>
        </p:txBody>
      </p:sp>
    </p:spTree>
    <p:extLst>
      <p:ext uri="{BB962C8B-B14F-4D97-AF65-F5344CB8AC3E}">
        <p14:creationId xmlns:p14="http://schemas.microsoft.com/office/powerpoint/2010/main" val="271052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a:bodyPr>
          <a:lstStyle/>
          <a:p>
            <a:pPr defTabSz="1036638"/>
            <a:r>
              <a:rPr lang="en-US" altLang="en-US" sz="2600" dirty="0" err="1"/>
              <a:t>Versöhnung</a:t>
            </a:r>
            <a:r>
              <a:rPr lang="en-US" altLang="en-US" sz="2600" dirty="0"/>
              <a:t> </a:t>
            </a:r>
            <a:r>
              <a:rPr lang="en-US" altLang="en-US" sz="2600" dirty="0" err="1"/>
              <a:t>mit</a:t>
            </a:r>
            <a:r>
              <a:rPr lang="en-US" altLang="en-US" sz="2600" dirty="0"/>
              <a:t> Gott</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804333" y="1246925"/>
            <a:ext cx="10583334"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Die Tatsache, dass wir Versöhnung brauchten, bedeutet, dass unsere Beziehung zu Gott zerbrochen war. Und die Tatsache, dass Gott heilig ist, bedeutet, dass wir diejenigen waren, die die Schuld dafür trugen. Unsere Sünde hat uns von Ihm entfremdet.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Der Tod Jesu Christi am Kreuz ist die Grundlage für unsere Vergebung und Rechtfertigung. </a:t>
            </a:r>
            <a:r>
              <a:rPr lang="de-DE" altLang="en-US" sz="2400" dirty="0">
                <a:effectLst>
                  <a:outerShdw blurRad="38100" dist="38100" dir="2700000" algn="tl">
                    <a:srgbClr val="000000"/>
                  </a:outerShdw>
                </a:effectLst>
                <a:latin typeface="Palatino Linotype" panose="02040502050505030304" pitchFamily="18" charset="0"/>
              </a:rPr>
              <a:t>Durch Gnade und Glauben an Seinen Sohn erneuert Gott uns vollständig nach dem Bild Christi. Gott und Mensch werden zusammengeführt: Die ehemals tot waren in Sünde werden zu neuem Leben erweckt. „Wir sind nicht länger Feinde, Gottlose, Sünder oder machtlos. Stattdessen ist die Liebe Gottes durch den Heiligen Geist, den Er uns gegeben hat, in unsere Herzen ausgegossen worden. (Römer 5,5). Es ist eine Veränderung der Gesamtsituation unseres Lebens.“ </a:t>
            </a:r>
            <a:r>
              <a:rPr lang="en-GB" altLang="en-US" sz="2400" dirty="0">
                <a:effectLst>
                  <a:outerShdw blurRad="38100" dist="38100" dir="2700000" algn="tl">
                    <a:srgbClr val="000000"/>
                  </a:outerShdw>
                </a:effectLst>
                <a:latin typeface="Palatino Linotype" panose="02040502050505030304" pitchFamily="18" charset="0"/>
              </a:rPr>
              <a:t> </a:t>
            </a:r>
          </a:p>
          <a:p>
            <a:pPr algn="just"/>
            <a:r>
              <a:rPr lang="en-GB" altLang="en-US" sz="2000" dirty="0">
                <a:effectLst>
                  <a:outerShdw blurRad="38100" dist="38100" dir="2700000" algn="tl">
                    <a:srgbClr val="000000"/>
                  </a:outerShdw>
                </a:effectLst>
                <a:latin typeface="Palatino Linotype" panose="02040502050505030304" pitchFamily="18" charset="0"/>
              </a:rPr>
              <a:t>(</a:t>
            </a:r>
            <a:r>
              <a:rPr lang="de-DE" altLang="en-US" sz="2000" dirty="0">
                <a:effectLst>
                  <a:outerShdw blurRad="38100" dist="38100" dir="2700000" algn="tl">
                    <a:srgbClr val="000000"/>
                  </a:outerShdw>
                </a:effectLst>
                <a:latin typeface="Palatino Linotype" panose="02040502050505030304" pitchFamily="18" charset="0"/>
              </a:rPr>
              <a:t>„</a:t>
            </a:r>
            <a:r>
              <a:rPr lang="en-GB" altLang="en-US" sz="2000" dirty="0">
                <a:effectLst>
                  <a:outerShdw blurRad="38100" dist="38100" dir="2700000" algn="tl">
                    <a:srgbClr val="000000"/>
                  </a:outerShdw>
                </a:effectLst>
                <a:latin typeface="Palatino Linotype" panose="02040502050505030304" pitchFamily="18" charset="0"/>
              </a:rPr>
              <a:t>Reconciliation,” Woodruff, W., Baker’s Evangelical Dictionary of Biblical Theology, Elwell, W., ed., Baker Books, 1996)   https://www.gotquestions.org/reconciliation.html</a:t>
            </a:r>
            <a:endParaRPr lang="en-GB" altLang="en-US" sz="20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33164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373836" y="662322"/>
            <a:ext cx="11158150" cy="628459"/>
          </a:xfrm>
        </p:spPr>
        <p:txBody>
          <a:bodyPr>
            <a:noAutofit/>
          </a:bodyPr>
          <a:lstStyle/>
          <a:p>
            <a:pPr defTabSz="1036638"/>
            <a:r>
              <a:rPr lang="de-DE" altLang="en-US" sz="2600" dirty="0"/>
              <a:t>Das ist der Weg – Das ist der Pfad – </a:t>
            </a:r>
            <a:br>
              <a:rPr lang="de-DE" altLang="en-US" sz="2600" dirty="0"/>
            </a:br>
            <a:r>
              <a:rPr lang="de-DE" altLang="en-US" sz="2600" dirty="0"/>
              <a:t>Das ist der Schlüssel</a:t>
            </a:r>
            <a:endParaRPr lang="en-US" altLang="en-US" sz="26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862472" y="1813838"/>
            <a:ext cx="10180879" cy="407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de-DE" altLang="en-US" sz="2300" dirty="0">
                <a:latin typeface="Palatino Linotype" panose="02040502050505030304" pitchFamily="18" charset="0"/>
              </a:rPr>
              <a:t>Das Licht, das aus dem geöffneten Himmel auf das Haupt des Heilandes fiel, wird auch uns scheinen, wenn wir ernstlich um Hilfe bitten, der Versuchung zu widerstehen. Die gleiche göttliche Stimme spricht zu jeder gläubigen Seele: Du bist Mein Kind, an dem Ich Wohlgefallen habe!</a:t>
            </a:r>
            <a:r>
              <a:rPr lang="en-GB" altLang="en-US" sz="2000" dirty="0">
                <a:latin typeface="Palatino Linotype" panose="02040502050505030304" pitchFamily="18" charset="0"/>
              </a:rPr>
              <a:t> </a:t>
            </a:r>
            <a:r>
              <a:rPr lang="en-GB" altLang="en-US" sz="2300" dirty="0">
                <a:latin typeface="Palatino Linotype" panose="02040502050505030304" pitchFamily="18" charset="0"/>
              </a:rPr>
              <a:t>[Der Wein der </a:t>
            </a:r>
            <a:r>
              <a:rPr lang="en-GB" altLang="en-US" sz="2300" dirty="0" err="1">
                <a:latin typeface="Palatino Linotype" panose="02040502050505030304" pitchFamily="18" charset="0"/>
              </a:rPr>
              <a:t>Freude</a:t>
            </a:r>
            <a:r>
              <a:rPr lang="en-GB" altLang="en-US" sz="2300" dirty="0">
                <a:latin typeface="Palatino Linotype" panose="02040502050505030304" pitchFamily="18" charset="0"/>
              </a:rPr>
              <a:t>, das Blut des </a:t>
            </a:r>
            <a:r>
              <a:rPr lang="en-GB" altLang="en-US" sz="2300" dirty="0" err="1">
                <a:latin typeface="Palatino Linotype" panose="02040502050505030304" pitchFamily="18" charset="0"/>
              </a:rPr>
              <a:t>Lammes</a:t>
            </a:r>
            <a:r>
              <a:rPr lang="en-GB" altLang="en-US" sz="2300" dirty="0">
                <a:latin typeface="Palatino Linotype" panose="02040502050505030304" pitchFamily="18" charset="0"/>
              </a:rPr>
              <a:t>]</a:t>
            </a:r>
            <a:r>
              <a:rPr lang="de-DE" altLang="en-US" sz="2300" dirty="0">
                <a:latin typeface="Palatino Linotype" panose="02040502050505030304" pitchFamily="18" charset="0"/>
              </a:rPr>
              <a:t> {DA 113.1}</a:t>
            </a:r>
          </a:p>
          <a:p>
            <a:pPr algn="just">
              <a:spcAft>
                <a:spcPts val="700"/>
              </a:spcAft>
            </a:pPr>
            <a:r>
              <a:rPr lang="de-DE" altLang="en-US" sz="2300" dirty="0">
                <a:latin typeface="Palatino Linotype" panose="02040502050505030304" pitchFamily="18" charset="0"/>
              </a:rPr>
              <a:t>„Geliebte, wir sind jetzt Kinder Gottes, und noch ist nicht offenbar geworden, was wir sein werden; wir wissen aber, dass wir Ihm gleichgestaltet sein werden, wenn Er offenbar werden wird; denn wir werden Ihn sehen, wie Er ist." 1.Johannes 3,2. </a:t>
            </a:r>
            <a:r>
              <a:rPr lang="de-DE" altLang="en-US" sz="2300" dirty="0">
                <a:solidFill>
                  <a:srgbClr val="92D050"/>
                </a:solidFill>
                <a:latin typeface="Palatino Linotype" panose="02040502050505030304" pitchFamily="18" charset="0"/>
              </a:rPr>
              <a:t>Unser Heiland hat den Weg bereitet, damit auch der Sündhafteste, der Bedürftigste, der Unterdrückteste und der </a:t>
            </a:r>
            <a:r>
              <a:rPr lang="de-DE" altLang="en-US" sz="2300" dirty="0" err="1">
                <a:solidFill>
                  <a:srgbClr val="92D050"/>
                </a:solidFill>
                <a:latin typeface="Palatino Linotype" panose="02040502050505030304" pitchFamily="18" charset="0"/>
              </a:rPr>
              <a:t>Allerverachtetste</a:t>
            </a:r>
            <a:r>
              <a:rPr lang="de-DE" altLang="en-US" sz="2300" dirty="0">
                <a:solidFill>
                  <a:srgbClr val="92D050"/>
                </a:solidFill>
                <a:latin typeface="Palatino Linotype" panose="02040502050505030304" pitchFamily="18" charset="0"/>
              </a:rPr>
              <a:t> Zutritt zum Vater finden kann</a:t>
            </a:r>
            <a:r>
              <a:rPr lang="de-DE" altLang="en-US" sz="2300" dirty="0">
                <a:latin typeface="Palatino Linotype" panose="02040502050505030304" pitchFamily="18" charset="0"/>
              </a:rPr>
              <a:t>.  {DA 113.2}</a:t>
            </a:r>
            <a:endParaRPr lang="en-GB" altLang="en-US" sz="2300" dirty="0">
              <a:latin typeface="Palatino Linotype" panose="02040502050505030304" pitchFamily="18" charset="0"/>
            </a:endParaRPr>
          </a:p>
        </p:txBody>
      </p:sp>
    </p:spTree>
    <p:extLst>
      <p:ext uri="{BB962C8B-B14F-4D97-AF65-F5344CB8AC3E}">
        <p14:creationId xmlns:p14="http://schemas.microsoft.com/office/powerpoint/2010/main" val="169598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221654"/>
            <a:ext cx="9703258" cy="777414"/>
          </a:xfrm>
        </p:spPr>
        <p:txBody>
          <a:bodyPr>
            <a:normAutofit/>
          </a:bodyPr>
          <a:lstStyle/>
          <a:p>
            <a:pPr defTabSz="1036638"/>
            <a:r>
              <a:rPr lang="en-US" altLang="en-US" sz="2600" dirty="0"/>
              <a:t>Zwei </a:t>
            </a:r>
            <a:r>
              <a:rPr lang="en-US" altLang="en-US" sz="2600" dirty="0" err="1"/>
              <a:t>arten</a:t>
            </a:r>
            <a:r>
              <a:rPr lang="en-US" altLang="en-US" sz="2600" dirty="0"/>
              <a:t> von </a:t>
            </a:r>
            <a:r>
              <a:rPr lang="en-US" altLang="en-US" sz="2600" dirty="0" err="1"/>
              <a:t>blut</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5769084" y="1367172"/>
            <a:ext cx="559329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Welches Blut </a:t>
            </a:r>
            <a:r>
              <a:rPr lang="en-GB" altLang="en-US" sz="2400" dirty="0" err="1">
                <a:effectLst>
                  <a:outerShdw blurRad="38100" dist="38100" dir="2700000" algn="tl">
                    <a:srgbClr val="000000"/>
                  </a:outerShdw>
                </a:effectLst>
                <a:latin typeface="Palatino Linotype" panose="02040502050505030304" pitchFamily="18" charset="0"/>
              </a:rPr>
              <a:t>reinigt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uns</a:t>
            </a:r>
            <a:r>
              <a:rPr lang="en-GB" altLang="en-US" sz="2400" dirty="0">
                <a:effectLst>
                  <a:outerShdw blurRad="38100" dist="38100" dir="2700000" algn="tl">
                    <a:srgbClr val="000000"/>
                  </a:outerShdw>
                </a:effectLst>
                <a:latin typeface="Palatino Linotype" panose="02040502050505030304" pitchFamily="18" charset="0"/>
              </a:rPr>
              <a:t> von </a:t>
            </a:r>
            <a:r>
              <a:rPr lang="en-GB" altLang="en-US" sz="2400" dirty="0" err="1">
                <a:effectLst>
                  <a:outerShdw blurRad="38100" dist="38100" dir="2700000" algn="tl">
                    <a:srgbClr val="000000"/>
                  </a:outerShdw>
                </a:effectLst>
                <a:latin typeface="Palatino Linotype" panose="02040502050505030304" pitchFamily="18" charset="0"/>
              </a:rPr>
              <a:t>Sünde</a:t>
            </a:r>
            <a:r>
              <a:rPr lang="en-GB" altLang="en-US" sz="2400" dirty="0">
                <a:effectLst>
                  <a:outerShdw blurRad="38100" dist="38100" dir="2700000" algn="tl">
                    <a:srgbClr val="000000"/>
                  </a:outerShdw>
                </a:effectLst>
                <a:latin typeface="Palatino Linotype" panose="02040502050505030304" pitchFamily="18" charset="0"/>
              </a:rPr>
              <a: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 </a:t>
            </a:r>
            <a:r>
              <a:rPr lang="de-DE" altLang="en-US" sz="2400" dirty="0">
                <a:effectLst>
                  <a:outerShdw blurRad="38100" dist="38100" dir="2700000" algn="tl">
                    <a:srgbClr val="000000"/>
                  </a:outerShdw>
                </a:effectLst>
                <a:latin typeface="Palatino Linotype" panose="02040502050505030304" pitchFamily="18" charset="0"/>
              </a:rPr>
              <a:t>Der Glaube, dass Gottes Gerechtigkeit den Tod Jesu erforderte, um uns zu vergeben …</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 ODER</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 </a:t>
            </a:r>
            <a:r>
              <a:rPr lang="de-DE" altLang="en-US" sz="2400" dirty="0">
                <a:effectLst>
                  <a:outerShdw blurRad="38100" dist="38100" dir="2700000" algn="tl">
                    <a:srgbClr val="000000"/>
                  </a:outerShdw>
                </a:effectLst>
                <a:latin typeface="Palatino Linotype" panose="02040502050505030304" pitchFamily="18" charset="0"/>
              </a:rPr>
              <a:t>Die Anerkennung der Wahrheit, dass wir Gottes geliebte Kinder sind, denen frei vergeben wurde durch Christus, indem Er einer von uns wurde, damit Gott uns diesen Wein geben kann.</a:t>
            </a:r>
            <a:endParaRPr lang="en-GB" altLang="en-US" sz="2400" dirty="0">
              <a:effectLst>
                <a:outerShdw blurRad="38100" dist="38100" dir="2700000" algn="tl">
                  <a:srgbClr val="000000"/>
                </a:outerShdw>
              </a:effectLst>
              <a:latin typeface="Palatino Linotype" panose="02040502050505030304" pitchFamily="18" charset="0"/>
            </a:endParaRPr>
          </a:p>
        </p:txBody>
      </p:sp>
      <p:pic>
        <p:nvPicPr>
          <p:cNvPr id="2" name="Picture 1">
            <a:extLst>
              <a:ext uri="{FF2B5EF4-FFF2-40B4-BE49-F238E27FC236}">
                <a16:creationId xmlns:a16="http://schemas.microsoft.com/office/drawing/2014/main" id="{368F08AF-2657-D89C-56E5-45C4C52155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76" y="1270000"/>
            <a:ext cx="4019104" cy="4990819"/>
          </a:xfrm>
          <a:prstGeom prst="rect">
            <a:avLst/>
          </a:prstGeom>
          <a:noFill/>
          <a:ln>
            <a:noFill/>
          </a:ln>
        </p:spPr>
      </p:pic>
    </p:spTree>
    <p:extLst>
      <p:ext uri="{BB962C8B-B14F-4D97-AF65-F5344CB8AC3E}">
        <p14:creationId xmlns:p14="http://schemas.microsoft.com/office/powerpoint/2010/main" val="150811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221654"/>
            <a:ext cx="9703258" cy="777414"/>
          </a:xfrm>
        </p:spPr>
        <p:txBody>
          <a:bodyPr>
            <a:normAutofit/>
          </a:bodyPr>
          <a:lstStyle/>
          <a:p>
            <a:pPr defTabSz="1036638"/>
            <a:r>
              <a:rPr lang="en-US" altLang="en-US" sz="2600" dirty="0"/>
              <a:t>Wie </a:t>
            </a:r>
            <a:r>
              <a:rPr lang="en-US" altLang="en-US" sz="2600" dirty="0" err="1"/>
              <a:t>liest</a:t>
            </a:r>
            <a:r>
              <a:rPr lang="en-US" altLang="en-US" sz="2600" dirty="0"/>
              <a:t> du?</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5533053" y="1795357"/>
            <a:ext cx="597861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Und Er nahm den Kelch und dankte, gab ihnen denselben und sprach: Trinkt alle daraus!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Denn das ist Mein Blut, das des neuen Bundes, das für viele vergossen wird </a:t>
            </a:r>
            <a:r>
              <a:rPr lang="de-DE" altLang="en-US" sz="2400" dirty="0">
                <a:effectLst>
                  <a:outerShdw blurRad="38100" dist="38100" dir="2700000" algn="tl">
                    <a:srgbClr val="000000"/>
                  </a:outerShdw>
                </a:effectLst>
                <a:latin typeface="Palatino Linotype" panose="02040502050505030304" pitchFamily="18" charset="0"/>
              </a:rPr>
              <a:t>zur Vergebung (Freiheit, Erlösung, Versöhnung) der Sünden.</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Matthäus</a:t>
            </a:r>
            <a:r>
              <a:rPr lang="en-GB" altLang="en-US" sz="2400" dirty="0">
                <a:effectLst>
                  <a:outerShdw blurRad="38100" dist="38100" dir="2700000" algn="tl">
                    <a:srgbClr val="000000"/>
                  </a:outerShdw>
                </a:effectLst>
                <a:latin typeface="Palatino Linotype" panose="02040502050505030304" pitchFamily="18" charset="0"/>
              </a:rPr>
              <a:t> 26,27.28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Alte Frau = Christi </a:t>
            </a:r>
            <a:r>
              <a:rPr lang="en-GB" altLang="en-US" sz="2400" dirty="0" err="1">
                <a:effectLst>
                  <a:outerShdw blurRad="38100" dist="38100" dir="2700000" algn="tl">
                    <a:srgbClr val="000000"/>
                  </a:outerShdw>
                </a:effectLst>
                <a:latin typeface="Palatino Linotype" panose="02040502050505030304" pitchFamily="18" charset="0"/>
              </a:rPr>
              <a:t>physisches</a:t>
            </a:r>
            <a:r>
              <a:rPr lang="en-GB" altLang="en-US" sz="2400" dirty="0">
                <a:effectLst>
                  <a:outerShdw blurRad="38100" dist="38100" dir="2700000" algn="tl">
                    <a:srgbClr val="000000"/>
                  </a:outerShdw>
                </a:effectLst>
                <a:latin typeface="Palatino Linotype" panose="02040502050505030304" pitchFamily="18" charset="0"/>
              </a:rPr>
              <a:t> Blut</a:t>
            </a:r>
          </a:p>
          <a:p>
            <a:pPr algn="just"/>
            <a:r>
              <a:rPr lang="en-GB" altLang="en-US" sz="2400" dirty="0">
                <a:effectLst>
                  <a:outerShdw blurRad="38100" dist="38100" dir="2700000" algn="tl">
                    <a:srgbClr val="000000"/>
                  </a:outerShdw>
                </a:effectLst>
                <a:latin typeface="Palatino Linotype" panose="02040502050505030304" pitchFamily="18" charset="0"/>
              </a:rPr>
              <a:t>Neue Frau = Christi Geist, Sein </a:t>
            </a:r>
            <a:r>
              <a:rPr lang="en-GB" altLang="en-US" sz="2400" dirty="0" err="1">
                <a:effectLst>
                  <a:outerShdw blurRad="38100" dist="38100" dir="2700000" algn="tl">
                    <a:srgbClr val="000000"/>
                  </a:outerShdw>
                </a:effectLst>
                <a:latin typeface="Palatino Linotype" panose="02040502050505030304" pitchFamily="18" charset="0"/>
              </a:rPr>
              <a:t>Lebensblut</a:t>
            </a:r>
            <a:endParaRPr lang="en-GB" altLang="en-US" sz="2400" dirty="0">
              <a:effectLst>
                <a:outerShdw blurRad="38100" dist="38100" dir="2700000" algn="tl">
                  <a:srgbClr val="000000"/>
                </a:outerShdw>
              </a:effectLst>
              <a:latin typeface="Palatino Linotype" panose="02040502050505030304" pitchFamily="18" charset="0"/>
            </a:endParaRPr>
          </a:p>
        </p:txBody>
      </p:sp>
      <p:pic>
        <p:nvPicPr>
          <p:cNvPr id="2" name="Picture 1">
            <a:extLst>
              <a:ext uri="{FF2B5EF4-FFF2-40B4-BE49-F238E27FC236}">
                <a16:creationId xmlns:a16="http://schemas.microsoft.com/office/drawing/2014/main" id="{368F08AF-2657-D89C-56E5-45C4C52155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76" y="1270000"/>
            <a:ext cx="4019104" cy="4990819"/>
          </a:xfrm>
          <a:prstGeom prst="rect">
            <a:avLst/>
          </a:prstGeom>
          <a:noFill/>
          <a:ln>
            <a:noFill/>
          </a:ln>
        </p:spPr>
      </p:pic>
    </p:spTree>
    <p:extLst>
      <p:ext uri="{BB962C8B-B14F-4D97-AF65-F5344CB8AC3E}">
        <p14:creationId xmlns:p14="http://schemas.microsoft.com/office/powerpoint/2010/main" val="910583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89614" y="370380"/>
            <a:ext cx="9703258" cy="633765"/>
          </a:xfrm>
        </p:spPr>
        <p:txBody>
          <a:bodyPr>
            <a:normAutofit/>
          </a:bodyPr>
          <a:lstStyle/>
          <a:p>
            <a:pPr defTabSz="1036638"/>
            <a:r>
              <a:rPr lang="en-US" altLang="en-US" sz="2600" dirty="0" err="1"/>
              <a:t>Offenbarung</a:t>
            </a:r>
            <a:r>
              <a:rPr lang="en-US" altLang="en-US" sz="2600" dirty="0"/>
              <a:t> </a:t>
            </a:r>
            <a:r>
              <a:rPr lang="en-US" altLang="en-US" sz="2600" dirty="0" err="1"/>
              <a:t>völlig</a:t>
            </a:r>
            <a:r>
              <a:rPr lang="en-US" altLang="en-US" sz="2600" dirty="0"/>
              <a:t> </a:t>
            </a:r>
            <a:r>
              <a:rPr lang="en-US" altLang="en-US" sz="2600" dirty="0" err="1"/>
              <a:t>neuer</a:t>
            </a:r>
            <a:r>
              <a:rPr lang="en-US" altLang="en-US" sz="2600" dirty="0"/>
              <a:t> </a:t>
            </a:r>
            <a:r>
              <a:rPr lang="en-US" altLang="en-US" sz="2600" dirty="0" err="1"/>
              <a:t>Wahrheiten</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662574" y="1135223"/>
            <a:ext cx="110115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Denen, die Gott so gehorchen, wird Licht und Gnade gegeben werden. Sie werden wundersame Dinge in Seinem Gesetz erkennen.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Große Wahrheiten, die seit dem Pfingsttag unbeachtet und ungesehen geblieben sind, sollen in ihrer ursprünglichen Reinheit aus Gottes Wort leuchten</a:t>
            </a:r>
            <a:r>
              <a:rPr lang="de-DE" altLang="en-US" sz="2400" dirty="0">
                <a:effectLst>
                  <a:outerShdw blurRad="38100" dist="38100" dir="2700000" algn="tl">
                    <a:srgbClr val="000000"/>
                  </a:outerShdw>
                </a:effectLst>
                <a:latin typeface="Palatino Linotype" panose="02040502050505030304" pitchFamily="18" charset="0"/>
              </a:rPr>
              <a:t>. Denen, die Gott wirklich lieben, wird der Heilige Geist Wahrheiten offenbaren, die aus dem Gedächtnis verschwunden sind, und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wird auch </a:t>
            </a:r>
            <a:r>
              <a:rPr lang="de-DE" altLang="en-US" sz="2400" u="sng" dirty="0">
                <a:solidFill>
                  <a:srgbClr val="92D050"/>
                </a:solidFill>
                <a:effectLst>
                  <a:outerShdw blurRad="38100" dist="38100" dir="2700000" algn="tl">
                    <a:srgbClr val="000000"/>
                  </a:outerShdw>
                </a:effectLst>
                <a:latin typeface="Palatino Linotype" panose="02040502050505030304" pitchFamily="18" charset="0"/>
              </a:rPr>
              <a:t>Wahrheiten offenbaren, die völlig neu sind</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 Diejenigen, die das Fleisch essen und das Blut [den Wein der Freude] des Sohnes Gottes trinken, werden aus den Büchern Daniel und Offenbarung Wahrheiten hervorbringen, die vom Heiligen Geist inspiriert sind. Sie werden Kräfte in Aktion setzen, die nicht unterdrückt werden können. </a:t>
            </a:r>
            <a:r>
              <a:rPr lang="de-DE" altLang="en-US" sz="2400" dirty="0">
                <a:effectLst>
                  <a:outerShdw blurRad="38100" dist="38100" dir="2700000" algn="tl">
                    <a:srgbClr val="000000"/>
                  </a:outerShdw>
                </a:effectLst>
                <a:latin typeface="Palatino Linotype" panose="02040502050505030304" pitchFamily="18" charset="0"/>
              </a:rPr>
              <a:t>Die Lippen der Kinder werden geöffnet, um die Geheimnisse zu verkünden, die vor den Gedanken der Menschen verborgen waren. Der Herr hat das Törichte dieser Welt erwählt, um das Weise zunichte zu machen, und das Schwache dieser Welt, um das Starke zunichte zu machen.  {RH, 17. August 1897, Abs. 19}</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3357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7299697-7DF7-3447-D765-D6E7F5543EE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607468" y="1560933"/>
            <a:ext cx="4977063" cy="3736133"/>
          </a:xfrm>
          <a:prstGeom prst="rect">
            <a:avLst/>
          </a:prstGeom>
        </p:spPr>
      </p:pic>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a:bodyPr>
          <a:lstStyle/>
          <a:p>
            <a:pPr defTabSz="1036638"/>
            <a:r>
              <a:rPr lang="en-US" altLang="en-US" sz="2600" dirty="0" err="1"/>
              <a:t>Versöhnung</a:t>
            </a:r>
            <a:r>
              <a:rPr lang="en-US" altLang="en-US" sz="2600" dirty="0"/>
              <a:t> </a:t>
            </a:r>
            <a:r>
              <a:rPr lang="en-US" altLang="en-US" sz="2600" dirty="0" err="1"/>
              <a:t>mit</a:t>
            </a:r>
            <a:r>
              <a:rPr lang="en-US" altLang="en-US" sz="2600" dirty="0"/>
              <a:t> </a:t>
            </a:r>
            <a:r>
              <a:rPr lang="en-US" altLang="en-US" sz="2600" dirty="0" err="1"/>
              <a:t>gott</a:t>
            </a:r>
            <a:endParaRPr lang="en-US" altLang="en-US" sz="2600" dirty="0"/>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948266" y="1536174"/>
            <a:ext cx="105833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Im Neuen Testament erfüllt Jesus Christus die alttestamentarische Verheißung der Versöhnung. </a:t>
            </a:r>
            <a:r>
              <a:rPr lang="de-DE" altLang="en-US" sz="2400" dirty="0">
                <a:solidFill>
                  <a:schemeClr val="accent1"/>
                </a:solidFill>
                <a:effectLst>
                  <a:outerShdw blurRad="38100" dist="38100" dir="2700000" algn="tl">
                    <a:srgbClr val="000000"/>
                  </a:outerShdw>
                </a:effectLst>
                <a:latin typeface="Palatino Linotype" panose="02040502050505030304" pitchFamily="18" charset="0"/>
              </a:rPr>
              <a:t>Durch Seinen Versöhnungstod und Seine Auferstehung schafft Jesus die Grundlage für Vergebung, Wiederherstellung und eine erneuerte Beziehung zwischen Gott und den Menschen.</a:t>
            </a:r>
            <a:endParaRPr lang="en-GB" altLang="en-US" sz="2400" dirty="0">
              <a:solidFill>
                <a:schemeClr val="accent1"/>
              </a:solidFill>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https://www.christianwebsite.com/what-is-reconciliation-in-the-bible/</a:t>
            </a:r>
            <a:endParaRPr lang="en-GB" altLang="en-US" sz="20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27218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2600" dirty="0"/>
              <a:t>Ein </a:t>
            </a:r>
            <a:r>
              <a:rPr lang="en-US" altLang="en-US" sz="2600" dirty="0" err="1"/>
              <a:t>neuer</a:t>
            </a:r>
            <a:r>
              <a:rPr lang="en-US" altLang="en-US" sz="2600" dirty="0"/>
              <a:t> und </a:t>
            </a:r>
            <a:r>
              <a:rPr lang="en-US" altLang="en-US" sz="2600" dirty="0" err="1"/>
              <a:t>lebendiger</a:t>
            </a:r>
            <a:r>
              <a:rPr lang="en-US" altLang="en-US" sz="2600" dirty="0"/>
              <a:t> </a:t>
            </a:r>
            <a:r>
              <a:rPr lang="en-US" altLang="en-US" sz="2600" dirty="0" err="1"/>
              <a:t>weg</a:t>
            </a:r>
            <a:endParaRPr lang="en-US" altLang="en-US" sz="2600" dirty="0"/>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177585" y="1590578"/>
            <a:ext cx="101479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Da wir nun, ihr Brüder,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kraft des Blutes Jesu Freimütigkeit haben zum Eingang in das Heiligtum (engl.: Heiligste), </a:t>
            </a:r>
            <a:r>
              <a:rPr lang="de-DE" altLang="en-US" sz="2400" dirty="0">
                <a:effectLst>
                  <a:outerShdw blurRad="38100" dist="38100" dir="2700000" algn="tl">
                    <a:srgbClr val="000000"/>
                  </a:outerShdw>
                </a:effectLst>
                <a:latin typeface="Palatino Linotype" panose="02040502050505030304" pitchFamily="18" charset="0"/>
              </a:rPr>
              <a:t>den Er uns eingeweiht hat als neuen und lebendigen Weg durch den Vorhang hindurch, das heißt, durch Sein Fleisch, ...</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Hebräer</a:t>
            </a:r>
            <a:r>
              <a:rPr lang="en-GB" altLang="en-US" sz="2400" dirty="0">
                <a:effectLst>
                  <a:outerShdw blurRad="38100" dist="38100" dir="2700000" algn="tl">
                    <a:srgbClr val="000000"/>
                  </a:outerShdw>
                </a:effectLst>
                <a:latin typeface="Palatino Linotype" panose="02040502050505030304" pitchFamily="18" charset="0"/>
              </a:rPr>
              <a:t> 10,19.20</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653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2600" dirty="0"/>
              <a:t>Das </a:t>
            </a:r>
            <a:r>
              <a:rPr lang="en-US" altLang="en-US" sz="2600" dirty="0" err="1"/>
              <a:t>blut</a:t>
            </a:r>
            <a:r>
              <a:rPr lang="en-US" altLang="en-US" sz="2600" dirty="0"/>
              <a:t> von </a:t>
            </a:r>
            <a:r>
              <a:rPr lang="en-US" altLang="en-US" sz="2600" dirty="0" err="1"/>
              <a:t>jesus</a:t>
            </a:r>
            <a:endParaRPr lang="en-US" altLang="en-US" sz="2600" dirty="0"/>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022040" y="1351508"/>
            <a:ext cx="1014791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Und Er nahm den Kelch und dankte, gab ihnen denselben und sprach: Trinkt alle daraus!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Denn das ist Mein Blut, das des neuen Bundes, das für viele vergossen wird zur Vergebung der Sünden.</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Matthäus</a:t>
            </a:r>
            <a:r>
              <a:rPr lang="en-GB" altLang="en-US" sz="2400" dirty="0">
                <a:effectLst>
                  <a:outerShdw blurRad="38100" dist="38100" dir="2700000" algn="tl">
                    <a:srgbClr val="000000"/>
                  </a:outerShdw>
                </a:effectLst>
                <a:latin typeface="Palatino Linotype" panose="02040502050505030304" pitchFamily="18" charset="0"/>
              </a:rPr>
              <a:t> 26,27.28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 </a:t>
            </a:r>
            <a:r>
              <a:rPr lang="de-DE" altLang="en-US" sz="2400" dirty="0">
                <a:effectLst>
                  <a:outerShdw blurRad="38100" dist="38100" dir="2700000" algn="tl">
                    <a:srgbClr val="000000"/>
                  </a:outerShdw>
                </a:effectLst>
                <a:latin typeface="Palatino Linotype" panose="02040502050505030304" pitchFamily="18" charset="0"/>
              </a:rPr>
              <a:t>und von Jesus Christus, dem treuen Zeugen, dem Erstgeborenen aus den Toten und dem Fürsten über die Könige der Erde.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Ihm, der uns geliebt hat und uns von unseren Sünden gewaschen hat durch Sein Blut,</a:t>
            </a:r>
            <a:r>
              <a:rPr lang="de-DE"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Offenbarung</a:t>
            </a:r>
            <a:r>
              <a:rPr lang="en-GB" altLang="en-US" sz="2400" dirty="0">
                <a:effectLst>
                  <a:outerShdw blurRad="38100" dist="38100" dir="2700000" algn="tl">
                    <a:srgbClr val="000000"/>
                  </a:outerShdw>
                </a:effectLst>
                <a:latin typeface="Palatino Linotype" panose="02040502050505030304" pitchFamily="18" charset="0"/>
              </a:rPr>
              <a:t> 1,5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Er wird sein Füllen an den Weinstock binden und das Junge seiner Eselin an die </a:t>
            </a:r>
            <a:r>
              <a:rPr lang="de-DE" altLang="en-US" sz="2400" dirty="0" err="1">
                <a:effectLst>
                  <a:outerShdw blurRad="38100" dist="38100" dir="2700000" algn="tl">
                    <a:srgbClr val="000000"/>
                  </a:outerShdw>
                </a:effectLst>
                <a:latin typeface="Palatino Linotype" panose="02040502050505030304" pitchFamily="18" charset="0"/>
              </a:rPr>
              <a:t>Edelrebe</a:t>
            </a:r>
            <a:r>
              <a:rPr lang="de-DE" altLang="en-US" sz="2400" dirty="0">
                <a:effectLst>
                  <a:outerShdw blurRad="38100" dist="38100" dir="2700000" algn="tl">
                    <a:srgbClr val="000000"/>
                  </a:outerShdw>
                </a:effectLst>
                <a:latin typeface="Palatino Linotype" panose="02040502050505030304" pitchFamily="18" charset="0"/>
              </a:rPr>
              <a:t>;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er wird sein Kleid im Wein waschen und seinen Mantel in Traubenblut</a:t>
            </a:r>
            <a:r>
              <a:rPr lang="de-DE" altLang="en-US" sz="2400" dirty="0">
                <a:effectLst>
                  <a:outerShdw blurRad="38100" dist="38100" dir="2700000" algn="tl">
                    <a:srgbClr val="000000"/>
                  </a:outerShdw>
                </a:effectLst>
                <a:latin typeface="Palatino Linotype" panose="02040502050505030304" pitchFamily="18" charset="0"/>
              </a:rPr>
              <a:t>; ... 1.Mose 49,11</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72044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362878"/>
            <a:ext cx="9703258" cy="743547"/>
          </a:xfrm>
        </p:spPr>
        <p:txBody>
          <a:bodyPr>
            <a:normAutofit/>
          </a:bodyPr>
          <a:lstStyle/>
          <a:p>
            <a:pPr defTabSz="1036638"/>
            <a:r>
              <a:rPr lang="en-US" altLang="en-US" sz="2600" dirty="0"/>
              <a:t>Wein – </a:t>
            </a:r>
            <a:r>
              <a:rPr lang="en-US" altLang="en-US" sz="2600" dirty="0" err="1"/>
              <a:t>segen</a:t>
            </a:r>
            <a:r>
              <a:rPr lang="en-US" altLang="en-US" sz="2600" dirty="0"/>
              <a:t> der </a:t>
            </a:r>
            <a:r>
              <a:rPr lang="en-US" altLang="en-US" sz="2600" dirty="0" err="1"/>
              <a:t>erfreut</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447586"/>
            <a:ext cx="1062318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So spricht der HERR: Gleich als wenn man Most in der Traube findet und spricht: „Verderbe es nicht,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denn es ist ein Segen darin!“, </a:t>
            </a:r>
            <a:r>
              <a:rPr lang="de-DE" altLang="en-US" sz="2300" dirty="0">
                <a:effectLst>
                  <a:outerShdw blurRad="38100" dist="38100" dir="2700000" algn="tl">
                    <a:srgbClr val="000000"/>
                  </a:outerShdw>
                </a:effectLst>
                <a:latin typeface="Palatino Linotype" panose="02040502050505030304" pitchFamily="18" charset="0"/>
              </a:rPr>
              <a:t>also will Ich um meiner Knechte willen tun, </a:t>
            </a:r>
            <a:r>
              <a:rPr lang="de-DE" altLang="en-US" sz="2300" dirty="0" err="1">
                <a:effectLst>
                  <a:outerShdw blurRad="38100" dist="38100" dir="2700000" algn="tl">
                    <a:srgbClr val="000000"/>
                  </a:outerShdw>
                </a:effectLst>
                <a:latin typeface="Palatino Linotype" panose="02040502050505030304" pitchFamily="18" charset="0"/>
              </a:rPr>
              <a:t>daß</a:t>
            </a:r>
            <a:r>
              <a:rPr lang="de-DE" altLang="en-US" sz="2300" dirty="0">
                <a:effectLst>
                  <a:outerShdw blurRad="38100" dist="38100" dir="2700000" algn="tl">
                    <a:srgbClr val="000000"/>
                  </a:outerShdw>
                </a:effectLst>
                <a:latin typeface="Palatino Linotype" panose="02040502050505030304" pitchFamily="18" charset="0"/>
              </a:rPr>
              <a:t> Ich es nicht alles verderbe, … Jesaja 65,8 Luther 2012</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Da sprachen die Bäume zum Weinstock: Komm du und sei unser König! Aber der Weinstock sprach zu ihnen: Soll ich meinen Most lassen,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der Götter und Menschen erfreut </a:t>
            </a:r>
            <a:r>
              <a:rPr lang="en-GB" altLang="en-US" sz="2300" dirty="0">
                <a:effectLst>
                  <a:outerShdw blurRad="38100" dist="38100" dir="2700000" algn="tl">
                    <a:srgbClr val="000000"/>
                  </a:outerShdw>
                </a:effectLst>
                <a:latin typeface="Palatino Linotype" panose="02040502050505030304" pitchFamily="18" charset="0"/>
              </a:rPr>
              <a:t>[H8055]</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 </a:t>
            </a:r>
            <a:r>
              <a:rPr lang="de-DE" altLang="en-US" sz="2300" dirty="0">
                <a:effectLst>
                  <a:outerShdw blurRad="38100" dist="38100" dir="2700000" algn="tl">
                    <a:srgbClr val="000000"/>
                  </a:outerShdw>
                </a:effectLst>
                <a:latin typeface="Palatino Linotype" panose="02040502050505030304" pitchFamily="18" charset="0"/>
              </a:rPr>
              <a:t>und hingehen, um die Bäume zu beschirmen?</a:t>
            </a:r>
            <a:r>
              <a:rPr lang="en-GB" altLang="en-US" sz="2300" dirty="0">
                <a:effectLst>
                  <a:outerShdw blurRad="38100" dist="38100" dir="2700000" algn="tl">
                    <a:srgbClr val="000000"/>
                  </a:outerShdw>
                </a:effectLst>
                <a:latin typeface="Palatino Linotype" panose="02040502050505030304" pitchFamily="18" charset="0"/>
              </a:rPr>
              <a:t> R</a:t>
            </a:r>
            <a:r>
              <a:rPr lang="de-DE" altLang="en-US" sz="2300" dirty="0" err="1">
                <a:effectLst>
                  <a:outerShdw blurRad="38100" dist="38100" dir="2700000" algn="tl">
                    <a:srgbClr val="000000"/>
                  </a:outerShdw>
                </a:effectLst>
                <a:latin typeface="Palatino Linotype" panose="02040502050505030304" pitchFamily="18" charset="0"/>
              </a:rPr>
              <a:t>ichter</a:t>
            </a:r>
            <a:r>
              <a:rPr lang="de-DE" altLang="en-US" sz="2300" dirty="0">
                <a:effectLst>
                  <a:outerShdw blurRad="38100" dist="38100" dir="2700000" algn="tl">
                    <a:srgbClr val="000000"/>
                  </a:outerShdw>
                </a:effectLst>
                <a:latin typeface="Palatino Linotype" panose="02040502050505030304" pitchFamily="18" charset="0"/>
              </a:rPr>
              <a:t> 9,12.13</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 </a:t>
            </a:r>
            <a:r>
              <a:rPr lang="de-DE" altLang="en-US" sz="2300" dirty="0">
                <a:effectLst>
                  <a:outerShdw blurRad="38100" dist="38100" dir="2700000" algn="tl">
                    <a:srgbClr val="000000"/>
                  </a:outerShdw>
                </a:effectLst>
                <a:latin typeface="Palatino Linotype" panose="02040502050505030304" pitchFamily="18" charset="0"/>
              </a:rPr>
              <a:t>und damit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der Wein das Herz des Menschen erfreue </a:t>
            </a:r>
            <a:r>
              <a:rPr lang="en-GB" altLang="en-US" sz="2300" dirty="0">
                <a:effectLst>
                  <a:outerShdw blurRad="38100" dist="38100" dir="2700000" algn="tl">
                    <a:srgbClr val="000000"/>
                  </a:outerShdw>
                </a:effectLst>
                <a:latin typeface="Palatino Linotype" panose="02040502050505030304" pitchFamily="18" charset="0"/>
              </a:rPr>
              <a:t>[H8055]</a:t>
            </a:r>
            <a:r>
              <a:rPr lang="de-DE" altLang="en-US" sz="2300" dirty="0">
                <a:effectLst>
                  <a:outerShdw blurRad="38100" dist="38100" dir="2700000" algn="tl">
                    <a:srgbClr val="000000"/>
                  </a:outerShdw>
                </a:effectLst>
                <a:latin typeface="Palatino Linotype" panose="02040502050505030304" pitchFamily="18" charset="0"/>
              </a:rPr>
              <a:t>, und das Angesicht glänzend werde vom Öl, und damit Brot das Herz des Menschen stärke. Psalm 104,15</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42344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54672" y="398934"/>
            <a:ext cx="11684000" cy="743547"/>
          </a:xfrm>
        </p:spPr>
        <p:txBody>
          <a:bodyPr>
            <a:noAutofit/>
          </a:bodyPr>
          <a:lstStyle/>
          <a:p>
            <a:pPr defTabSz="1036638"/>
            <a:r>
              <a:rPr lang="de-DE" altLang="en-US" sz="2600" dirty="0"/>
              <a:t>Wein = Freude, Jubel oder </a:t>
            </a:r>
            <a:br>
              <a:rPr lang="de-DE" altLang="en-US" sz="2600" dirty="0"/>
            </a:br>
            <a:r>
              <a:rPr lang="de-DE" altLang="en-US" sz="2600" dirty="0"/>
              <a:t>Entzücken über die Sohnschaft</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685081" y="1356166"/>
            <a:ext cx="10623182"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300" dirty="0">
                <a:effectLst>
                  <a:outerShdw blurRad="38100" dist="38100" dir="2700000" algn="tl">
                    <a:srgbClr val="000000"/>
                  </a:outerShdw>
                </a:effectLst>
                <a:latin typeface="Palatino Linotype" panose="02040502050505030304" pitchFamily="18" charset="0"/>
              </a:rPr>
              <a:t>Kummer drückt das Herz eines Mannes nieder, aber ein gutes Wort erfreut </a:t>
            </a:r>
            <a:r>
              <a:rPr lang="en-GB" altLang="en-US" sz="2300" dirty="0">
                <a:effectLst>
                  <a:outerShdw blurRad="38100" dist="38100" dir="2700000" algn="tl">
                    <a:srgbClr val="000000"/>
                  </a:outerShdw>
                </a:effectLst>
                <a:latin typeface="Palatino Linotype" panose="02040502050505030304" pitchFamily="18" charset="0"/>
              </a:rPr>
              <a:t>[H8055] </a:t>
            </a:r>
            <a:r>
              <a:rPr lang="de-DE" altLang="en-US" sz="2300" dirty="0">
                <a:effectLst>
                  <a:outerShdw blurRad="38100" dist="38100" dir="2700000" algn="tl">
                    <a:srgbClr val="000000"/>
                  </a:outerShdw>
                </a:effectLst>
                <a:latin typeface="Palatino Linotype" panose="02040502050505030304" pitchFamily="18" charset="0"/>
              </a:rPr>
              <a:t>es.</a:t>
            </a:r>
            <a:r>
              <a:rPr lang="en-GB" altLang="en-US" sz="2300" dirty="0">
                <a:effectLst>
                  <a:outerShdw blurRad="38100" dist="38100" dir="2700000" algn="tl">
                    <a:srgbClr val="000000"/>
                  </a:outerShdw>
                </a:effectLst>
                <a:latin typeface="Palatino Linotype" panose="02040502050505030304" pitchFamily="18" charset="0"/>
              </a:rPr>
              <a:t>  </a:t>
            </a:r>
            <a:r>
              <a:rPr lang="en-GB" altLang="en-US" sz="2300" dirty="0" err="1">
                <a:effectLst>
                  <a:outerShdw blurRad="38100" dist="38100" dir="2700000" algn="tl">
                    <a:srgbClr val="000000"/>
                  </a:outerShdw>
                </a:effectLst>
                <a:latin typeface="Palatino Linotype" panose="02040502050505030304" pitchFamily="18" charset="0"/>
              </a:rPr>
              <a:t>Sprüche</a:t>
            </a:r>
            <a:r>
              <a:rPr lang="en-GB" altLang="en-US" sz="2300" dirty="0">
                <a:effectLst>
                  <a:outerShdw blurRad="38100" dist="38100" dir="2700000" algn="tl">
                    <a:srgbClr val="000000"/>
                  </a:outerShdw>
                </a:effectLst>
                <a:latin typeface="Palatino Linotype" panose="02040502050505030304" pitchFamily="18" charset="0"/>
              </a:rPr>
              <a:t> 12,25</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 </a:t>
            </a:r>
            <a:r>
              <a:rPr lang="de-DE" altLang="en-US" sz="2300" dirty="0">
                <a:effectLst>
                  <a:outerShdw blurRad="38100" dist="38100" dir="2700000" algn="tl">
                    <a:srgbClr val="000000"/>
                  </a:outerShdw>
                </a:effectLst>
                <a:latin typeface="Palatino Linotype" panose="02040502050505030304" pitchFamily="18" charset="0"/>
              </a:rPr>
              <a:t>da war Ich Schoßkind bei Ihm, und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war Tag für Tag Seine Wonne, vor Ihm Mich ergötzend allezeit</a:t>
            </a:r>
            <a:r>
              <a:rPr lang="de-DE" altLang="en-US" sz="2300" dirty="0">
                <a:effectLst>
                  <a:outerShdw blurRad="38100" dist="38100" dir="2700000" algn="tl">
                    <a:srgbClr val="000000"/>
                  </a:outerShdw>
                </a:effectLst>
                <a:latin typeface="Palatino Linotype" panose="02040502050505030304" pitchFamily="18" charset="0"/>
              </a:rPr>
              <a:t>, … Sprüche 8,30</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Und siehe, eine Stimme aus dem Himmel sprach: Dies ist Mein lieber Sohn,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an dem Ich Wohlgefallen habe</a:t>
            </a:r>
            <a:r>
              <a:rPr lang="en-GB" altLang="en-US" sz="2300" dirty="0">
                <a:effectLst>
                  <a:outerShdw blurRad="38100" dist="38100" dir="2700000" algn="tl">
                    <a:srgbClr val="000000"/>
                  </a:outerShdw>
                </a:effectLst>
                <a:latin typeface="Palatino Linotype" panose="02040502050505030304" pitchFamily="18" charset="0"/>
              </a:rPr>
              <a:t>.  </a:t>
            </a:r>
            <a:r>
              <a:rPr lang="en-GB" altLang="en-US" sz="2300" dirty="0" err="1">
                <a:effectLst>
                  <a:outerShdw blurRad="38100" dist="38100" dir="2700000" algn="tl">
                    <a:srgbClr val="000000"/>
                  </a:outerShdw>
                </a:effectLst>
                <a:latin typeface="Palatino Linotype" panose="02040502050505030304" pitchFamily="18" charset="0"/>
              </a:rPr>
              <a:t>Matthäus</a:t>
            </a:r>
            <a:r>
              <a:rPr lang="en-GB" altLang="en-US" sz="2300" dirty="0">
                <a:effectLst>
                  <a:outerShdw blurRad="38100" dist="38100" dir="2700000" algn="tl">
                    <a:srgbClr val="000000"/>
                  </a:outerShdw>
                </a:effectLst>
                <a:latin typeface="Palatino Linotype" panose="02040502050505030304" pitchFamily="18" charset="0"/>
              </a:rPr>
              <a:t> 3,17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solidFill>
                  <a:srgbClr val="92D050"/>
                </a:solidFill>
                <a:effectLst>
                  <a:outerShdw blurRad="38100" dist="38100" dir="2700000" algn="tl">
                    <a:srgbClr val="000000"/>
                  </a:outerShdw>
                </a:effectLst>
                <a:latin typeface="Palatino Linotype" panose="02040502050505030304" pitchFamily="18" charset="0"/>
              </a:rPr>
              <a:t>Ein Strom mit seinen Bächen erfreut </a:t>
            </a:r>
            <a:r>
              <a:rPr lang="en-GB" altLang="en-US" sz="2300" dirty="0">
                <a:effectLst>
                  <a:outerShdw blurRad="38100" dist="38100" dir="2700000" algn="tl">
                    <a:srgbClr val="000000"/>
                  </a:outerShdw>
                </a:effectLst>
                <a:latin typeface="Palatino Linotype" panose="02040502050505030304" pitchFamily="18" charset="0"/>
              </a:rPr>
              <a:t>[H8055]</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 die Stadt Gottes</a:t>
            </a:r>
            <a:r>
              <a:rPr lang="de-DE" altLang="en-US" sz="2300" dirty="0">
                <a:effectLst>
                  <a:outerShdw blurRad="38100" dist="38100" dir="2700000" algn="tl">
                    <a:srgbClr val="000000"/>
                  </a:outerShdw>
                </a:effectLst>
                <a:latin typeface="Palatino Linotype" panose="02040502050505030304" pitchFamily="18" charset="0"/>
              </a:rPr>
              <a:t>, das Heiligtum der Wohnungen des Höchsten.</a:t>
            </a:r>
            <a:r>
              <a:rPr lang="en-GB" altLang="en-US" sz="2300" dirty="0">
                <a:effectLst>
                  <a:outerShdw blurRad="38100" dist="38100" dir="2700000" algn="tl">
                    <a:srgbClr val="000000"/>
                  </a:outerShdw>
                </a:effectLst>
                <a:latin typeface="Palatino Linotype" panose="02040502050505030304" pitchFamily="18" charset="0"/>
              </a:rPr>
              <a:t> Psalm 46,4</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de-DE" altLang="en-US" sz="2300" dirty="0">
                <a:effectLst>
                  <a:outerShdw blurRad="38100" dist="38100" dir="2700000" algn="tl">
                    <a:srgbClr val="000000"/>
                  </a:outerShdw>
                </a:effectLst>
                <a:latin typeface="Palatino Linotype" panose="02040502050505030304" pitchFamily="18" charset="0"/>
              </a:rPr>
              <a:t>Der Geist selbst gibt Zeugnis zusammen mit unserem Geist, dass wir Gottes Kinder sind. Römer 8,16</a:t>
            </a:r>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18401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600" dirty="0"/>
              <a:t>Das </a:t>
            </a:r>
            <a:r>
              <a:rPr lang="en-US" altLang="en-US" sz="2600" dirty="0" err="1"/>
              <a:t>blut</a:t>
            </a:r>
            <a:r>
              <a:rPr lang="en-US" altLang="en-US" sz="2600" dirty="0"/>
              <a:t> </a:t>
            </a:r>
            <a:r>
              <a:rPr lang="en-US" altLang="en-US" sz="2600" dirty="0" err="1"/>
              <a:t>jesu</a:t>
            </a:r>
            <a:r>
              <a:rPr lang="en-US" altLang="en-US" sz="2600" dirty="0"/>
              <a:t> </a:t>
            </a:r>
            <a:r>
              <a:rPr lang="en-US" altLang="en-US" sz="2600" dirty="0" err="1"/>
              <a:t>trinken</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22404" y="1088184"/>
            <a:ext cx="10623182"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de-DE" altLang="en-US" sz="2400" dirty="0">
                <a:effectLst>
                  <a:outerShdw blurRad="38100" dist="38100" dir="2700000" algn="tl">
                    <a:srgbClr val="000000"/>
                  </a:outerShdw>
                </a:effectLst>
                <a:latin typeface="Palatino Linotype" panose="02040502050505030304" pitchFamily="18" charset="0"/>
              </a:rPr>
              <a:t>Darum sprach Jesus zu ihnen: Wahrlich, wahrlich, Ich sage euch: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Wenn ihr nicht das Fleisch des Menschensohnes esst und Sein Blut trinkt, so habt ihr kein Leben in euch</a:t>
            </a:r>
            <a:r>
              <a:rPr lang="de-DE" altLang="en-US" sz="2400" dirty="0">
                <a:effectLst>
                  <a:outerShdw blurRad="38100" dist="38100" dir="2700000" algn="tl">
                    <a:srgbClr val="000000"/>
                  </a:outerShdw>
                </a:effectLst>
                <a:latin typeface="Palatino Linotype" panose="02040502050505030304" pitchFamily="18" charset="0"/>
              </a:rPr>
              <a:t>. Wer Mein Fleisch isst und Mein Blut trinkt, der hat ewiges Leben, und Ich werde ihn auferwecken am letzten Tag. Denn Mein Fleisch ist wahrhaftig Speise, und Mein Blut ist wahrhaftig Trank. </a:t>
            </a:r>
            <a:r>
              <a:rPr lang="en-AU" sz="2400" b="0" i="0" u="none" strike="noStrike" baseline="0" dirty="0">
                <a:latin typeface="Palatino Linotype" panose="02040502050505030304" pitchFamily="18" charset="0"/>
              </a:rPr>
              <a:t>Johannes 6,53-55</a:t>
            </a:r>
          </a:p>
          <a:p>
            <a:pPr marR="0" algn="just" rtl="0"/>
            <a:endParaRPr lang="en-AU" sz="2400" dirty="0">
              <a:latin typeface="Palatino Linotype" panose="02040502050505030304" pitchFamily="18" charset="0"/>
            </a:endParaRPr>
          </a:p>
          <a:p>
            <a:pPr marR="0" algn="just" rtl="0"/>
            <a:r>
              <a:rPr lang="en-AU" sz="2400" b="0" i="0" u="none" strike="noStrike" baseline="0" dirty="0">
                <a:latin typeface="Palatino Linotype" panose="02040502050505030304" pitchFamily="18" charset="0"/>
              </a:rPr>
              <a:t>Blut = Leben = Geist</a:t>
            </a:r>
          </a:p>
          <a:p>
            <a:pPr marR="0" algn="just" rtl="0"/>
            <a:endParaRPr lang="en-AU" sz="2400" dirty="0">
              <a:latin typeface="Palatino Linotype" panose="02040502050505030304" pitchFamily="18" charset="0"/>
            </a:endParaRPr>
          </a:p>
          <a:p>
            <a:pPr marR="0" algn="just" rtl="0"/>
            <a:r>
              <a:rPr lang="de-DE" altLang="en-US" sz="2400" dirty="0">
                <a:solidFill>
                  <a:srgbClr val="92D050"/>
                </a:solidFill>
                <a:effectLst>
                  <a:outerShdw blurRad="38100" dist="38100" dir="2700000" algn="tl">
                    <a:srgbClr val="000000"/>
                  </a:outerShdw>
                </a:effectLst>
                <a:latin typeface="Palatino Linotype" panose="02040502050505030304" pitchFamily="18" charset="0"/>
              </a:rPr>
              <a:t>Denn das Leben des Fleisches ist im Blut</a:t>
            </a:r>
            <a:r>
              <a:rPr lang="de-DE" altLang="en-US" sz="2400" dirty="0">
                <a:effectLst>
                  <a:outerShdw blurRad="38100" dist="38100" dir="2700000" algn="tl">
                    <a:srgbClr val="000000"/>
                  </a:outerShdw>
                </a:effectLst>
                <a:latin typeface="Palatino Linotype" panose="02040502050505030304" pitchFamily="18" charset="0"/>
              </a:rPr>
              <a:t>, und Ich habe es euch auf den Altar gegeben, um Sühnung zu erwirken für eure Seelen. Denn das Blut ist es, das Sühnung erwirkt für die Seele." 3.Mose 17,11</a:t>
            </a:r>
            <a:endParaRPr lang="en-AU" sz="2400" b="0" i="0" u="none" strike="noStrike" baseline="0" dirty="0">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26046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600" dirty="0"/>
              <a:t>Blut </a:t>
            </a:r>
            <a:r>
              <a:rPr lang="en-US" altLang="en-US" sz="2600" dirty="0" err="1"/>
              <a:t>entspricht</a:t>
            </a:r>
            <a:r>
              <a:rPr lang="en-US" altLang="en-US" sz="2600" dirty="0"/>
              <a:t> leben</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9" y="1250417"/>
            <a:ext cx="10623182"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de-DE" altLang="en-US" sz="2400" dirty="0">
                <a:effectLst>
                  <a:outerShdw blurRad="38100" dist="38100" dir="2700000" algn="tl">
                    <a:srgbClr val="000000"/>
                  </a:outerShdw>
                </a:effectLst>
                <a:latin typeface="Palatino Linotype" panose="02040502050505030304" pitchFamily="18" charset="0"/>
              </a:rPr>
              <a:t>„Wie aber kann das Vergießen von Blut, des Blutes Christi, Sünden wegnehmen? Einfach, weil das Blut das Leben ist. „Denn das Leben des Fleisches ist im Blut, und Ich habe es euch auf den Altar gegeben, um Sühnung zu erwirken für eure Seelen. Denn das Blut ist es, das Sühnung erwirkt für die Seele." 3.Mose 17,11. </a:t>
            </a:r>
            <a:r>
              <a:rPr lang="de-DE" altLang="en-US" sz="2400" dirty="0">
                <a:solidFill>
                  <a:srgbClr val="92D050"/>
                </a:solidFill>
                <a:effectLst>
                  <a:outerShdw blurRad="38100" dist="38100" dir="2700000" algn="tl">
                    <a:srgbClr val="000000"/>
                  </a:outerShdw>
                </a:effectLst>
                <a:latin typeface="Palatino Linotype" panose="02040502050505030304" pitchFamily="18" charset="0"/>
              </a:rPr>
              <a:t>Wenn wir also lesen, dass es ohne Blutvergießen keine Vergebung gibt, dann wissen wir, dass dies bedeutet, dass keine Sünden weggenommen werden können, außer durch das Leben von Christus. In Ihm ist keine Sünde; wenn Er also einer Seele Sein Leben gibt, wird diese Seele sofort von der Sünde gereinigt.</a:t>
            </a:r>
            <a:r>
              <a:rPr lang="de-DE" altLang="en-US" sz="2400" dirty="0">
                <a:effectLst>
                  <a:outerShdw blurRad="38100" dist="38100" dir="2700000" algn="tl">
                    <a:srgbClr val="000000"/>
                  </a:outerShdw>
                </a:effectLst>
                <a:latin typeface="Palatino Linotype" panose="02040502050505030304" pitchFamily="18" charset="0"/>
              </a:rPr>
              <a:t>“ {E.J. </a:t>
            </a:r>
            <a:r>
              <a:rPr lang="de-DE" altLang="en-US" sz="2400" dirty="0" err="1">
                <a:effectLst>
                  <a:outerShdw blurRad="38100" dist="38100" dir="2700000" algn="tl">
                    <a:srgbClr val="000000"/>
                  </a:outerShdw>
                </a:effectLst>
                <a:latin typeface="Palatino Linotype" panose="02040502050505030304" pitchFamily="18" charset="0"/>
              </a:rPr>
              <a:t>Waggoner</a:t>
            </a:r>
            <a:r>
              <a:rPr lang="de-DE" altLang="en-US" sz="2400" dirty="0">
                <a:effectLst>
                  <a:outerShdw blurRad="38100" dist="38100" dir="2700000" algn="tl">
                    <a:srgbClr val="000000"/>
                  </a:outerShdw>
                </a:effectLst>
                <a:latin typeface="Palatino Linotype" panose="02040502050505030304" pitchFamily="18" charset="0"/>
              </a:rPr>
              <a:t>, PTUK, 21.9.1893}</a:t>
            </a: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a:p>
            <a:pPr marR="0" algn="just" rtl="0"/>
            <a:r>
              <a:rPr lang="de-DE" altLang="en-US" sz="2300" dirty="0">
                <a:effectLst>
                  <a:outerShdw blurRad="38100" dist="38100" dir="2700000" algn="tl">
                    <a:srgbClr val="000000"/>
                  </a:outerShdw>
                </a:effectLst>
                <a:latin typeface="Palatino Linotype" panose="02040502050505030304" pitchFamily="18" charset="0"/>
              </a:rPr>
              <a:t>Der Geist ist es, der lebendig macht, das Fleisch nützt gar nichts. </a:t>
            </a:r>
            <a:r>
              <a:rPr lang="de-DE" altLang="en-US" sz="2300" dirty="0">
                <a:solidFill>
                  <a:srgbClr val="92D050"/>
                </a:solidFill>
                <a:effectLst>
                  <a:outerShdw blurRad="38100" dist="38100" dir="2700000" algn="tl">
                    <a:srgbClr val="000000"/>
                  </a:outerShdw>
                </a:effectLst>
                <a:latin typeface="Palatino Linotype" panose="02040502050505030304" pitchFamily="18" charset="0"/>
              </a:rPr>
              <a:t>Die Worte, die Ich zu euch rede, sind Geist und sind Leben. </a:t>
            </a:r>
            <a:r>
              <a:rPr lang="en-GB" altLang="en-US" sz="2300" dirty="0">
                <a:effectLst>
                  <a:outerShdw blurRad="38100" dist="38100" dir="2700000" algn="tl">
                    <a:srgbClr val="000000"/>
                  </a:outerShdw>
                </a:effectLst>
                <a:latin typeface="Palatino Linotype" panose="02040502050505030304" pitchFamily="18" charset="0"/>
              </a:rPr>
              <a:t>Johannes 6,63</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36029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3330</Words>
  <Application>Microsoft Office PowerPoint</Application>
  <PresentationFormat>Breitbild</PresentationFormat>
  <Paragraphs>84</Paragraphs>
  <Slides>24</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Bookman Old Style</vt:lpstr>
      <vt:lpstr>Calibri</vt:lpstr>
      <vt:lpstr>Palatino Linotype</vt:lpstr>
      <vt:lpstr>Rockwell</vt:lpstr>
      <vt:lpstr>Damask</vt:lpstr>
      <vt:lpstr>Ein neuer und lebendiger Weg </vt:lpstr>
      <vt:lpstr>Versöhnung mit Gott</vt:lpstr>
      <vt:lpstr>Versöhnung mit gott</vt:lpstr>
      <vt:lpstr>Ein neuer und lebendiger weg</vt:lpstr>
      <vt:lpstr>Das blut von jesus</vt:lpstr>
      <vt:lpstr>Wein – segen der erfreut</vt:lpstr>
      <vt:lpstr>Wein = Freude, Jubel oder  Entzücken über die Sohnschaft</vt:lpstr>
      <vt:lpstr>Das blut jesu trinken</vt:lpstr>
      <vt:lpstr>Blut entspricht leben</vt:lpstr>
      <vt:lpstr>Die verbindung bei der taufe wiederhergestellt</vt:lpstr>
      <vt:lpstr>Die verbindung bei der taufe wiederhergestellt</vt:lpstr>
      <vt:lpstr>Das ist der Weg – Das ist der Pfad –  Das ist der Schlüssel</vt:lpstr>
      <vt:lpstr>Jesus Opferte sich selbst dem vater</vt:lpstr>
      <vt:lpstr>Der schlüssel </vt:lpstr>
      <vt:lpstr>Das grosse opfer</vt:lpstr>
      <vt:lpstr>Das grosse opfer</vt:lpstr>
      <vt:lpstr>Das grosse opfer</vt:lpstr>
      <vt:lpstr>Was war das opfer?</vt:lpstr>
      <vt:lpstr>Die feindschaft hinweggetan</vt:lpstr>
      <vt:lpstr>Das ist der Weg – Das ist der Pfad –  Das ist der Schlüssel</vt:lpstr>
      <vt:lpstr>Zwei arten von blut</vt:lpstr>
      <vt:lpstr>Wie liest du?</vt:lpstr>
      <vt:lpstr>Offenbarung völlig neuer Wahrheiten</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355</cp:revision>
  <dcterms:created xsi:type="dcterms:W3CDTF">2006-05-23T07:55:33Z</dcterms:created>
  <dcterms:modified xsi:type="dcterms:W3CDTF">2024-10-10T07:53:22Z</dcterms:modified>
</cp:coreProperties>
</file>