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Lst>
  <p:sldSz cx="9701213" cy="6858000"/>
  <p:notesSz cx="7104063" cy="10234613"/>
  <p:defaultTextStyle>
    <a:defPPr>
      <a:defRPr lang="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0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E1E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1" autoAdjust="0"/>
    <p:restoredTop sz="94660"/>
  </p:normalViewPr>
  <p:slideViewPr>
    <p:cSldViewPr snapToGrid="0" snapToObjects="1">
      <p:cViewPr>
        <p:scale>
          <a:sx n="100" d="100"/>
          <a:sy n="100" d="100"/>
        </p:scale>
        <p:origin x="864" y="312"/>
      </p:cViewPr>
      <p:guideLst>
        <p:guide orient="horz" pos="2160"/>
        <p:guide pos="305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heme" Target="theme/theme1.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98494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759369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0A1EF2E-F01B-A476-9D6C-3AE7AE2235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BB529CEB-6FF7-76E2-2C39-7ECD2BCE4946}"/>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1D394355-1634-C02A-705F-C008D16DC2B0}"/>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24459977-0BDC-0D39-FB91-9B5690683145}"/>
              </a:ext>
            </a:extLst>
          </p:cNvPr>
          <p:cNvSpPr>
            <a:spLocks noGrp="1"/>
          </p:cNvSpPr>
          <p:nvPr>
            <p:ph type="sldNum" sz="quarter" idx="5"/>
          </p:nvPr>
        </p:nvSpPr>
        <p:spPr/>
      </p:sp>
    </p:spTree>
    <p:extLst>
      <p:ext uri="{BB962C8B-B14F-4D97-AF65-F5344CB8AC3E}">
        <p14:creationId xmlns:p14="http://schemas.microsoft.com/office/powerpoint/2010/main" val="2031609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896874C-DDE4-9283-04F0-6A14DB11DD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9584501-1D0F-FC06-8CB9-770B98BB70FA}"/>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293089F0-7BEF-84D9-1196-3792B274316B}"/>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1BE7AC51-6FCD-B838-065D-8087CE198AED}"/>
              </a:ext>
            </a:extLst>
          </p:cNvPr>
          <p:cNvSpPr>
            <a:spLocks noGrp="1"/>
          </p:cNvSpPr>
          <p:nvPr>
            <p:ph type="sldNum" sz="quarter" idx="5"/>
          </p:nvPr>
        </p:nvSpPr>
        <p:spPr/>
      </p:sp>
    </p:spTree>
    <p:extLst>
      <p:ext uri="{BB962C8B-B14F-4D97-AF65-F5344CB8AC3E}">
        <p14:creationId xmlns:p14="http://schemas.microsoft.com/office/powerpoint/2010/main" val="2899741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7A6EB0C-2D0C-54FD-A44A-536B8F38F0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329459DC-FC0E-5ECA-6FAA-3397EC9DC128}"/>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55BA8213-3AD9-0230-F22F-14EB80B310E3}"/>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8B743FDF-8FA5-D447-6B3E-EFC95474EEF2}"/>
              </a:ext>
            </a:extLst>
          </p:cNvPr>
          <p:cNvSpPr>
            <a:spLocks noGrp="1"/>
          </p:cNvSpPr>
          <p:nvPr>
            <p:ph type="sldNum" sz="quarter" idx="5"/>
          </p:nvPr>
        </p:nvSpPr>
        <p:spPr/>
      </p:sp>
    </p:spTree>
    <p:extLst>
      <p:ext uri="{BB962C8B-B14F-4D97-AF65-F5344CB8AC3E}">
        <p14:creationId xmlns:p14="http://schemas.microsoft.com/office/powerpoint/2010/main" val="29616712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34B44E4-2767-BE50-2D83-74953D787B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970473A-0601-3B55-27D4-FAA9326BBAD9}"/>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AFA9379B-70B8-3ED5-8E48-D2908069DD1C}"/>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A49945D2-9EBC-C0D6-48AB-3581E6A15F56}"/>
              </a:ext>
            </a:extLst>
          </p:cNvPr>
          <p:cNvSpPr>
            <a:spLocks noGrp="1"/>
          </p:cNvSpPr>
          <p:nvPr>
            <p:ph type="sldNum" sz="quarter" idx="5"/>
          </p:nvPr>
        </p:nvSpPr>
        <p:spPr/>
      </p:sp>
    </p:spTree>
    <p:extLst>
      <p:ext uri="{BB962C8B-B14F-4D97-AF65-F5344CB8AC3E}">
        <p14:creationId xmlns:p14="http://schemas.microsoft.com/office/powerpoint/2010/main" val="1898188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E242DF5-034C-E6E0-A412-779506674A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9151B80-4376-0A85-3191-17D6B61A4E5D}"/>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630806E7-0197-A0B9-FBCA-ECA8506FD692}"/>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C7032F09-1A33-9457-A983-88D42D7DBC48}"/>
              </a:ext>
            </a:extLst>
          </p:cNvPr>
          <p:cNvSpPr>
            <a:spLocks noGrp="1"/>
          </p:cNvSpPr>
          <p:nvPr>
            <p:ph type="sldNum" sz="quarter" idx="5"/>
          </p:nvPr>
        </p:nvSpPr>
        <p:spPr/>
      </p:sp>
    </p:spTree>
    <p:extLst>
      <p:ext uri="{BB962C8B-B14F-4D97-AF65-F5344CB8AC3E}">
        <p14:creationId xmlns:p14="http://schemas.microsoft.com/office/powerpoint/2010/main" val="1952575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29E98B0-B97A-793A-C476-6B20436353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3D7CCE06-E065-5E08-A607-8056656E5418}"/>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52CC7C20-2C94-423D-C75D-77798F049B20}"/>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398E12E4-1E63-07BC-C2FF-1F1D20B7DAF0}"/>
              </a:ext>
            </a:extLst>
          </p:cNvPr>
          <p:cNvSpPr>
            <a:spLocks noGrp="1"/>
          </p:cNvSpPr>
          <p:nvPr>
            <p:ph type="sldNum" sz="quarter" idx="5"/>
          </p:nvPr>
        </p:nvSpPr>
        <p:spPr/>
      </p:sp>
    </p:spTree>
    <p:extLst>
      <p:ext uri="{BB962C8B-B14F-4D97-AF65-F5344CB8AC3E}">
        <p14:creationId xmlns:p14="http://schemas.microsoft.com/office/powerpoint/2010/main" val="437350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14E7105-A07C-2290-A3D1-69C178C633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7CC26193-7EC4-BDBF-8055-5124E1C5AAB7}"/>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991A3A8E-1FA5-ADC2-3141-4F3557E168C7}"/>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8BBBF0A0-E1A1-DE63-524B-2CAB6A709138}"/>
              </a:ext>
            </a:extLst>
          </p:cNvPr>
          <p:cNvSpPr>
            <a:spLocks noGrp="1"/>
          </p:cNvSpPr>
          <p:nvPr>
            <p:ph type="sldNum" sz="quarter" idx="5"/>
          </p:nvPr>
        </p:nvSpPr>
        <p:spPr/>
      </p:sp>
    </p:spTree>
    <p:extLst>
      <p:ext uri="{BB962C8B-B14F-4D97-AF65-F5344CB8AC3E}">
        <p14:creationId xmlns:p14="http://schemas.microsoft.com/office/powerpoint/2010/main" val="4202760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8FD7CF6-5FEC-CC08-206B-BF3D93CFF2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5D337CD-1670-230B-3F97-71640F6B063F}"/>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ECA953E5-29BE-CF86-97A9-A1289ED8C1EC}"/>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5CE952B7-1E31-7552-9738-EED68F636605}"/>
              </a:ext>
            </a:extLst>
          </p:cNvPr>
          <p:cNvSpPr>
            <a:spLocks noGrp="1"/>
          </p:cNvSpPr>
          <p:nvPr>
            <p:ph type="sldNum" sz="quarter" idx="5"/>
          </p:nvPr>
        </p:nvSpPr>
        <p:spPr/>
      </p:sp>
    </p:spTree>
    <p:extLst>
      <p:ext uri="{BB962C8B-B14F-4D97-AF65-F5344CB8AC3E}">
        <p14:creationId xmlns:p14="http://schemas.microsoft.com/office/powerpoint/2010/main" val="17843216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538CCD4-1F64-C8D0-DEC0-921570DED6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66A2B643-EAE2-B0FC-DBDB-D30708726819}"/>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62729A46-B401-BA81-79F2-DC65F88F137F}"/>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7FEB3DFD-A97D-70B4-C84A-D36DC7B1D227}"/>
              </a:ext>
            </a:extLst>
          </p:cNvPr>
          <p:cNvSpPr>
            <a:spLocks noGrp="1"/>
          </p:cNvSpPr>
          <p:nvPr>
            <p:ph type="sldNum" sz="quarter" idx="5"/>
          </p:nvPr>
        </p:nvSpPr>
        <p:spPr/>
      </p:sp>
    </p:spTree>
    <p:extLst>
      <p:ext uri="{BB962C8B-B14F-4D97-AF65-F5344CB8AC3E}">
        <p14:creationId xmlns:p14="http://schemas.microsoft.com/office/powerpoint/2010/main" val="3649077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7822312-FEA7-BE60-E328-6B8986FBA2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514079B-4BDE-52BC-1A35-587C91E798B1}"/>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8760BECE-0698-3750-8112-61B2301BB914}"/>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7C44F72E-E576-D60A-A512-B3268AF916BE}"/>
              </a:ext>
            </a:extLst>
          </p:cNvPr>
          <p:cNvSpPr>
            <a:spLocks noGrp="1"/>
          </p:cNvSpPr>
          <p:nvPr>
            <p:ph type="sldNum" sz="quarter" idx="5"/>
          </p:nvPr>
        </p:nvSpPr>
        <p:spPr/>
      </p:sp>
    </p:spTree>
    <p:extLst>
      <p:ext uri="{BB962C8B-B14F-4D97-AF65-F5344CB8AC3E}">
        <p14:creationId xmlns:p14="http://schemas.microsoft.com/office/powerpoint/2010/main" val="3342013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F799A97-A93D-6C36-B69B-BC8DC1EBA5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C53961FA-3675-25F4-0E32-2353477D3BBF}"/>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D9CF1F67-EA94-4049-CDAF-49D88BBF486C}"/>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28BA5876-C958-D87A-493A-604043AEFF02}"/>
              </a:ext>
            </a:extLst>
          </p:cNvPr>
          <p:cNvSpPr>
            <a:spLocks noGrp="1"/>
          </p:cNvSpPr>
          <p:nvPr>
            <p:ph type="sldNum" sz="quarter" idx="5"/>
          </p:nvPr>
        </p:nvSpPr>
        <p:spPr/>
      </p:sp>
    </p:spTree>
    <p:extLst>
      <p:ext uri="{BB962C8B-B14F-4D97-AF65-F5344CB8AC3E}">
        <p14:creationId xmlns:p14="http://schemas.microsoft.com/office/powerpoint/2010/main" val="2582669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651E203-3414-0F0E-76DA-A93B809F07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4768B61B-E6FD-B7B0-860F-58BA2CEFA9BA}"/>
              </a:ext>
            </a:extLst>
          </p:cNvPr>
          <p:cNvSpPr>
            <a:spLocks noGrp="1" noRot="1" noChangeAspect="1"/>
          </p:cNvSpPr>
          <p:nvPr>
            <p:ph type="sldImg" idx="2"/>
          </p:nvPr>
        </p:nvSpPr>
        <p:spPr/>
      </p:sp>
      <p:sp>
        <p:nvSpPr>
          <p:cNvPr id="3" name="Notes Placeholder 2">
            <a:extLst>
              <a:ext uri="{FF2B5EF4-FFF2-40B4-BE49-F238E27FC236}">
                <a16:creationId xmlns:a16="http://schemas.microsoft.com/office/drawing/2014/main" xmlns="" id="{07BD1D2F-C6F9-4E3D-57A3-6FE2780DC500}"/>
              </a:ext>
            </a:extLst>
          </p:cNvPr>
          <p:cNvSpPr>
            <a:spLocks noGrp="1"/>
          </p:cNvSpPr>
          <p:nvPr>
            <p:ph type="body" sz="quarter" idx="3"/>
          </p:nvPr>
        </p:nvSpPr>
        <p:spPr/>
        <p:txBody>
          <a:bodyPr lIns="99075" tIns="49538" rIns="99075" bIns="49538"/>
          <a:lstStyle/>
          <a:p>
            <a:r>
              <a:t>Diese Folie enthält das Bild „Die Prinzipien des Charakters Gottes“. In einer interaktiven Version könnten Hyperlinks oder Klick-Events eingebaut werden, um die jeweilige Bibelverse anzuzeigen.</a:t>
            </a:r>
          </a:p>
        </p:txBody>
      </p:sp>
      <p:sp>
        <p:nvSpPr>
          <p:cNvPr id="4" name="Slide Number Placeholder 3">
            <a:extLst>
              <a:ext uri="{FF2B5EF4-FFF2-40B4-BE49-F238E27FC236}">
                <a16:creationId xmlns:a16="http://schemas.microsoft.com/office/drawing/2014/main" xmlns="" id="{DC499155-04F9-F3AC-C15C-C7D8ECD9F489}"/>
              </a:ext>
            </a:extLst>
          </p:cNvPr>
          <p:cNvSpPr>
            <a:spLocks noGrp="1"/>
          </p:cNvSpPr>
          <p:nvPr>
            <p:ph type="sldNum" sz="quarter" idx="5"/>
          </p:nvPr>
        </p:nvSpPr>
        <p:spPr/>
      </p:sp>
    </p:spTree>
    <p:extLst>
      <p:ext uri="{BB962C8B-B14F-4D97-AF65-F5344CB8AC3E}">
        <p14:creationId xmlns:p14="http://schemas.microsoft.com/office/powerpoint/2010/main" val="3520979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7591" y="2130426"/>
            <a:ext cx="8246031" cy="1470025"/>
          </a:xfrm>
        </p:spPr>
        <p:txBody>
          <a:bodyPr/>
          <a:lstStyle/>
          <a:p>
            <a:r>
              <a:rPr lang="en-US"/>
              <a:t>Click to edit Master title style</a:t>
            </a:r>
          </a:p>
        </p:txBody>
      </p:sp>
      <p:sp>
        <p:nvSpPr>
          <p:cNvPr id="3" name="Subtitle 2"/>
          <p:cNvSpPr>
            <a:spLocks noGrp="1"/>
          </p:cNvSpPr>
          <p:nvPr>
            <p:ph type="subTitle" idx="1"/>
          </p:nvPr>
        </p:nvSpPr>
        <p:spPr>
          <a:xfrm>
            <a:off x="1455182" y="3886200"/>
            <a:ext cx="6790849"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3379" y="274639"/>
            <a:ext cx="218277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85061" y="274639"/>
            <a:ext cx="6386632"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6329" y="4406901"/>
            <a:ext cx="824603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66329" y="2906713"/>
            <a:ext cx="824603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85061" y="1600201"/>
            <a:ext cx="42847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31450" y="1600201"/>
            <a:ext cx="428470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85061" y="1535113"/>
            <a:ext cx="428638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85061" y="2174875"/>
            <a:ext cx="428638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28082" y="1535113"/>
            <a:ext cx="428807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28082" y="2174875"/>
            <a:ext cx="428807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mj-lt"/>
              </a:defRPr>
            </a:lvl1pPr>
          </a:lstStyle>
          <a:p>
            <a:r>
              <a:rPr lang="en-US" dirty="0"/>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5061" y="273050"/>
            <a:ext cx="3191632"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792905" y="273051"/>
            <a:ext cx="542324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85061" y="1435101"/>
            <a:ext cx="319163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01506" y="4800600"/>
            <a:ext cx="5820728"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01506" y="612775"/>
            <a:ext cx="582072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01506" y="5367338"/>
            <a:ext cx="582072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5061" y="274638"/>
            <a:ext cx="8731092"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85061" y="1600201"/>
            <a:ext cx="873109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85061" y="6356351"/>
            <a:ext cx="226361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2/9/2025</a:t>
            </a:fld>
            <a:endParaRPr lang="en-US"/>
          </a:p>
        </p:txBody>
      </p:sp>
      <p:sp>
        <p:nvSpPr>
          <p:cNvPr id="5" name="Footer Placeholder 4"/>
          <p:cNvSpPr>
            <a:spLocks noGrp="1"/>
          </p:cNvSpPr>
          <p:nvPr>
            <p:ph type="ftr" sz="quarter" idx="3"/>
          </p:nvPr>
        </p:nvSpPr>
        <p:spPr>
          <a:xfrm>
            <a:off x="3314581" y="6356351"/>
            <a:ext cx="307205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52536" y="6356351"/>
            <a:ext cx="226361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10.xml"/><Relationship Id="rId13" Type="http://schemas.openxmlformats.org/officeDocument/2006/relationships/slide" Target="slide11.xml"/><Relationship Id="rId3" Type="http://schemas.openxmlformats.org/officeDocument/2006/relationships/image" Target="../media/image1.jpg"/><Relationship Id="rId7" Type="http://schemas.openxmlformats.org/officeDocument/2006/relationships/slide" Target="slide9.xml"/><Relationship Id="rId12" Type="http://schemas.openxmlformats.org/officeDocument/2006/relationships/slide" Target="slide5.xm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slide" Target="slide6.xml"/><Relationship Id="rId11" Type="http://schemas.openxmlformats.org/officeDocument/2006/relationships/slide" Target="slide4.xml"/><Relationship Id="rId5" Type="http://schemas.openxmlformats.org/officeDocument/2006/relationships/slide" Target="slide7.xml"/><Relationship Id="rId15" Type="http://schemas.openxmlformats.org/officeDocument/2006/relationships/slide" Target="slide13.xml"/><Relationship Id="rId10" Type="http://schemas.openxmlformats.org/officeDocument/2006/relationships/slide" Target="slide3.xml"/><Relationship Id="rId4" Type="http://schemas.openxmlformats.org/officeDocument/2006/relationships/slide" Target="slide8.xml"/><Relationship Id="rId9" Type="http://schemas.openxmlformats.org/officeDocument/2006/relationships/slide" Target="slide2.xml"/><Relationship Id="rId14" Type="http://schemas.openxmlformats.org/officeDocument/2006/relationships/slide" Target="slide12.xml"/></Relationships>
</file>

<file path=ppt/slides/_rels/slide10.xml.rels><?xml version="1.0" encoding="UTF-8" standalone="yes"?>
<Relationships xmlns="http://schemas.openxmlformats.org/package/2006/relationships"><Relationship Id="rId8" Type="http://schemas.openxmlformats.org/officeDocument/2006/relationships/slide" Target="slide64.xml"/><Relationship Id="rId3" Type="http://schemas.openxmlformats.org/officeDocument/2006/relationships/image" Target="../media/image2.jpg"/><Relationship Id="rId7" Type="http://schemas.openxmlformats.org/officeDocument/2006/relationships/slide" Target="slide61.xm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slide" Target="slide63.xml"/><Relationship Id="rId5" Type="http://schemas.openxmlformats.org/officeDocument/2006/relationships/slide" Target="slide60.xml"/><Relationship Id="rId4" Type="http://schemas.openxmlformats.org/officeDocument/2006/relationships/slide" Target="slide1.xml"/><Relationship Id="rId9" Type="http://schemas.openxmlformats.org/officeDocument/2006/relationships/slide" Target="slide62.xml"/></Relationships>
</file>

<file path=ppt/slides/_rels/slide11.xml.rels><?xml version="1.0" encoding="UTF-8" standalone="yes"?>
<Relationships xmlns="http://schemas.openxmlformats.org/package/2006/relationships"><Relationship Id="rId8" Type="http://schemas.openxmlformats.org/officeDocument/2006/relationships/slide" Target="slide66.xml"/><Relationship Id="rId13" Type="http://schemas.openxmlformats.org/officeDocument/2006/relationships/slide" Target="slide71.xml"/><Relationship Id="rId3" Type="http://schemas.openxmlformats.org/officeDocument/2006/relationships/image" Target="../media/image2.jpg"/><Relationship Id="rId7" Type="http://schemas.openxmlformats.org/officeDocument/2006/relationships/slide" Target="slide67.xml"/><Relationship Id="rId12" Type="http://schemas.openxmlformats.org/officeDocument/2006/relationships/slide" Target="slide72.xm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slide" Target="slide68.xml"/><Relationship Id="rId11" Type="http://schemas.openxmlformats.org/officeDocument/2006/relationships/slide" Target="slide73.xml"/><Relationship Id="rId5" Type="http://schemas.openxmlformats.org/officeDocument/2006/relationships/slide" Target="slide69.xml"/><Relationship Id="rId10" Type="http://schemas.openxmlformats.org/officeDocument/2006/relationships/slide" Target="slide74.xml"/><Relationship Id="rId4" Type="http://schemas.openxmlformats.org/officeDocument/2006/relationships/slide" Target="slide1.xml"/><Relationship Id="rId9" Type="http://schemas.openxmlformats.org/officeDocument/2006/relationships/slide" Target="slide65.xml"/><Relationship Id="rId14" Type="http://schemas.openxmlformats.org/officeDocument/2006/relationships/slide" Target="slide70.xml"/></Relationships>
</file>

<file path=ppt/slides/_rels/slide12.xml.rels><?xml version="1.0" encoding="UTF-8" standalone="yes"?>
<Relationships xmlns="http://schemas.openxmlformats.org/package/2006/relationships"><Relationship Id="rId8" Type="http://schemas.openxmlformats.org/officeDocument/2006/relationships/slide" Target="slide80.xml"/><Relationship Id="rId3" Type="http://schemas.openxmlformats.org/officeDocument/2006/relationships/image" Target="../media/image2.jpg"/><Relationship Id="rId7" Type="http://schemas.openxmlformats.org/officeDocument/2006/relationships/slide" Target="slide76.xml"/><Relationship Id="rId12" Type="http://schemas.openxmlformats.org/officeDocument/2006/relationships/slide" Target="slide82.xml"/><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slide" Target="slide79.xml"/><Relationship Id="rId11" Type="http://schemas.openxmlformats.org/officeDocument/2006/relationships/slide" Target="slide78.xml"/><Relationship Id="rId5" Type="http://schemas.openxmlformats.org/officeDocument/2006/relationships/slide" Target="slide75.xml"/><Relationship Id="rId10" Type="http://schemas.openxmlformats.org/officeDocument/2006/relationships/slide" Target="slide81.xml"/><Relationship Id="rId4" Type="http://schemas.openxmlformats.org/officeDocument/2006/relationships/slide" Target="slide1.xml"/><Relationship Id="rId9" Type="http://schemas.openxmlformats.org/officeDocument/2006/relationships/slide" Target="slide7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slide" Target="slide85.xm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slide" Target="slide84.xml"/><Relationship Id="rId5" Type="http://schemas.openxmlformats.org/officeDocument/2006/relationships/slide" Target="slide83.xml"/><Relationship Id="rId4" Type="http://schemas.openxmlformats.org/officeDocument/2006/relationships/slide" Target="slide1.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openxmlformats.org/officeDocument/2006/relationships/slide" Target="slide18.xml"/><Relationship Id="rId3" Type="http://schemas.openxmlformats.org/officeDocument/2006/relationships/image" Target="../media/image2.jpg"/><Relationship Id="rId7" Type="http://schemas.openxmlformats.org/officeDocument/2006/relationships/slide" Target="slide15.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slide" Target="slide17.xml"/><Relationship Id="rId5" Type="http://schemas.openxmlformats.org/officeDocument/2006/relationships/slide" Target="slide14.xml"/><Relationship Id="rId10" Type="http://schemas.openxmlformats.org/officeDocument/2006/relationships/slide" Target="slide19.xml"/><Relationship Id="rId4" Type="http://schemas.openxmlformats.org/officeDocument/2006/relationships/slide" Target="slide1.xml"/><Relationship Id="rId9" Type="http://schemas.openxmlformats.org/officeDocument/2006/relationships/slide" Target="slide16.xml"/></Relationships>
</file>

<file path=ppt/slides/_rels/slide20.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slide" Target="slide25.xml"/><Relationship Id="rId3" Type="http://schemas.openxmlformats.org/officeDocument/2006/relationships/image" Target="../media/image2.jpg"/><Relationship Id="rId7" Type="http://schemas.openxmlformats.org/officeDocument/2006/relationships/slide" Target="slide21.xml"/><Relationship Id="rId12" Type="http://schemas.openxmlformats.org/officeDocument/2006/relationships/slide" Target="slide27.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slide" Target="slide23.xml"/><Relationship Id="rId11" Type="http://schemas.openxmlformats.org/officeDocument/2006/relationships/slide" Target="slide24.xml"/><Relationship Id="rId5" Type="http://schemas.openxmlformats.org/officeDocument/2006/relationships/slide" Target="slide20.xml"/><Relationship Id="rId10" Type="http://schemas.openxmlformats.org/officeDocument/2006/relationships/slide" Target="slide26.xml"/><Relationship Id="rId4" Type="http://schemas.openxmlformats.org/officeDocument/2006/relationships/slide" Target="slide1.xml"/><Relationship Id="rId9" Type="http://schemas.openxmlformats.org/officeDocument/2006/relationships/slide" Target="slide22.xml"/></Relationships>
</file>

<file path=ppt/slides/_rels/slide3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slide" Target="slide32.xml"/><Relationship Id="rId3" Type="http://schemas.openxmlformats.org/officeDocument/2006/relationships/image" Target="../media/image2.jpg"/><Relationship Id="rId7" Type="http://schemas.openxmlformats.org/officeDocument/2006/relationships/slide" Target="slide29.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slide" Target="slide31.xml"/><Relationship Id="rId5" Type="http://schemas.openxmlformats.org/officeDocument/2006/relationships/slide" Target="slide28.xml"/><Relationship Id="rId10" Type="http://schemas.openxmlformats.org/officeDocument/2006/relationships/slide" Target="slide33.xml"/><Relationship Id="rId4" Type="http://schemas.openxmlformats.org/officeDocument/2006/relationships/slide" Target="slide1.xml"/><Relationship Id="rId9" Type="http://schemas.openxmlformats.org/officeDocument/2006/relationships/slide" Target="slide30.xml"/></Relationships>
</file>

<file path=ppt/slides/_rels/slide4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slide" Target="slide36.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slide" Target="slide35.xml"/><Relationship Id="rId5" Type="http://schemas.openxmlformats.org/officeDocument/2006/relationships/slide" Target="slide34.xml"/><Relationship Id="rId4" Type="http://schemas.openxmlformats.org/officeDocument/2006/relationships/slide" Target="slide1.xml"/></Relationships>
</file>

<file path=ppt/slides/_rels/slide50.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slide" Target="slide37.xml"/><Relationship Id="rId4" Type="http://schemas.openxmlformats.org/officeDocument/2006/relationships/slide" Target="slide1.xml"/></Relationships>
</file>

<file path=ppt/slides/_rels/slide60.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slide" Target="slide42.xml"/><Relationship Id="rId3" Type="http://schemas.openxmlformats.org/officeDocument/2006/relationships/image" Target="../media/image2.jpg"/><Relationship Id="rId7" Type="http://schemas.openxmlformats.org/officeDocument/2006/relationships/slide" Target="slide39.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slide" Target="slide41.xml"/><Relationship Id="rId5" Type="http://schemas.openxmlformats.org/officeDocument/2006/relationships/slide" Target="slide38.xml"/><Relationship Id="rId10" Type="http://schemas.openxmlformats.org/officeDocument/2006/relationships/slide" Target="slide43.xml"/><Relationship Id="rId4" Type="http://schemas.openxmlformats.org/officeDocument/2006/relationships/slide" Target="slide1.xml"/><Relationship Id="rId9" Type="http://schemas.openxmlformats.org/officeDocument/2006/relationships/slide" Target="slide40.xml"/></Relationships>
</file>

<file path=ppt/slides/_rels/slide70.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8" Type="http://schemas.openxmlformats.org/officeDocument/2006/relationships/slide" Target="slide48.xml"/><Relationship Id="rId3" Type="http://schemas.openxmlformats.org/officeDocument/2006/relationships/image" Target="../media/image2.jpg"/><Relationship Id="rId7" Type="http://schemas.openxmlformats.org/officeDocument/2006/relationships/slide" Target="slide45.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slide" Target="slide47.xml"/><Relationship Id="rId5" Type="http://schemas.openxmlformats.org/officeDocument/2006/relationships/slide" Target="slide44.xml"/><Relationship Id="rId10" Type="http://schemas.openxmlformats.org/officeDocument/2006/relationships/slide" Target="slide49.xml"/><Relationship Id="rId4" Type="http://schemas.openxmlformats.org/officeDocument/2006/relationships/slide" Target="slide1.xml"/><Relationship Id="rId9" Type="http://schemas.openxmlformats.org/officeDocument/2006/relationships/slide" Target="slide46.xml"/></Relationships>
</file>

<file path=ppt/slides/_rels/slide80.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8" Type="http://schemas.openxmlformats.org/officeDocument/2006/relationships/slide" Target="slide56.xml"/><Relationship Id="rId13" Type="http://schemas.openxmlformats.org/officeDocument/2006/relationships/slide" Target="slide54.xml"/><Relationship Id="rId3" Type="http://schemas.openxmlformats.org/officeDocument/2006/relationships/image" Target="../media/image2.jpg"/><Relationship Id="rId7" Type="http://schemas.openxmlformats.org/officeDocument/2006/relationships/slide" Target="slide51.xml"/><Relationship Id="rId12" Type="http://schemas.openxmlformats.org/officeDocument/2006/relationships/slide" Target="slide58.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slide" Target="slide55.xml"/><Relationship Id="rId11" Type="http://schemas.openxmlformats.org/officeDocument/2006/relationships/slide" Target="slide53.xml"/><Relationship Id="rId5" Type="http://schemas.openxmlformats.org/officeDocument/2006/relationships/slide" Target="slide50.xml"/><Relationship Id="rId10" Type="http://schemas.openxmlformats.org/officeDocument/2006/relationships/slide" Target="slide57.xml"/><Relationship Id="rId4" Type="http://schemas.openxmlformats.org/officeDocument/2006/relationships/slide" Target="slide1.xml"/><Relationship Id="rId9" Type="http://schemas.openxmlformats.org/officeDocument/2006/relationships/slide" Target="slide52.xml"/><Relationship Id="rId14" Type="http://schemas.openxmlformats.org/officeDocument/2006/relationships/slide" Target="slide5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 y="0"/>
            <a:ext cx="9700677" cy="6858000"/>
          </a:xfrm>
          <a:prstGeom prst="rect">
            <a:avLst/>
          </a:prstGeom>
        </p:spPr>
      </p:pic>
      <p:sp>
        <p:nvSpPr>
          <p:cNvPr id="4" name="Rechteck: abgerundete Ecken 3">
            <a:hlinkClick r:id="rId4" action="ppaction://hlinksldjump"/>
            <a:extLst>
              <a:ext uri="{FF2B5EF4-FFF2-40B4-BE49-F238E27FC236}">
                <a16:creationId xmlns:a16="http://schemas.microsoft.com/office/drawing/2014/main" xmlns="" id="{1708D316-4B71-A390-107C-5A0796702B2D}"/>
              </a:ext>
            </a:extLst>
          </p:cNvPr>
          <p:cNvSpPr/>
          <p:nvPr/>
        </p:nvSpPr>
        <p:spPr>
          <a:xfrm>
            <a:off x="3814285" y="2937636"/>
            <a:ext cx="2072640" cy="945198"/>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5" name="Rechteck: abgerundete Ecken 4">
            <a:hlinkClick r:id="rId5" action="ppaction://hlinksldjump"/>
            <a:extLst>
              <a:ext uri="{FF2B5EF4-FFF2-40B4-BE49-F238E27FC236}">
                <a16:creationId xmlns:a16="http://schemas.microsoft.com/office/drawing/2014/main" xmlns="" id="{85921B89-FBB1-4435-AD6B-D3C353DCCC13}"/>
              </a:ext>
            </a:extLst>
          </p:cNvPr>
          <p:cNvSpPr/>
          <p:nvPr/>
        </p:nvSpPr>
        <p:spPr>
          <a:xfrm>
            <a:off x="3721321" y="1688592"/>
            <a:ext cx="2258568" cy="1027176"/>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6" name="Rechteck: abgerundete Ecken 5">
            <a:hlinkClick r:id="rId6" action="ppaction://hlinksldjump"/>
            <a:extLst>
              <a:ext uri="{FF2B5EF4-FFF2-40B4-BE49-F238E27FC236}">
                <a16:creationId xmlns:a16="http://schemas.microsoft.com/office/drawing/2014/main" xmlns="" id="{8BFFA383-A7B6-9B78-3ACC-C62FC230F77D}"/>
              </a:ext>
            </a:extLst>
          </p:cNvPr>
          <p:cNvSpPr/>
          <p:nvPr/>
        </p:nvSpPr>
        <p:spPr>
          <a:xfrm>
            <a:off x="3936205" y="977043"/>
            <a:ext cx="1828800"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Rechteck: abgerundete Ecken 6">
            <a:hlinkClick r:id="rId7" action="ppaction://hlinksldjump"/>
            <a:extLst>
              <a:ext uri="{FF2B5EF4-FFF2-40B4-BE49-F238E27FC236}">
                <a16:creationId xmlns:a16="http://schemas.microsoft.com/office/drawing/2014/main" xmlns="" id="{EB51C8A8-0F15-4419-2C4D-67011F207E76}"/>
              </a:ext>
            </a:extLst>
          </p:cNvPr>
          <p:cNvSpPr/>
          <p:nvPr/>
        </p:nvSpPr>
        <p:spPr>
          <a:xfrm>
            <a:off x="3814285" y="4035234"/>
            <a:ext cx="2072640" cy="1387158"/>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8" name="Rechteck: abgerundete Ecken 7">
            <a:hlinkClick r:id="rId8" action="ppaction://hlinksldjump"/>
            <a:extLst>
              <a:ext uri="{FF2B5EF4-FFF2-40B4-BE49-F238E27FC236}">
                <a16:creationId xmlns:a16="http://schemas.microsoft.com/office/drawing/2014/main" xmlns="" id="{B7C485D8-1DBF-E228-705B-96E5F60C91F1}"/>
              </a:ext>
            </a:extLst>
          </p:cNvPr>
          <p:cNvSpPr/>
          <p:nvPr/>
        </p:nvSpPr>
        <p:spPr>
          <a:xfrm>
            <a:off x="3814285" y="5516403"/>
            <a:ext cx="2072640" cy="1149573"/>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9" name="Rechteck: abgerundete Ecken 8">
            <a:hlinkClick r:id="rId9" action="ppaction://hlinksldjump"/>
            <a:extLst>
              <a:ext uri="{FF2B5EF4-FFF2-40B4-BE49-F238E27FC236}">
                <a16:creationId xmlns:a16="http://schemas.microsoft.com/office/drawing/2014/main" xmlns="" id="{280ED21A-C5C4-814B-BB40-896C59FEE3BD}"/>
              </a:ext>
            </a:extLst>
          </p:cNvPr>
          <p:cNvSpPr/>
          <p:nvPr/>
        </p:nvSpPr>
        <p:spPr>
          <a:xfrm>
            <a:off x="107917" y="1215993"/>
            <a:ext cx="2447545" cy="1097439"/>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0" name="Rechteck: abgerundete Ecken 9">
            <a:hlinkClick r:id="rId10" action="ppaction://hlinksldjump"/>
            <a:extLst>
              <a:ext uri="{FF2B5EF4-FFF2-40B4-BE49-F238E27FC236}">
                <a16:creationId xmlns:a16="http://schemas.microsoft.com/office/drawing/2014/main" xmlns="" id="{D1C0CA6C-6FF9-791C-A662-4A827691B128}"/>
              </a:ext>
            </a:extLst>
          </p:cNvPr>
          <p:cNvSpPr/>
          <p:nvPr/>
        </p:nvSpPr>
        <p:spPr>
          <a:xfrm>
            <a:off x="194785" y="2964101"/>
            <a:ext cx="2447544" cy="1097439"/>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1" name="Rechteck: abgerundete Ecken 10">
            <a:hlinkClick r:id="rId11" action="ppaction://hlinksldjump"/>
            <a:extLst>
              <a:ext uri="{FF2B5EF4-FFF2-40B4-BE49-F238E27FC236}">
                <a16:creationId xmlns:a16="http://schemas.microsoft.com/office/drawing/2014/main" xmlns="" id="{9DDB44D6-7B92-607A-6C6B-A9339AA4DC08}"/>
              </a:ext>
            </a:extLst>
          </p:cNvPr>
          <p:cNvSpPr/>
          <p:nvPr/>
        </p:nvSpPr>
        <p:spPr>
          <a:xfrm>
            <a:off x="382237" y="4256214"/>
            <a:ext cx="2072640" cy="855282"/>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2" name="Rechteck: abgerundete Ecken 11">
            <a:hlinkClick r:id="rId12" action="ppaction://hlinksldjump"/>
            <a:extLst>
              <a:ext uri="{FF2B5EF4-FFF2-40B4-BE49-F238E27FC236}">
                <a16:creationId xmlns:a16="http://schemas.microsoft.com/office/drawing/2014/main" xmlns="" id="{C55F111C-D8F0-C4A0-C7EE-DE0718E09D5C}"/>
              </a:ext>
            </a:extLst>
          </p:cNvPr>
          <p:cNvSpPr/>
          <p:nvPr/>
        </p:nvSpPr>
        <p:spPr>
          <a:xfrm>
            <a:off x="382237" y="5169409"/>
            <a:ext cx="2072640" cy="945198"/>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3" name="Rechteck: abgerundete Ecken 12">
            <a:hlinkClick r:id="rId13" action="ppaction://hlinksldjump"/>
            <a:extLst>
              <a:ext uri="{FF2B5EF4-FFF2-40B4-BE49-F238E27FC236}">
                <a16:creationId xmlns:a16="http://schemas.microsoft.com/office/drawing/2014/main" xmlns="" id="{34E6C544-2403-DD9B-72B0-C2D0A99F6020}"/>
              </a:ext>
            </a:extLst>
          </p:cNvPr>
          <p:cNvSpPr/>
          <p:nvPr/>
        </p:nvSpPr>
        <p:spPr>
          <a:xfrm>
            <a:off x="7360631" y="977043"/>
            <a:ext cx="2340581" cy="1674717"/>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4" name="Rechteck: abgerundete Ecken 13">
            <a:hlinkClick r:id="rId14" action="ppaction://hlinksldjump"/>
            <a:extLst>
              <a:ext uri="{FF2B5EF4-FFF2-40B4-BE49-F238E27FC236}">
                <a16:creationId xmlns:a16="http://schemas.microsoft.com/office/drawing/2014/main" xmlns="" id="{E8631492-3875-9276-9665-366AE3B1A88C}"/>
              </a:ext>
            </a:extLst>
          </p:cNvPr>
          <p:cNvSpPr/>
          <p:nvPr/>
        </p:nvSpPr>
        <p:spPr>
          <a:xfrm>
            <a:off x="7442645" y="3337082"/>
            <a:ext cx="2258568" cy="1097439"/>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5" name="Rechteck: abgerundete Ecken 14">
            <a:hlinkClick r:id="rId15" action="ppaction://hlinksldjump"/>
            <a:extLst>
              <a:ext uri="{FF2B5EF4-FFF2-40B4-BE49-F238E27FC236}">
                <a16:creationId xmlns:a16="http://schemas.microsoft.com/office/drawing/2014/main" xmlns="" id="{C65FE35A-0541-4E09-2883-F15FD42CBB07}"/>
              </a:ext>
            </a:extLst>
          </p:cNvPr>
          <p:cNvSpPr/>
          <p:nvPr/>
        </p:nvSpPr>
        <p:spPr>
          <a:xfrm>
            <a:off x="7246335" y="5145990"/>
            <a:ext cx="2072640" cy="945198"/>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Titel 1">
            <a:extLst>
              <a:ext uri="{FF2B5EF4-FFF2-40B4-BE49-F238E27FC236}">
                <a16:creationId xmlns:a16="http://schemas.microsoft.com/office/drawing/2014/main" xmlns="" id="{68E7E2FE-EC0E-CD96-06D5-8341F646BCA2}"/>
              </a:ext>
            </a:extLst>
          </p:cNvPr>
          <p:cNvSpPr>
            <a:spLocks noGrp="1"/>
          </p:cNvSpPr>
          <p:nvPr>
            <p:ph type="title"/>
          </p:nvPr>
        </p:nvSpPr>
        <p:spPr>
          <a:xfrm>
            <a:off x="107916" y="286195"/>
            <a:ext cx="382236" cy="286829"/>
          </a:xfrm>
        </p:spPr>
        <p:txBody>
          <a:bodyPr>
            <a:noAutofit/>
          </a:bodyPr>
          <a:lstStyle/>
          <a:p>
            <a:pPr algn="ctr"/>
            <a:r>
              <a:rPr lang="de" sz="100" b="1" dirty="0">
                <a:ln w="0"/>
                <a:solidFill>
                  <a:srgbClr val="C3E1EB"/>
                </a:solidFill>
                <a:effectLst>
                  <a:outerShdw blurRad="38100" dist="19050" dir="2700000" algn="tl" rotWithShape="0">
                    <a:schemeClr val="dk1">
                      <a:alpha val="40000"/>
                    </a:schemeClr>
                  </a:outerShdw>
                </a:effectLst>
              </a:rPr>
              <a:t>Die </a:t>
            </a:r>
            <a:r>
              <a:rPr lang="de" sz="100" b="1" dirty="0" err="1">
                <a:ln w="0"/>
                <a:solidFill>
                  <a:srgbClr val="C3E1EB"/>
                </a:solidFill>
                <a:effectLst>
                  <a:outerShdw blurRad="38100" dist="19050" dir="2700000" algn="tl" rotWithShape="0">
                    <a:schemeClr val="dk1">
                      <a:alpha val="40000"/>
                    </a:schemeClr>
                  </a:outerShdw>
                </a:effectLst>
              </a:rPr>
              <a:t>Prinzipien</a:t>
            </a:r>
            <a:r>
              <a:rPr lang="de" sz="100" b="1" dirty="0">
                <a:ln w="0"/>
                <a:solidFill>
                  <a:srgbClr val="C3E1EB"/>
                </a:solidFill>
                <a:effectLst>
                  <a:outerShdw blurRad="38100" dist="19050" dir="2700000" algn="tl" rotWithShape="0">
                    <a:schemeClr val="dk1">
                      <a:alpha val="40000"/>
                    </a:schemeClr>
                  </a:outerShdw>
                </a:effectLst>
              </a:rPr>
              <a:t> </a:t>
            </a:r>
            <a:r>
              <a:rPr lang="de" sz="100" b="1" dirty="0" err="1">
                <a:ln w="0"/>
                <a:solidFill>
                  <a:srgbClr val="C3E1EB"/>
                </a:solidFill>
                <a:effectLst>
                  <a:outerShdw blurRad="38100" dist="19050" dir="2700000" algn="tl" rotWithShape="0">
                    <a:schemeClr val="dk1">
                      <a:alpha val="40000"/>
                    </a:schemeClr>
                  </a:outerShdw>
                </a:effectLst>
              </a:rPr>
              <a:t>von</a:t>
            </a:r>
            <a:r>
              <a:rPr lang="de" sz="100" b="1" dirty="0">
                <a:ln w="0"/>
                <a:solidFill>
                  <a:srgbClr val="C3E1EB"/>
                </a:solidFill>
                <a:effectLst>
                  <a:outerShdw blurRad="38100" dist="19050" dir="2700000" algn="tl" rotWithShape="0">
                    <a:schemeClr val="dk1">
                      <a:alpha val="40000"/>
                    </a:schemeClr>
                  </a:outerShdw>
                </a:effectLst>
              </a:rPr>
              <a:t> </a:t>
            </a:r>
            <a:r>
              <a:rPr lang="de" sz="100" b="1" dirty="0" err="1">
                <a:ln w="0"/>
                <a:solidFill>
                  <a:srgbClr val="C3E1EB"/>
                </a:solidFill>
                <a:effectLst>
                  <a:outerShdw blurRad="38100" dist="19050" dir="2700000" algn="tl" rotWithShape="0">
                    <a:schemeClr val="dk1">
                      <a:alpha val="40000"/>
                    </a:schemeClr>
                  </a:outerShdw>
                </a:effectLst>
              </a:rPr>
              <a:t>Die</a:t>
            </a:r>
            <a:r>
              <a:rPr lang="de" sz="100" b="1" dirty="0">
                <a:ln w="0"/>
                <a:solidFill>
                  <a:srgbClr val="C3E1EB"/>
                </a:solidFill>
                <a:effectLst>
                  <a:outerShdw blurRad="38100" dist="19050" dir="2700000" algn="tl" rotWithShape="0">
                    <a:schemeClr val="dk1">
                      <a:alpha val="40000"/>
                    </a:schemeClr>
                  </a:outerShdw>
                </a:effectLst>
              </a:rPr>
              <a:t> </a:t>
            </a:r>
            <a:r>
              <a:rPr lang="de" sz="100" b="1" dirty="0" err="1">
                <a:ln w="0"/>
                <a:solidFill>
                  <a:srgbClr val="C3E1EB"/>
                </a:solidFill>
                <a:effectLst>
                  <a:outerShdw blurRad="38100" dist="19050" dir="2700000" algn="tl" rotWithShape="0">
                    <a:schemeClr val="dk1">
                      <a:alpha val="40000"/>
                    </a:schemeClr>
                  </a:outerShdw>
                </a:effectLst>
              </a:rPr>
              <a:t>Charakter</a:t>
            </a:r>
            <a:r>
              <a:rPr lang="de" sz="100" b="1" dirty="0">
                <a:ln w="0"/>
                <a:solidFill>
                  <a:srgbClr val="C3E1EB"/>
                </a:solidFill>
                <a:effectLst>
                  <a:outerShdw blurRad="38100" dist="19050" dir="2700000" algn="tl" rotWithShape="0">
                    <a:schemeClr val="dk1">
                      <a:alpha val="40000"/>
                    </a:schemeClr>
                  </a:outerShdw>
                </a:effectLst>
              </a:rPr>
              <a:t> </a:t>
            </a:r>
            <a:r>
              <a:rPr lang="de" sz="100" b="1" dirty="0" err="1">
                <a:ln w="0"/>
                <a:solidFill>
                  <a:srgbClr val="C3E1EB"/>
                </a:solidFill>
                <a:effectLst>
                  <a:outerShdw blurRad="38100" dist="19050" dir="2700000" algn="tl" rotWithShape="0">
                    <a:schemeClr val="dk1">
                      <a:alpha val="40000"/>
                    </a:schemeClr>
                  </a:outerShdw>
                </a:effectLst>
              </a:rPr>
              <a:t>von </a:t>
            </a:r>
            <a:r>
              <a:rPr lang="de" sz="100" b="1" dirty="0">
                <a:ln w="0"/>
                <a:solidFill>
                  <a:srgbClr val="C3E1EB"/>
                </a:solidFill>
                <a:effectLst>
                  <a:outerShdw blurRad="38100" dist="19050" dir="2700000" algn="tl" rotWithShape="0">
                    <a:schemeClr val="dk1">
                      <a:alpha val="40000"/>
                    </a:schemeClr>
                  </a:outerShdw>
                </a:effectLst>
              </a:rPr>
              <a:t>GOTTES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0D4C973E-440B-214C-0640-D85748D5BFB0}"/>
            </a:ext>
          </a:extLst>
        </p:cNvPr>
        <p:cNvGrpSpPr/>
        <p:nvPr/>
      </p:nvGrpSpPr>
      <p:grpSpPr>
        <a:xfrm>
          <a:off x="0" y="0"/>
          <a:ext cx="0" cy="0"/>
          <a:chOff x="0" y="0"/>
          <a:chExt cx="0" cy="0"/>
        </a:xfrm>
      </p:grpSpPr>
      <p:pic>
        <p:nvPicPr>
          <p:cNvPr id="11" name="Grafik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FC475B09-7575-B232-3908-4395C887FA00}"/>
              </a:ext>
            </a:extLst>
          </p:cNvPr>
          <p:cNvSpPr/>
          <p:nvPr/>
        </p:nvSpPr>
        <p:spPr>
          <a:xfrm>
            <a:off x="182880"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5BA71938-8DF8-229F-F91D-338AB4506BAA}"/>
              </a:ext>
            </a:extLst>
          </p:cNvPr>
          <p:cNvSpPr/>
          <p:nvPr/>
        </p:nvSpPr>
        <p:spPr>
          <a:xfrm>
            <a:off x="535" y="109728"/>
            <a:ext cx="9700677"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302D5B15-84F8-D36E-1995-E849707B2F92}"/>
              </a:ext>
            </a:extLst>
          </p:cNvPr>
          <p:cNvSpPr/>
          <p:nvPr/>
        </p:nvSpPr>
        <p:spPr>
          <a:xfrm>
            <a:off x="846071"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Römer 3:10-18</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18" name="Rechteck: abgerundete Ecken 17">
            <a:hlinkClick r:id="rId6" action="ppaction://hlinksldjump"/>
            <a:extLst>
              <a:ext uri="{FF2B5EF4-FFF2-40B4-BE49-F238E27FC236}">
                <a16:creationId xmlns:a16="http://schemas.microsoft.com/office/drawing/2014/main" xmlns="" id="{D2EAA6BE-D106-A1DC-EF3C-B9F093E59FCA}"/>
              </a:ext>
            </a:extLst>
          </p:cNvPr>
          <p:cNvSpPr/>
          <p:nvPr/>
        </p:nvSpPr>
        <p:spPr>
          <a:xfrm>
            <a:off x="5032950"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solidFill>
                  <a:schemeClr val="tx1"/>
                </a:solidFill>
                <a:latin typeface="Times New Roman (Textkörper)"/>
              </a:rPr>
              <a:t>Epheser </a:t>
            </a:r>
            <a:r>
              <a:rPr lang="de" dirty="0">
                <a:solidFill>
                  <a:schemeClr val="tx1"/>
                </a:solidFill>
                <a:latin typeface="Times New Roman (Textkörper)"/>
              </a:rPr>
              <a:t>4:17-18</a:t>
            </a:r>
          </a:p>
        </p:txBody>
      </p:sp>
      <p:sp>
        <p:nvSpPr>
          <p:cNvPr id="19" name="Rechteck: abgerundete Ecken 18">
            <a:hlinkClick r:id="rId7" action="ppaction://hlinksldjump"/>
            <a:extLst>
              <a:ext uri="{FF2B5EF4-FFF2-40B4-BE49-F238E27FC236}">
                <a16:creationId xmlns:a16="http://schemas.microsoft.com/office/drawing/2014/main" xmlns="" id="{34C1B8AB-E374-0DBD-E405-DB290C6CA257}"/>
              </a:ext>
            </a:extLst>
          </p:cNvPr>
          <p:cNvSpPr/>
          <p:nvPr/>
        </p:nvSpPr>
        <p:spPr>
          <a:xfrm>
            <a:off x="844947"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Römer 8:7</a:t>
            </a:r>
          </a:p>
        </p:txBody>
      </p:sp>
      <p:sp>
        <p:nvSpPr>
          <p:cNvPr id="20" name="Rechteck: abgerundete Ecken 19">
            <a:hlinkClick r:id="rId8" action="ppaction://hlinksldjump"/>
            <a:extLst>
              <a:ext uri="{FF2B5EF4-FFF2-40B4-BE49-F238E27FC236}">
                <a16:creationId xmlns:a16="http://schemas.microsoft.com/office/drawing/2014/main" xmlns="" id="{890EE4BB-F03F-675C-E1EF-D0721B306CC9}"/>
              </a:ext>
            </a:extLst>
          </p:cNvPr>
          <p:cNvSpPr/>
          <p:nvPr/>
        </p:nvSpPr>
        <p:spPr>
          <a:xfrm>
            <a:off x="5031826"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Titus 1:15</a:t>
            </a:r>
            <a:endParaRPr lang="de-DE" dirty="0">
              <a:solidFill>
                <a:schemeClr val="tx1"/>
              </a:solidFill>
              <a:latin typeface="Times New Roman (Textkörper)"/>
            </a:endParaRPr>
          </a:p>
        </p:txBody>
      </p:sp>
      <p:sp>
        <p:nvSpPr>
          <p:cNvPr id="21" name="Rechteck: abgerundete Ecken 20">
            <a:hlinkClick r:id="rId9" action="ppaction://hlinksldjump"/>
            <a:extLst>
              <a:ext uri="{FF2B5EF4-FFF2-40B4-BE49-F238E27FC236}">
                <a16:creationId xmlns:a16="http://schemas.microsoft.com/office/drawing/2014/main" xmlns="" id="{4E9958BF-B302-2C6F-4A85-0D35F53B598E}"/>
              </a:ext>
            </a:extLst>
          </p:cNvPr>
          <p:cNvSpPr/>
          <p:nvPr/>
        </p:nvSpPr>
        <p:spPr>
          <a:xfrm>
            <a:off x="2930652"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Jesaja 55:8-9</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4" name="Titel 1">
            <a:extLst>
              <a:ext uri="{FF2B5EF4-FFF2-40B4-BE49-F238E27FC236}">
                <a16:creationId xmlns:a16="http://schemas.microsoft.com/office/drawing/2014/main" xmlns="" id="{852684C1-29B4-AB93-1BF7-D332F6110A06}"/>
              </a:ext>
            </a:extLst>
          </p:cNvPr>
          <p:cNvSpPr>
            <a:spLocks noGrp="1"/>
          </p:cNvSpPr>
          <p:nvPr>
            <p:ph type="title"/>
          </p:nvPr>
        </p:nvSpPr>
        <p:spPr>
          <a:xfrm>
            <a:off x="182880" y="813816"/>
            <a:ext cx="9317736" cy="978406"/>
          </a:xfrm>
        </p:spPr>
        <p:txBody>
          <a:bodyPr>
            <a:normAutofit/>
          </a:bodyPr>
          <a:lstStyle/>
          <a:p>
            <a:r>
              <a:rPr lang="de-DE" sz="3200" b="1" dirty="0">
                <a:ln w="0"/>
                <a:effectLst>
                  <a:outerShdw blurRad="38100" dist="19050" dir="2700000" algn="tl" rotWithShape="0">
                    <a:schemeClr val="dk1">
                      <a:alpha val="40000"/>
                    </a:schemeClr>
                  </a:outerShdw>
                </a:effectLst>
              </a:rPr>
              <a:t>Feindschaft des menschlichen Herzens</a:t>
            </a:r>
            <a:endParaRPr lang="de-DE" sz="32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85282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0000407A-1541-018C-CC99-BF7C7B7F4507}"/>
            </a:ext>
          </a:extLst>
        </p:cNvPr>
        <p:cNvGrpSpPr/>
        <p:nvPr/>
      </p:nvGrpSpPr>
      <p:grpSpPr>
        <a:xfrm>
          <a:off x="0" y="0"/>
          <a:ext cx="0" cy="0"/>
          <a:chOff x="0" y="0"/>
          <a:chExt cx="0" cy="0"/>
        </a:xfrm>
      </p:grpSpPr>
      <p:pic>
        <p:nvPicPr>
          <p:cNvPr id="19" name="Grafik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5" name="Rechteck: abgerundete Ecken 4">
            <a:extLst>
              <a:ext uri="{FF2B5EF4-FFF2-40B4-BE49-F238E27FC236}">
                <a16:creationId xmlns:a16="http://schemas.microsoft.com/office/drawing/2014/main" xmlns="" id="{36E0AA6C-FB5E-B847-7B55-E9B9D6B2CB0F}"/>
              </a:ext>
            </a:extLst>
          </p:cNvPr>
          <p:cNvSpPr/>
          <p:nvPr/>
        </p:nvSpPr>
        <p:spPr>
          <a:xfrm>
            <a:off x="182880" y="804672"/>
            <a:ext cx="9317736" cy="5870448"/>
          </a:xfrm>
          <a:prstGeom prst="roundRect">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16" name="Rechteck: abgerundete Ecken 15">
            <a:hlinkClick r:id="rId4" action="ppaction://hlinksldjump"/>
            <a:extLst>
              <a:ext uri="{FF2B5EF4-FFF2-40B4-BE49-F238E27FC236}">
                <a16:creationId xmlns:a16="http://schemas.microsoft.com/office/drawing/2014/main" xmlns="" id="{DD1EDF17-96D3-B25D-EDBB-EB0C3D197254}"/>
              </a:ext>
            </a:extLst>
          </p:cNvPr>
          <p:cNvSpPr/>
          <p:nvPr/>
        </p:nvSpPr>
        <p:spPr>
          <a:xfrm>
            <a:off x="535" y="109728"/>
            <a:ext cx="9700141"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extLst>
              <a:ext uri="{FF2B5EF4-FFF2-40B4-BE49-F238E27FC236}">
                <a16:creationId xmlns:a16="http://schemas.microsoft.com/office/drawing/2014/main" xmlns="" id="{3F7193AC-774C-8E20-D5D7-9F44A14976E0}"/>
              </a:ext>
            </a:extLst>
          </p:cNvPr>
          <p:cNvSpPr/>
          <p:nvPr/>
        </p:nvSpPr>
        <p:spPr>
          <a:xfrm>
            <a:off x="200596" y="1819656"/>
            <a:ext cx="4545139" cy="4617720"/>
          </a:xfrm>
          <a:prstGeom prst="roundRect">
            <a:avLst/>
          </a:prstGeom>
          <a:solidFill>
            <a:srgbClr val="C3E1EB"/>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de" sz="2800" b="1" dirty="0" smtClean="0">
                <a:ln w="0"/>
                <a:solidFill>
                  <a:schemeClr val="tx1"/>
                </a:solidFill>
                <a:effectLst>
                  <a:outerShdw blurRad="38100" dist="19050" dir="2700000" algn="tl" rotWithShape="0">
                    <a:schemeClr val="dk1">
                      <a:alpha val="40000"/>
                    </a:schemeClr>
                  </a:outerShdw>
                </a:effectLst>
                <a:latin typeface="Times New Roman (Textkörper)"/>
              </a:rPr>
              <a:t>Gott </a:t>
            </a:r>
            <a:r>
              <a:rPr lang="de" sz="2800" b="1" dirty="0">
                <a:ln w="0"/>
                <a:solidFill>
                  <a:schemeClr val="tx1"/>
                </a:solidFill>
                <a:effectLst>
                  <a:outerShdw blurRad="38100" dist="19050" dir="2700000" algn="tl" rotWithShape="0">
                    <a:schemeClr val="dk1">
                      <a:alpha val="40000"/>
                    </a:schemeClr>
                  </a:outerShdw>
                </a:effectLst>
                <a:latin typeface="Times New Roman (Textkörper)"/>
              </a:rPr>
              <a:t>der Freiheit</a:t>
            </a:r>
            <a:r>
              <a:rPr lang="de-DE" sz="2800" b="1" dirty="0">
                <a:ln w="0"/>
                <a:solidFill>
                  <a:schemeClr val="tx1"/>
                </a:solidFill>
                <a:effectLst>
                  <a:outerShdw blurRad="38100" dist="19050" dir="2700000" algn="tl" rotWithShape="0">
                    <a:schemeClr val="dk1">
                      <a:alpha val="40000"/>
                    </a:schemeClr>
                  </a:outerShdw>
                </a:effectLst>
                <a:latin typeface="Times New Roman (Textkörper)"/>
              </a:rPr>
              <a:t/>
            </a:r>
            <a:br>
              <a:rPr lang="de-DE" sz="2800" b="1" dirty="0">
                <a:ln w="0"/>
                <a:solidFill>
                  <a:schemeClr val="tx1"/>
                </a:solidFill>
                <a:effectLst>
                  <a:outerShdw blurRad="38100" dist="19050" dir="2700000" algn="tl" rotWithShape="0">
                    <a:schemeClr val="dk1">
                      <a:alpha val="40000"/>
                    </a:schemeClr>
                  </a:outerShdw>
                </a:effectLst>
                <a:latin typeface="Times New Roman (Textkörper)"/>
              </a:rPr>
            </a:br>
            <a:endParaRPr lang="de-DE" sz="28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2000" b="1"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18" name="Rechteck: abgerundete Ecken 17">
            <a:extLst>
              <a:ext uri="{FF2B5EF4-FFF2-40B4-BE49-F238E27FC236}">
                <a16:creationId xmlns:a16="http://schemas.microsoft.com/office/drawing/2014/main" xmlns="" id="{02C144C2-EAB6-4408-D053-EE7C8A01A8BA}"/>
              </a:ext>
            </a:extLst>
          </p:cNvPr>
          <p:cNvSpPr/>
          <p:nvPr/>
        </p:nvSpPr>
        <p:spPr>
          <a:xfrm>
            <a:off x="4955478" y="1819656"/>
            <a:ext cx="4545138" cy="4617720"/>
          </a:xfrm>
          <a:prstGeom prst="roundRect">
            <a:avLst/>
          </a:prstGeom>
          <a:solidFill>
            <a:srgbClr val="C3E1EB"/>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de" sz="2800" b="1" dirty="0" err="1">
                <a:ln w="0"/>
                <a:solidFill>
                  <a:schemeClr val="tx1"/>
                </a:solidFill>
                <a:effectLst>
                  <a:outerShdw blurRad="38100" dist="19050" dir="2700000" algn="tl" rotWithShape="0">
                    <a:schemeClr val="dk1">
                      <a:alpha val="40000"/>
                    </a:schemeClr>
                  </a:outerShdw>
                </a:effectLst>
                <a:latin typeface="Times New Roman (Textkörper)"/>
              </a:rPr>
              <a:t>Gott</a:t>
            </a:r>
            <a:r>
              <a:rPr lang="de" sz="2800" b="1" dirty="0">
                <a:ln w="0"/>
                <a:solidFill>
                  <a:schemeClr val="tx1"/>
                </a:solidFill>
                <a:effectLst>
                  <a:outerShdw blurRad="38100" dist="19050" dir="2700000" algn="tl" rotWithShape="0">
                    <a:schemeClr val="dk1">
                      <a:alpha val="40000"/>
                    </a:schemeClr>
                  </a:outerShdw>
                </a:effectLst>
                <a:latin typeface="Times New Roman (Textkörper)"/>
              </a:rPr>
              <a:t> </a:t>
            </a:r>
            <a:r>
              <a:rPr lang="de" sz="2800" b="1" dirty="0" err="1">
                <a:ln w="0"/>
                <a:solidFill>
                  <a:schemeClr val="tx1"/>
                </a:solidFill>
                <a:effectLst>
                  <a:outerShdw blurRad="38100" dist="19050" dir="2700000" algn="tl" rotWithShape="0">
                    <a:schemeClr val="dk1">
                      <a:alpha val="40000"/>
                    </a:schemeClr>
                  </a:outerShdw>
                </a:effectLst>
                <a:latin typeface="Times New Roman (Textkörper)"/>
              </a:rPr>
              <a:t>des </a:t>
            </a:r>
            <a:r>
              <a:rPr lang="de" sz="2800" b="1" dirty="0">
                <a:ln w="0"/>
                <a:solidFill>
                  <a:schemeClr val="tx1"/>
                </a:solidFill>
                <a:effectLst>
                  <a:outerShdw blurRad="38100" dist="19050" dir="2700000" algn="tl" rotWithShape="0">
                    <a:schemeClr val="dk1">
                      <a:alpha val="40000"/>
                    </a:schemeClr>
                  </a:outerShdw>
                </a:effectLst>
                <a:latin typeface="Times New Roman (Textkörper)"/>
              </a:rPr>
              <a:t>Friedens</a:t>
            </a: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2000" b="1" dirty="0">
              <a:ln w="0"/>
              <a:solidFill>
                <a:schemeClr val="tx1"/>
              </a:solidFill>
              <a:effectLst>
                <a:outerShdw blurRad="38100" dist="19050" dir="2700000" algn="tl" rotWithShape="0">
                  <a:schemeClr val="dk1">
                    <a:alpha val="40000"/>
                  </a:schemeClr>
                </a:outerShdw>
              </a:effectLst>
              <a:latin typeface="Times New Roman (Textkörper)"/>
            </a:endParaRPr>
          </a:p>
          <a:p>
            <a:pPr algn="ctr"/>
            <a:endParaRPr lang="de-DE" sz="3200" b="1"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27" name="Rechteck: abgerundete Ecken 26">
            <a:hlinkClick r:id="rId5" action="ppaction://hlinksldjump"/>
            <a:extLst>
              <a:ext uri="{FF2B5EF4-FFF2-40B4-BE49-F238E27FC236}">
                <a16:creationId xmlns:a16="http://schemas.microsoft.com/office/drawing/2014/main" xmlns="" id="{B65F5F88-910E-FE8B-BAC1-EE721DB6FDC9}"/>
              </a:ext>
            </a:extLst>
          </p:cNvPr>
          <p:cNvSpPr/>
          <p:nvPr/>
        </p:nvSpPr>
        <p:spPr>
          <a:xfrm>
            <a:off x="562069" y="5544313"/>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Johannes 8:13-16</a:t>
            </a:r>
            <a:endParaRPr lang="de-DE" dirty="0">
              <a:solidFill>
                <a:schemeClr val="tx1"/>
              </a:solidFill>
              <a:latin typeface="Times New Roman (Textkörper)"/>
            </a:endParaRPr>
          </a:p>
        </p:txBody>
      </p:sp>
      <p:sp>
        <p:nvSpPr>
          <p:cNvPr id="28" name="Rechteck: abgerundete Ecken 27">
            <a:hlinkClick r:id="rId6" action="ppaction://hlinksldjump"/>
            <a:extLst>
              <a:ext uri="{FF2B5EF4-FFF2-40B4-BE49-F238E27FC236}">
                <a16:creationId xmlns:a16="http://schemas.microsoft.com/office/drawing/2014/main" xmlns="" id="{CDBE41BC-D433-6656-9BE7-8320A7816893}"/>
              </a:ext>
            </a:extLst>
          </p:cNvPr>
          <p:cNvSpPr/>
          <p:nvPr/>
        </p:nvSpPr>
        <p:spPr>
          <a:xfrm>
            <a:off x="562069" y="4834891"/>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Psalm 119:45</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29" name="Rechteck: abgerundete Ecken 28">
            <a:hlinkClick r:id="rId7" action="ppaction://hlinksldjump"/>
            <a:extLst>
              <a:ext uri="{FF2B5EF4-FFF2-40B4-BE49-F238E27FC236}">
                <a16:creationId xmlns:a16="http://schemas.microsoft.com/office/drawing/2014/main" xmlns="" id="{BA2F940B-658F-9F99-9B31-83B5CCC405E0}"/>
              </a:ext>
            </a:extLst>
          </p:cNvPr>
          <p:cNvSpPr/>
          <p:nvPr/>
        </p:nvSpPr>
        <p:spPr>
          <a:xfrm>
            <a:off x="562069" y="4125469"/>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2. </a:t>
            </a:r>
            <a:r>
              <a:rPr lang="de" dirty="0" err="1">
                <a:solidFill>
                  <a:schemeClr val="tx1"/>
                </a:solidFill>
                <a:latin typeface="Times New Roman (Textkörper)"/>
              </a:rPr>
              <a:t>Korinther </a:t>
            </a:r>
            <a:r>
              <a:rPr lang="de" dirty="0">
                <a:solidFill>
                  <a:schemeClr val="tx1"/>
                </a:solidFill>
                <a:latin typeface="Times New Roman (Textkörper)"/>
              </a:rPr>
              <a:t>3:17</a:t>
            </a:r>
          </a:p>
        </p:txBody>
      </p:sp>
      <p:sp>
        <p:nvSpPr>
          <p:cNvPr id="30" name="Rechteck: abgerundete Ecken 29">
            <a:hlinkClick r:id="rId8" action="ppaction://hlinksldjump"/>
            <a:extLst>
              <a:ext uri="{FF2B5EF4-FFF2-40B4-BE49-F238E27FC236}">
                <a16:creationId xmlns:a16="http://schemas.microsoft.com/office/drawing/2014/main" xmlns="" id="{54551D31-A0A1-3ACB-8C90-E8D0300B7B00}"/>
              </a:ext>
            </a:extLst>
          </p:cNvPr>
          <p:cNvSpPr/>
          <p:nvPr/>
        </p:nvSpPr>
        <p:spPr>
          <a:xfrm>
            <a:off x="562069" y="3416047"/>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Jeremia 21:8</a:t>
            </a:r>
          </a:p>
        </p:txBody>
      </p:sp>
      <p:sp>
        <p:nvSpPr>
          <p:cNvPr id="31" name="Rechteck: abgerundete Ecken 30">
            <a:hlinkClick r:id="rId9" action="ppaction://hlinksldjump"/>
            <a:extLst>
              <a:ext uri="{FF2B5EF4-FFF2-40B4-BE49-F238E27FC236}">
                <a16:creationId xmlns:a16="http://schemas.microsoft.com/office/drawing/2014/main" xmlns="" id="{309A3B38-7B17-8BAD-17A0-5C7A8F607594}"/>
              </a:ext>
            </a:extLst>
          </p:cNvPr>
          <p:cNvSpPr/>
          <p:nvPr/>
        </p:nvSpPr>
        <p:spPr>
          <a:xfrm>
            <a:off x="562069" y="2706625"/>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solidFill>
                  <a:schemeClr val="tx1"/>
                </a:solidFill>
                <a:latin typeface="Times New Roman (Textkörper)"/>
              </a:rPr>
              <a:t>5.Mose </a:t>
            </a:r>
            <a:r>
              <a:rPr lang="de" dirty="0">
                <a:solidFill>
                  <a:schemeClr val="tx1"/>
                </a:solidFill>
                <a:latin typeface="Times New Roman (Textkörper)"/>
              </a:rPr>
              <a:t>30:15</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32" name="Rechteck: abgerundete Ecken 31">
            <a:hlinkClick r:id="rId10" action="ppaction://hlinksldjump"/>
            <a:extLst>
              <a:ext uri="{FF2B5EF4-FFF2-40B4-BE49-F238E27FC236}">
                <a16:creationId xmlns:a16="http://schemas.microsoft.com/office/drawing/2014/main" xmlns="" id="{EB52F88A-4C1D-9A50-9DCD-97001BF995C1}"/>
              </a:ext>
            </a:extLst>
          </p:cNvPr>
          <p:cNvSpPr/>
          <p:nvPr/>
        </p:nvSpPr>
        <p:spPr>
          <a:xfrm>
            <a:off x="5316952" y="5544313"/>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Jesaja 60:18</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33" name="Rechteck: abgerundete Ecken 32">
            <a:hlinkClick r:id="rId11" action="ppaction://hlinksldjump"/>
            <a:extLst>
              <a:ext uri="{FF2B5EF4-FFF2-40B4-BE49-F238E27FC236}">
                <a16:creationId xmlns:a16="http://schemas.microsoft.com/office/drawing/2014/main" xmlns="" id="{65238017-95DF-A7CE-1297-8765A0A14C3B}"/>
              </a:ext>
            </a:extLst>
          </p:cNvPr>
          <p:cNvSpPr/>
          <p:nvPr/>
        </p:nvSpPr>
        <p:spPr>
          <a:xfrm>
            <a:off x="5316952" y="4834891"/>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solidFill>
                  <a:schemeClr val="tx1"/>
                </a:solidFill>
                <a:latin typeface="Times New Roman (Textkörper)"/>
              </a:rPr>
              <a:t>Habakuk </a:t>
            </a:r>
            <a:r>
              <a:rPr lang="de" dirty="0">
                <a:solidFill>
                  <a:schemeClr val="tx1"/>
                </a:solidFill>
                <a:latin typeface="Times New Roman (Textkörper)"/>
              </a:rPr>
              <a:t>1:3</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34" name="Rechteck: abgerundete Ecken 33">
            <a:hlinkClick r:id="rId12" action="ppaction://hlinksldjump"/>
            <a:extLst>
              <a:ext uri="{FF2B5EF4-FFF2-40B4-BE49-F238E27FC236}">
                <a16:creationId xmlns:a16="http://schemas.microsoft.com/office/drawing/2014/main" xmlns="" id="{96AFE839-CE26-E22B-0731-84467AEEA48F}"/>
              </a:ext>
            </a:extLst>
          </p:cNvPr>
          <p:cNvSpPr/>
          <p:nvPr/>
        </p:nvSpPr>
        <p:spPr>
          <a:xfrm>
            <a:off x="5316952" y="4125469"/>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2. Samuel 22:3</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35" name="Rechteck: abgerundete Ecken 34">
            <a:hlinkClick r:id="rId13" action="ppaction://hlinksldjump"/>
            <a:extLst>
              <a:ext uri="{FF2B5EF4-FFF2-40B4-BE49-F238E27FC236}">
                <a16:creationId xmlns:a16="http://schemas.microsoft.com/office/drawing/2014/main" xmlns="" id="{7B4BAEF0-B8B6-E61C-285C-BAC87BCA4FF8}"/>
              </a:ext>
            </a:extLst>
          </p:cNvPr>
          <p:cNvSpPr/>
          <p:nvPr/>
        </p:nvSpPr>
        <p:spPr>
          <a:xfrm>
            <a:off x="5316952" y="3416047"/>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Lukas 3:14</a:t>
            </a:r>
          </a:p>
        </p:txBody>
      </p:sp>
      <p:sp>
        <p:nvSpPr>
          <p:cNvPr id="36" name="Rechteck: abgerundete Ecken 35">
            <a:hlinkClick r:id="rId14" action="ppaction://hlinksldjump"/>
            <a:extLst>
              <a:ext uri="{FF2B5EF4-FFF2-40B4-BE49-F238E27FC236}">
                <a16:creationId xmlns:a16="http://schemas.microsoft.com/office/drawing/2014/main" xmlns="" id="{2155A965-E1A4-E01C-E007-DAA0BF625B01}"/>
              </a:ext>
            </a:extLst>
          </p:cNvPr>
          <p:cNvSpPr/>
          <p:nvPr/>
        </p:nvSpPr>
        <p:spPr>
          <a:xfrm>
            <a:off x="5316952" y="2706625"/>
            <a:ext cx="3822192" cy="57759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Jesaja 53:9</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4" name="Titel 1">
            <a:extLst>
              <a:ext uri="{FF2B5EF4-FFF2-40B4-BE49-F238E27FC236}">
                <a16:creationId xmlns:a16="http://schemas.microsoft.com/office/drawing/2014/main" xmlns="" id="{D5D06C08-C36D-5DAA-20C6-585C170AD1AD}"/>
              </a:ext>
            </a:extLst>
          </p:cNvPr>
          <p:cNvSpPr>
            <a:spLocks noGrp="1"/>
          </p:cNvSpPr>
          <p:nvPr>
            <p:ph type="title"/>
          </p:nvPr>
        </p:nvSpPr>
        <p:spPr>
          <a:xfrm>
            <a:off x="191738" y="804672"/>
            <a:ext cx="9317736" cy="978406"/>
          </a:xfrm>
          <a:noFill/>
          <a:ln>
            <a:noFill/>
          </a:ln>
        </p:spPr>
        <p:style>
          <a:lnRef idx="0">
            <a:scrgbClr r="0" g="0" b="0"/>
          </a:lnRef>
          <a:fillRef idx="0">
            <a:scrgbClr r="0" g="0" b="0"/>
          </a:fillRef>
          <a:effectRef idx="0">
            <a:scrgbClr r="0" g="0" b="0"/>
          </a:effectRef>
          <a:fontRef idx="minor">
            <a:schemeClr val="dk1"/>
          </a:fontRef>
        </p:style>
        <p:txBody>
          <a:bodyPr>
            <a:normAutofit/>
          </a:bodyPr>
          <a:lstStyle/>
          <a:p>
            <a:pPr algn="ctr"/>
            <a:r>
              <a:rPr lang="de-DE" sz="3200" b="1" dirty="0">
                <a:ln w="0"/>
                <a:solidFill>
                  <a:schemeClr val="tx1"/>
                </a:solidFill>
                <a:effectLst>
                  <a:outerShdw blurRad="38100" dist="19050" dir="2700000" algn="tl" rotWithShape="0">
                    <a:schemeClr val="dk1">
                      <a:alpha val="40000"/>
                    </a:schemeClr>
                  </a:outerShdw>
                </a:effectLst>
              </a:rPr>
              <a:t>Freiheit und Gewaltanwendung</a:t>
            </a:r>
          </a:p>
        </p:txBody>
      </p:sp>
    </p:spTree>
    <p:extLst>
      <p:ext uri="{BB962C8B-B14F-4D97-AF65-F5344CB8AC3E}">
        <p14:creationId xmlns:p14="http://schemas.microsoft.com/office/powerpoint/2010/main" val="3626167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6D9F9A2C-68C3-1C97-5F52-34D67828A0EC}"/>
            </a:ext>
          </a:extLst>
        </p:cNvPr>
        <p:cNvGrpSpPr/>
        <p:nvPr/>
      </p:nvGrpSpPr>
      <p:grpSpPr>
        <a:xfrm>
          <a:off x="0" y="0"/>
          <a:ext cx="0" cy="0"/>
          <a:chOff x="0" y="0"/>
          <a:chExt cx="0" cy="0"/>
        </a:xfrm>
      </p:grpSpPr>
      <p:pic>
        <p:nvPicPr>
          <p:cNvPr id="16" name="Grafik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0" name="Rechteck: abgerundete Ecken 19">
            <a:extLst>
              <a:ext uri="{FF2B5EF4-FFF2-40B4-BE49-F238E27FC236}">
                <a16:creationId xmlns:a16="http://schemas.microsoft.com/office/drawing/2014/main" xmlns="" id="{3AFC12EF-3497-BB2C-8540-EDD882BE3832}"/>
              </a:ext>
            </a:extLst>
          </p:cNvPr>
          <p:cNvSpPr/>
          <p:nvPr/>
        </p:nvSpPr>
        <p:spPr>
          <a:xfrm>
            <a:off x="182880" y="804672"/>
            <a:ext cx="9317736" cy="5870448"/>
          </a:xfrm>
          <a:prstGeom prst="roundRect">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21" name="Rechteck: abgerundete Ecken 20">
            <a:hlinkClick r:id="rId4" action="ppaction://hlinksldjump"/>
            <a:extLst>
              <a:ext uri="{FF2B5EF4-FFF2-40B4-BE49-F238E27FC236}">
                <a16:creationId xmlns:a16="http://schemas.microsoft.com/office/drawing/2014/main" xmlns="" id="{6EC6D1FC-88A8-0877-8A42-2E7ACF9DFC7B}"/>
              </a:ext>
            </a:extLst>
          </p:cNvPr>
          <p:cNvSpPr/>
          <p:nvPr/>
        </p:nvSpPr>
        <p:spPr>
          <a:xfrm>
            <a:off x="536" y="109728"/>
            <a:ext cx="9700140"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2" name="Rechteck: abgerundete Ecken 21">
            <a:hlinkClick r:id="rId5" action="ppaction://hlinksldjump"/>
            <a:extLst>
              <a:ext uri="{FF2B5EF4-FFF2-40B4-BE49-F238E27FC236}">
                <a16:creationId xmlns:a16="http://schemas.microsoft.com/office/drawing/2014/main" xmlns="" id="{038EE455-B1D1-A838-E577-FBCDD7992F3C}"/>
              </a:ext>
            </a:extLst>
          </p:cNvPr>
          <p:cNvSpPr/>
          <p:nvPr/>
        </p:nvSpPr>
        <p:spPr>
          <a:xfrm>
            <a:off x="846071" y="2093976"/>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Jakobus 1:17</a:t>
            </a:r>
          </a:p>
        </p:txBody>
      </p:sp>
      <p:sp>
        <p:nvSpPr>
          <p:cNvPr id="23" name="Rechteck: abgerundete Ecken 22">
            <a:hlinkClick r:id="rId6" action="ppaction://hlinksldjump"/>
            <a:extLst>
              <a:ext uri="{FF2B5EF4-FFF2-40B4-BE49-F238E27FC236}">
                <a16:creationId xmlns:a16="http://schemas.microsoft.com/office/drawing/2014/main" xmlns="" id="{170C1040-F554-556A-97BB-56F5200FFDA4}"/>
              </a:ext>
            </a:extLst>
          </p:cNvPr>
          <p:cNvSpPr/>
          <p:nvPr/>
        </p:nvSpPr>
        <p:spPr>
          <a:xfrm>
            <a:off x="5032950" y="2093976"/>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a:solidFill>
                  <a:schemeClr val="tx1"/>
                </a:solidFill>
                <a:effectLst/>
              </a:rPr>
              <a:t>Numeri 12:9-10</a:t>
            </a:r>
            <a:endParaRPr lang="de-DE" dirty="0">
              <a:ln w="0"/>
              <a:solidFill>
                <a:schemeClr val="tx1"/>
              </a:solidFill>
              <a:effectLst>
                <a:outerShdw blurRad="38100" dist="19050" dir="2700000" algn="tl" rotWithShape="0">
                  <a:schemeClr val="dk1">
                    <a:alpha val="40000"/>
                  </a:schemeClr>
                </a:outerShdw>
              </a:effectLst>
            </a:endParaRPr>
          </a:p>
        </p:txBody>
      </p:sp>
      <p:sp>
        <p:nvSpPr>
          <p:cNvPr id="24" name="Rechteck: abgerundete Ecken 23">
            <a:hlinkClick r:id="rId7" action="ppaction://hlinksldjump"/>
            <a:extLst>
              <a:ext uri="{FF2B5EF4-FFF2-40B4-BE49-F238E27FC236}">
                <a16:creationId xmlns:a16="http://schemas.microsoft.com/office/drawing/2014/main" xmlns="" id="{34D95F1F-C70E-BE25-BFBE-9F1F02214297}"/>
              </a:ext>
            </a:extLst>
          </p:cNvPr>
          <p:cNvSpPr/>
          <p:nvPr/>
        </p:nvSpPr>
        <p:spPr>
          <a:xfrm>
            <a:off x="846071" y="3201927"/>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Jakobus 1:20</a:t>
            </a:r>
          </a:p>
        </p:txBody>
      </p:sp>
      <p:sp>
        <p:nvSpPr>
          <p:cNvPr id="25" name="Rechteck: abgerundete Ecken 24">
            <a:hlinkClick r:id="rId8" action="ppaction://hlinksldjump"/>
            <a:extLst>
              <a:ext uri="{FF2B5EF4-FFF2-40B4-BE49-F238E27FC236}">
                <a16:creationId xmlns:a16="http://schemas.microsoft.com/office/drawing/2014/main" xmlns="" id="{ECF6E761-5CE4-B201-B89C-4491440BBB9B}"/>
              </a:ext>
            </a:extLst>
          </p:cNvPr>
          <p:cNvSpPr/>
          <p:nvPr/>
        </p:nvSpPr>
        <p:spPr>
          <a:xfrm>
            <a:off x="5032950" y="3201927"/>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err="1">
                <a:solidFill>
                  <a:schemeClr val="tx1"/>
                </a:solidFill>
                <a:effectLst/>
              </a:rPr>
              <a:t>Mose </a:t>
            </a:r>
            <a:r>
              <a:rPr lang="de" b="0" i="0" dirty="0">
                <a:solidFill>
                  <a:schemeClr val="tx1"/>
                </a:solidFill>
                <a:effectLst/>
              </a:rPr>
              <a:t>31:17-18</a:t>
            </a:r>
            <a:endParaRPr lang="de-DE" dirty="0">
              <a:ln w="0"/>
              <a:solidFill>
                <a:schemeClr val="tx1"/>
              </a:solidFill>
              <a:effectLst>
                <a:outerShdw blurRad="38100" dist="19050" dir="2700000" algn="tl" rotWithShape="0">
                  <a:schemeClr val="dk1">
                    <a:alpha val="40000"/>
                  </a:schemeClr>
                </a:outerShdw>
              </a:effectLst>
            </a:endParaRPr>
          </a:p>
        </p:txBody>
      </p:sp>
      <p:sp>
        <p:nvSpPr>
          <p:cNvPr id="26" name="Rechteck: abgerundete Ecken 25">
            <a:hlinkClick r:id="rId9" action="ppaction://hlinksldjump"/>
            <a:extLst>
              <a:ext uri="{FF2B5EF4-FFF2-40B4-BE49-F238E27FC236}">
                <a16:creationId xmlns:a16="http://schemas.microsoft.com/office/drawing/2014/main" xmlns="" id="{304DB479-120B-D14D-1B35-F9D51C728D49}"/>
              </a:ext>
            </a:extLst>
          </p:cNvPr>
          <p:cNvSpPr/>
          <p:nvPr/>
        </p:nvSpPr>
        <p:spPr>
          <a:xfrm>
            <a:off x="846054" y="4309878"/>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Markus 3:5-7</a:t>
            </a:r>
          </a:p>
        </p:txBody>
      </p:sp>
      <p:sp>
        <p:nvSpPr>
          <p:cNvPr id="27" name="Rechteck: abgerundete Ecken 26">
            <a:hlinkClick r:id="rId10" action="ppaction://hlinksldjump"/>
            <a:extLst>
              <a:ext uri="{FF2B5EF4-FFF2-40B4-BE49-F238E27FC236}">
                <a16:creationId xmlns:a16="http://schemas.microsoft.com/office/drawing/2014/main" xmlns="" id="{D56AD48D-DEB8-6387-6F00-9D7D89185037}"/>
              </a:ext>
            </a:extLst>
          </p:cNvPr>
          <p:cNvSpPr/>
          <p:nvPr/>
        </p:nvSpPr>
        <p:spPr>
          <a:xfrm>
            <a:off x="5032933" y="4309878"/>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err="1">
                <a:solidFill>
                  <a:schemeClr val="tx1"/>
                </a:solidFill>
                <a:effectLst/>
              </a:rPr>
              <a:t>Hosea </a:t>
            </a:r>
            <a:r>
              <a:rPr lang="de" b="0" i="0" dirty="0">
                <a:solidFill>
                  <a:schemeClr val="tx1"/>
                </a:solidFill>
                <a:effectLst/>
              </a:rPr>
              <a:t>13:11</a:t>
            </a:r>
            <a:endParaRPr lang="de-DE" dirty="0">
              <a:ln w="0"/>
              <a:solidFill>
                <a:schemeClr val="tx1"/>
              </a:solidFill>
              <a:effectLst>
                <a:outerShdw blurRad="38100" dist="19050" dir="2700000" algn="tl" rotWithShape="0">
                  <a:schemeClr val="dk1">
                    <a:alpha val="40000"/>
                  </a:schemeClr>
                </a:outerShdw>
              </a:effectLst>
            </a:endParaRPr>
          </a:p>
        </p:txBody>
      </p:sp>
      <p:sp>
        <p:nvSpPr>
          <p:cNvPr id="28" name="Rechteck: abgerundete Ecken 27">
            <a:hlinkClick r:id="rId11" action="ppaction://hlinksldjump"/>
            <a:extLst>
              <a:ext uri="{FF2B5EF4-FFF2-40B4-BE49-F238E27FC236}">
                <a16:creationId xmlns:a16="http://schemas.microsoft.com/office/drawing/2014/main" xmlns="" id="{14B69F3D-8F16-094F-B4DC-812E1EF6CEDA}"/>
              </a:ext>
            </a:extLst>
          </p:cNvPr>
          <p:cNvSpPr/>
          <p:nvPr/>
        </p:nvSpPr>
        <p:spPr>
          <a:xfrm>
            <a:off x="846071" y="5391146"/>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a:solidFill>
                  <a:schemeClr val="tx1"/>
                </a:solidFill>
                <a:effectLst/>
              </a:rPr>
              <a:t>Römer 1:18,24</a:t>
            </a:r>
            <a:endParaRPr lang="de-DE" dirty="0">
              <a:ln w="0"/>
              <a:solidFill>
                <a:schemeClr val="tx1"/>
              </a:solidFill>
              <a:effectLst>
                <a:outerShdw blurRad="38100" dist="19050" dir="2700000" algn="tl" rotWithShape="0">
                  <a:schemeClr val="dk1">
                    <a:alpha val="40000"/>
                  </a:schemeClr>
                </a:outerShdw>
              </a:effectLst>
            </a:endParaRPr>
          </a:p>
        </p:txBody>
      </p:sp>
      <p:sp>
        <p:nvSpPr>
          <p:cNvPr id="29" name="Rechteck: abgerundete Ecken 28">
            <a:hlinkClick r:id="rId12" action="ppaction://hlinksldjump"/>
            <a:extLst>
              <a:ext uri="{FF2B5EF4-FFF2-40B4-BE49-F238E27FC236}">
                <a16:creationId xmlns:a16="http://schemas.microsoft.com/office/drawing/2014/main" xmlns="" id="{2BE64359-3EC6-CC59-9A18-6769A9D97CD3}"/>
              </a:ext>
            </a:extLst>
          </p:cNvPr>
          <p:cNvSpPr/>
          <p:nvPr/>
        </p:nvSpPr>
        <p:spPr>
          <a:xfrm>
            <a:off x="5032950" y="5391146"/>
            <a:ext cx="3822192" cy="1010415"/>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a:solidFill>
                  <a:schemeClr val="tx1"/>
                </a:solidFill>
                <a:effectLst/>
              </a:rPr>
              <a:t>Jesaja 22:4</a:t>
            </a:r>
            <a:endParaRPr lang="de-DE" dirty="0">
              <a:ln w="0"/>
              <a:solidFill>
                <a:schemeClr val="tx1"/>
              </a:solidFill>
              <a:effectLst>
                <a:outerShdw blurRad="38100" dist="19050" dir="2700000" algn="tl" rotWithShape="0">
                  <a:schemeClr val="dk1">
                    <a:alpha val="40000"/>
                  </a:schemeClr>
                </a:outerShdw>
              </a:effectLst>
            </a:endParaRPr>
          </a:p>
        </p:txBody>
      </p:sp>
      <p:sp>
        <p:nvSpPr>
          <p:cNvPr id="15" name="Titel 1"/>
          <p:cNvSpPr>
            <a:spLocks noGrp="1"/>
          </p:cNvSpPr>
          <p:nvPr>
            <p:ph type="title"/>
          </p:nvPr>
        </p:nvSpPr>
        <p:spPr>
          <a:xfrm>
            <a:off x="191738" y="804672"/>
            <a:ext cx="9317736" cy="978406"/>
          </a:xfrm>
        </p:spPr>
        <p:txBody>
          <a:bodyPr>
            <a:normAutofit/>
          </a:bodyPr>
          <a:lstStyle/>
          <a:p>
            <a:r>
              <a:rPr lang="de" sz="3200" b="1" dirty="0">
                <a:effectLst>
                  <a:outerShdw blurRad="38100" dist="19050" dir="2700000" algn="tl" rotWithShape="0">
                    <a:schemeClr val="dk1">
                      <a:alpha val="40000"/>
                    </a:schemeClr>
                  </a:outerShdw>
                </a:effectLst>
              </a:rPr>
              <a:t>Der Zorn Gottes</a:t>
            </a:r>
            <a:endParaRPr lang="de-DE" sz="3200" dirty="0">
              <a:effectLst/>
            </a:endParaRPr>
          </a:p>
        </p:txBody>
      </p:sp>
    </p:spTree>
    <p:extLst>
      <p:ext uri="{BB962C8B-B14F-4D97-AF65-F5344CB8AC3E}">
        <p14:creationId xmlns:p14="http://schemas.microsoft.com/office/powerpoint/2010/main" val="2737268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51871DBA-81B9-652D-943F-B7DAC04B15AC}"/>
            </a:ext>
          </a:extLst>
        </p:cNvPr>
        <p:cNvGrpSpPr/>
        <p:nvPr/>
      </p:nvGrpSpPr>
      <p:grpSpPr>
        <a:xfrm>
          <a:off x="0" y="0"/>
          <a:ext cx="0" cy="0"/>
          <a:chOff x="0" y="0"/>
          <a:chExt cx="0" cy="0"/>
        </a:xfrm>
      </p:grpSpPr>
      <p:pic>
        <p:nvPicPr>
          <p:cNvPr id="9" name="Grafi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0C8B5E8B-C41A-4CF4-95AD-89013B885F3D}"/>
              </a:ext>
            </a:extLst>
          </p:cNvPr>
          <p:cNvSpPr/>
          <p:nvPr/>
        </p:nvSpPr>
        <p:spPr>
          <a:xfrm>
            <a:off x="191738" y="804672"/>
            <a:ext cx="9317736" cy="5870448"/>
          </a:xfrm>
          <a:prstGeom prst="roundRect">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BB59C5C0-60AD-F392-12BE-0ABC570011CC}"/>
              </a:ext>
            </a:extLst>
          </p:cNvPr>
          <p:cNvSpPr/>
          <p:nvPr/>
        </p:nvSpPr>
        <p:spPr>
          <a:xfrm>
            <a:off x="536" y="109728"/>
            <a:ext cx="9700140"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B9862A50-C044-7AE9-E758-E3461D47D3A7}"/>
              </a:ext>
            </a:extLst>
          </p:cNvPr>
          <p:cNvSpPr/>
          <p:nvPr/>
        </p:nvSpPr>
        <p:spPr>
          <a:xfrm>
            <a:off x="2930652" y="1783078"/>
            <a:ext cx="3822192" cy="1216152"/>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a:solidFill>
                  <a:schemeClr val="tx1"/>
                </a:solidFill>
                <a:effectLst/>
              </a:rPr>
              <a:t>1. Korinther 13:12</a:t>
            </a:r>
            <a:endParaRPr lang="de-DE" dirty="0">
              <a:ln w="0"/>
              <a:solidFill>
                <a:schemeClr val="tx1"/>
              </a:solidFill>
              <a:effectLst>
                <a:outerShdw blurRad="38100" dist="19050" dir="2700000" algn="tl" rotWithShape="0">
                  <a:schemeClr val="dk1">
                    <a:alpha val="40000"/>
                  </a:schemeClr>
                </a:outerShdw>
              </a:effectLst>
            </a:endParaRPr>
          </a:p>
        </p:txBody>
      </p:sp>
      <p:sp>
        <p:nvSpPr>
          <p:cNvPr id="18" name="Rechteck: abgerundete Ecken 17">
            <a:hlinkClick r:id="rId6" action="ppaction://hlinksldjump"/>
            <a:extLst>
              <a:ext uri="{FF2B5EF4-FFF2-40B4-BE49-F238E27FC236}">
                <a16:creationId xmlns:a16="http://schemas.microsoft.com/office/drawing/2014/main" xmlns="" id="{02A15739-1F14-CDCB-CE60-319FA87B0C47}"/>
              </a:ext>
            </a:extLst>
          </p:cNvPr>
          <p:cNvSpPr/>
          <p:nvPr/>
        </p:nvSpPr>
        <p:spPr>
          <a:xfrm>
            <a:off x="2939510" y="3360419"/>
            <a:ext cx="3822192" cy="1216152"/>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b="0" i="0" dirty="0">
                <a:solidFill>
                  <a:schemeClr val="tx1"/>
                </a:solidFill>
                <a:effectLst/>
              </a:rPr>
              <a:t>2. Korinther 3:17-18</a:t>
            </a:r>
            <a:endParaRPr lang="de-DE" dirty="0">
              <a:ln w="0"/>
              <a:solidFill>
                <a:schemeClr val="tx1"/>
              </a:solidFill>
              <a:effectLst>
                <a:outerShdw blurRad="38100" dist="19050" dir="2700000" algn="tl" rotWithShape="0">
                  <a:schemeClr val="dk1">
                    <a:alpha val="40000"/>
                  </a:schemeClr>
                </a:outerShdw>
              </a:effectLst>
            </a:endParaRPr>
          </a:p>
        </p:txBody>
      </p:sp>
      <p:sp>
        <p:nvSpPr>
          <p:cNvPr id="19" name="Rechteck: abgerundete Ecken 18">
            <a:hlinkClick r:id="rId7" action="ppaction://hlinksldjump"/>
            <a:extLst>
              <a:ext uri="{FF2B5EF4-FFF2-40B4-BE49-F238E27FC236}">
                <a16:creationId xmlns:a16="http://schemas.microsoft.com/office/drawing/2014/main" xmlns="" id="{4FB7561A-0762-3ACC-624C-37A4CD6B2E80}"/>
              </a:ext>
            </a:extLst>
          </p:cNvPr>
          <p:cNvSpPr/>
          <p:nvPr/>
        </p:nvSpPr>
        <p:spPr>
          <a:xfrm>
            <a:off x="2930652" y="4937760"/>
            <a:ext cx="3822192" cy="1216152"/>
          </a:xfrm>
          <a:prstGeom prst="roundRect">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Jakobus 1:23</a:t>
            </a:r>
          </a:p>
        </p:txBody>
      </p:sp>
      <p:sp>
        <p:nvSpPr>
          <p:cNvPr id="8" name="Titel 1"/>
          <p:cNvSpPr>
            <a:spLocks noGrp="1"/>
          </p:cNvSpPr>
          <p:nvPr>
            <p:ph type="title"/>
          </p:nvPr>
        </p:nvSpPr>
        <p:spPr>
          <a:xfrm>
            <a:off x="191738" y="804672"/>
            <a:ext cx="9317736" cy="978406"/>
          </a:xfrm>
        </p:spPr>
        <p:txBody>
          <a:bodyPr>
            <a:normAutofit/>
          </a:bodyPr>
          <a:lstStyle/>
          <a:p>
            <a:r>
              <a:rPr lang="de" sz="3200" b="1" dirty="0"/>
              <a:t>Die </a:t>
            </a:r>
            <a:r>
              <a:rPr lang="de" sz="3200" b="1" dirty="0" err="1"/>
              <a:t>beiden</a:t>
            </a:r>
            <a:r>
              <a:rPr lang="de" sz="3200" b="1" dirty="0"/>
              <a:t> </a:t>
            </a:r>
            <a:r>
              <a:rPr lang="de" sz="3200" b="1" dirty="0" err="1"/>
              <a:t>Spiegel</a:t>
            </a:r>
            <a:endParaRPr lang="de-DE" sz="3200" b="1" dirty="0"/>
          </a:p>
        </p:txBody>
      </p:sp>
    </p:spTree>
    <p:extLst>
      <p:ext uri="{BB962C8B-B14F-4D97-AF65-F5344CB8AC3E}">
        <p14:creationId xmlns:p14="http://schemas.microsoft.com/office/powerpoint/2010/main" val="29807509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t>Matthäus 3:17</a:t>
            </a:r>
          </a:p>
        </p:txBody>
      </p:sp>
      <p:sp>
        <p:nvSpPr>
          <p:cNvPr id="3" name="Abgerundetes Rechteck 2"/>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siehe, eine Stimme vom Himmel herab sprach: Dies ist mein lieber Sohn, an welchem ich Wohlgefallen habe.</a:t>
            </a:r>
            <a:r>
              <a:rPr lang="de" dirty="0">
                <a:solidFill>
                  <a:schemeClr val="tx1"/>
                </a:solidFill>
              </a:rPr>
              <a:t> (Luth.1912)</a:t>
            </a:r>
            <a:endParaRPr lang="de-DE" dirty="0">
              <a:solidFill>
                <a:schemeClr val="tx1"/>
              </a:solidFill>
            </a:endParaRPr>
          </a:p>
        </p:txBody>
      </p:sp>
      <p:sp>
        <p:nvSpPr>
          <p:cNvPr id="4" name="Abgerundetes Rechteck 3"/>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siehe, eine Stimme kommt aus den Himmeln, welche spricht: Dieser ist mein geliebter Sohn, an welchem ich Wohlgefallen gefunden habe. </a:t>
            </a:r>
            <a:r>
              <a:rPr lang="de" dirty="0">
                <a:solidFill>
                  <a:schemeClr val="tx1"/>
                </a:solidFill>
              </a:rPr>
              <a:t>(ELB)</a:t>
            </a:r>
            <a:endParaRPr lang="de-DE" dirty="0">
              <a:solidFill>
                <a:schemeClr val="tx1"/>
              </a:solidFill>
            </a:endParaRPr>
          </a:p>
        </p:txBody>
      </p:sp>
      <p:sp>
        <p:nvSpPr>
          <p:cNvPr id="5" name="Abgerundetes Rechteck 4"/>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siehe, eine Stimme kam vom Himmel, die sprach: Dies ist mein lieber Sohn, an dem ich Wohlgefallen habe! </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561EB62A-BC3B-2AA1-2DD6-8B57E306976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312541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err="1"/>
              <a:t>Sprüche </a:t>
            </a:r>
            <a:r>
              <a:rPr lang="de" dirty="0"/>
              <a:t>17:6</a:t>
            </a:r>
          </a:p>
        </p:txBody>
      </p:sp>
      <p:sp>
        <p:nvSpPr>
          <p:cNvPr id="3" name="Abgerundetes Rechteck 2"/>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smtClean="0">
                <a:solidFill>
                  <a:srgbClr val="333333"/>
                </a:solidFill>
                <a:effectLst/>
              </a:rPr>
              <a:t>Der </a:t>
            </a:r>
            <a:r>
              <a:rPr lang="de-DE" b="0" i="0" dirty="0">
                <a:solidFill>
                  <a:srgbClr val="333333"/>
                </a:solidFill>
                <a:effectLst/>
              </a:rPr>
              <a:t>Alten Krone sind Kindeskinder, und der Kinder Ehre sind ihre Väter.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Kindeskinder sind die Krone der Alten, und der Kinder Schmuck sind ihre Väter. </a:t>
            </a:r>
            <a:r>
              <a:rPr lang="de" dirty="0">
                <a:solidFill>
                  <a:schemeClr val="tx1"/>
                </a:solidFill>
              </a:rPr>
              <a:t>(Elb.)</a:t>
            </a:r>
            <a:endParaRPr lang="de-DE" dirty="0">
              <a:solidFill>
                <a:schemeClr val="tx1"/>
              </a:solidFill>
            </a:endParaRPr>
          </a:p>
        </p:txBody>
      </p:sp>
      <p:sp>
        <p:nvSpPr>
          <p:cNvPr id="5" name="Abgerundetes Rechteck 4"/>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 Kindeskinder sind eine Krone der Alten, und der Kinder Ehre sind ihre Väter. </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6D18B710-ECF7-710A-C3C1-F1A3513F6C90}"/>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06680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err="1"/>
              <a:t>Sprüche </a:t>
            </a:r>
            <a:r>
              <a:rPr lang="de" dirty="0"/>
              <a:t>30:19</a:t>
            </a:r>
          </a:p>
        </p:txBody>
      </p:sp>
      <p:sp>
        <p:nvSpPr>
          <p:cNvPr id="3" name="Abgerundetes Rechteck 2"/>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des Adlers Weg am Himmel, der Schlange Weg auf einem Felsen, des Schiffes Weg mitten im Meer und eines Mannes Weg an einer Jungfrau. </a:t>
            </a:r>
            <a:r>
              <a:rPr lang="de" dirty="0">
                <a:solidFill>
                  <a:schemeClr val="tx1"/>
                </a:solidFill>
              </a:rPr>
              <a:t>(Luth.)</a:t>
            </a:r>
            <a:endParaRPr lang="de-DE" dirty="0">
              <a:solidFill>
                <a:schemeClr val="tx1"/>
              </a:solidFill>
            </a:endParaRPr>
          </a:p>
        </p:txBody>
      </p:sp>
      <p:sp>
        <p:nvSpPr>
          <p:cNvPr id="4" name="Abgerundetes Rechteck 3"/>
          <p:cNvSpPr/>
          <p:nvPr/>
        </p:nvSpPr>
        <p:spPr>
          <a:xfrm>
            <a:off x="420624" y="5044758"/>
            <a:ext cx="8731091" cy="126895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t>Es gibt drei Dinge, die zu wunderbar für mich sind, um sie zu verstehen – nein, vier! Wie ein Adler durch den Himmel gleitet. Wie eine Schlange auf einen Felsen kriecht. Wie ein Schiff seinen Weg über den wogenden Ozean findet. Wie die Liebe zwischen einem Mann und einem Mädchen wächst. </a:t>
            </a:r>
            <a:r>
              <a:rPr lang="de" dirty="0">
                <a:solidFill>
                  <a:schemeClr val="tx1"/>
                </a:solidFill>
              </a:rPr>
              <a:t>(TLB)</a:t>
            </a:r>
            <a:endParaRPr lang="de-DE" dirty="0">
              <a:solidFill>
                <a:schemeClr val="tx1"/>
              </a:solidFill>
            </a:endParaRPr>
          </a:p>
        </p:txBody>
      </p:sp>
      <p:sp>
        <p:nvSpPr>
          <p:cNvPr id="5" name="Abgerundetes Rechteck 4"/>
          <p:cNvSpPr/>
          <p:nvPr/>
        </p:nvSpPr>
        <p:spPr>
          <a:xfrm>
            <a:off x="485062" y="3651403"/>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smtClean="0">
                <a:solidFill>
                  <a:srgbClr val="333333"/>
                </a:solidFill>
                <a:effectLst/>
              </a:rPr>
              <a:t>des </a:t>
            </a:r>
            <a:r>
              <a:rPr lang="de-DE" b="0" i="0" dirty="0">
                <a:solidFill>
                  <a:srgbClr val="333333"/>
                </a:solidFill>
                <a:effectLst/>
              </a:rPr>
              <a:t>Adlers Weg am Himmel, der Schlange Weg auf einem Felsen, des Schiffes Weg mitten im Meer und des Mannes Weg bei einem Mädchen. </a:t>
            </a:r>
            <a:r>
              <a:rPr lang="de" dirty="0"/>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FA3733BF-2A4A-04E5-0B9C-DB85DE4FAF9F}"/>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2">
            <a:extLst>
              <a:ext uri="{FF2B5EF4-FFF2-40B4-BE49-F238E27FC236}">
                <a16:creationId xmlns:a16="http://schemas.microsoft.com/office/drawing/2014/main" xmlns="" id="{1E6FF806-9730-0C69-230E-1E4C026D6430}"/>
              </a:ext>
            </a:extLst>
          </p:cNvPr>
          <p:cNvSpPr/>
          <p:nvPr/>
        </p:nvSpPr>
        <p:spPr>
          <a:xfrm>
            <a:off x="485062" y="2514600"/>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der Weg des Adlers am Himmel, der Weg einer Schlange auf dem Felsen, der Weg eines Schiffes im Herzen des Meeres, und der Weg eines Mannes mit einer Jungfrau. </a:t>
            </a:r>
            <a:r>
              <a:rPr lang="de" dirty="0">
                <a:solidFill>
                  <a:schemeClr val="tx1"/>
                </a:solidFill>
              </a:rPr>
              <a:t>(Elb.)</a:t>
            </a:r>
            <a:endParaRPr lang="de-DE" dirty="0">
              <a:solidFill>
                <a:schemeClr val="tx1"/>
              </a:solidFill>
            </a:endParaRPr>
          </a:p>
        </p:txBody>
      </p:sp>
    </p:spTree>
    <p:extLst>
      <p:ext uri="{BB962C8B-B14F-4D97-AF65-F5344CB8AC3E}">
        <p14:creationId xmlns:p14="http://schemas.microsoft.com/office/powerpoint/2010/main" val="2332919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err="1"/>
              <a:t>Epheser </a:t>
            </a:r>
            <a:r>
              <a:rPr lang="de" dirty="0"/>
              <a:t>5:22-24</a:t>
            </a:r>
          </a:p>
        </p:txBody>
      </p:sp>
      <p:sp>
        <p:nvSpPr>
          <p:cNvPr id="3" name="Abgerundetes Rechteck 2"/>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aseline="30000" dirty="0">
                <a:solidFill>
                  <a:srgbClr val="333333"/>
                </a:solidFill>
              </a:rPr>
              <a:t>22</a:t>
            </a:r>
            <a:r>
              <a:rPr lang="de-DE" dirty="0">
                <a:solidFill>
                  <a:srgbClr val="333333"/>
                </a:solidFill>
              </a:rPr>
              <a:t> Die </a:t>
            </a:r>
            <a:r>
              <a:rPr lang="de-DE" b="0" i="0" dirty="0">
                <a:solidFill>
                  <a:srgbClr val="333333"/>
                </a:solidFill>
                <a:effectLst/>
              </a:rPr>
              <a:t>Weiber seien untertan ihren Männern als dem HERRN. </a:t>
            </a:r>
            <a:r>
              <a:rPr lang="de-DE" b="0" i="0" baseline="30000" dirty="0">
                <a:solidFill>
                  <a:srgbClr val="333333"/>
                </a:solidFill>
                <a:effectLst/>
              </a:rPr>
              <a:t>23</a:t>
            </a:r>
            <a:r>
              <a:rPr lang="de-DE" b="0" i="0" dirty="0">
                <a:solidFill>
                  <a:srgbClr val="333333"/>
                </a:solidFill>
                <a:effectLst/>
              </a:rPr>
              <a:t> Denn der Mann ist des Weibes Haupt, gleichwie auch Christus das Haupt ist der Gemeinde, und er ist seines Leibes Heiland. </a:t>
            </a:r>
            <a:r>
              <a:rPr lang="de-DE" b="0" i="0" baseline="30000" dirty="0">
                <a:solidFill>
                  <a:srgbClr val="333333"/>
                </a:solidFill>
                <a:effectLst/>
              </a:rPr>
              <a:t>24</a:t>
            </a:r>
            <a:r>
              <a:rPr lang="de-DE" b="0" i="0" dirty="0">
                <a:solidFill>
                  <a:srgbClr val="333333"/>
                </a:solidFill>
                <a:effectLst/>
              </a:rPr>
              <a:t> Aber wie nun die Gemeinde ist Christo untertan, also auch die Weiber ihren Männern in allen Dingen.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3012565"/>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aseline="30000" dirty="0">
                <a:solidFill>
                  <a:srgbClr val="333333"/>
                </a:solidFill>
              </a:rPr>
              <a:t>22</a:t>
            </a:r>
            <a:r>
              <a:rPr lang="de-DE" dirty="0">
                <a:solidFill>
                  <a:srgbClr val="333333"/>
                </a:solidFill>
              </a:rPr>
              <a:t> Ihr </a:t>
            </a:r>
            <a:r>
              <a:rPr lang="de-DE" b="0" i="0" dirty="0">
                <a:solidFill>
                  <a:srgbClr val="333333"/>
                </a:solidFill>
                <a:effectLst/>
              </a:rPr>
              <a:t>Weiber, [seid unterwürfig] euren eigenen Männern, als dem Herrn. </a:t>
            </a:r>
            <a:r>
              <a:rPr lang="de-DE" b="0" i="0" baseline="30000" dirty="0">
                <a:solidFill>
                  <a:srgbClr val="333333"/>
                </a:solidFill>
                <a:effectLst/>
              </a:rPr>
              <a:t>23</a:t>
            </a:r>
            <a:r>
              <a:rPr lang="de-DE" b="0" i="0" dirty="0">
                <a:solidFill>
                  <a:srgbClr val="333333"/>
                </a:solidFill>
                <a:effectLst/>
              </a:rPr>
              <a:t> Denn der Mann ist das Haupt des Weibes, wie auch der Christus das Haupt der Versammlung ist; er ist des Leibes Heiland. </a:t>
            </a:r>
            <a:r>
              <a:rPr lang="de-DE" b="0" i="0" baseline="30000" dirty="0">
                <a:solidFill>
                  <a:srgbClr val="333333"/>
                </a:solidFill>
                <a:effectLst/>
              </a:rPr>
              <a:t>24</a:t>
            </a:r>
            <a:r>
              <a:rPr lang="de-DE" b="0" i="0" dirty="0">
                <a:solidFill>
                  <a:srgbClr val="333333"/>
                </a:solidFill>
                <a:effectLst/>
              </a:rPr>
              <a:t> Aber gleichwie die Versammlung dem Christus unterworfen ist, also auch die Weiber ihren Männern in allem. </a:t>
            </a:r>
            <a:r>
              <a:rPr lang="de" dirty="0">
                <a:solidFill>
                  <a:schemeClr val="tx1"/>
                </a:solidFill>
              </a:rPr>
              <a:t>(Elb.)</a:t>
            </a:r>
            <a:endParaRPr lang="de-DE" dirty="0">
              <a:solidFill>
                <a:schemeClr val="tx1"/>
              </a:solidFill>
            </a:endParaRPr>
          </a:p>
        </p:txBody>
      </p:sp>
      <p:sp>
        <p:nvSpPr>
          <p:cNvPr id="5" name="Abgerundetes Rechteck 4"/>
          <p:cNvSpPr/>
          <p:nvPr/>
        </p:nvSpPr>
        <p:spPr>
          <a:xfrm>
            <a:off x="485061" y="460749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rgbClr val="333333"/>
                </a:solidFill>
                <a:effectLst/>
              </a:rPr>
              <a:t>22</a:t>
            </a:r>
            <a:r>
              <a:rPr lang="de-DE" b="0" i="0" dirty="0">
                <a:solidFill>
                  <a:srgbClr val="333333"/>
                </a:solidFill>
                <a:effectLst/>
              </a:rPr>
              <a:t> Die Frauen seien ihren eigenen Männern untertan, als dem Herrn; </a:t>
            </a:r>
            <a:r>
              <a:rPr lang="de-DE" b="0" i="0" baseline="30000" dirty="0">
                <a:solidFill>
                  <a:srgbClr val="333333"/>
                </a:solidFill>
                <a:effectLst/>
              </a:rPr>
              <a:t>23</a:t>
            </a:r>
            <a:r>
              <a:rPr lang="de-DE" b="0" i="0" dirty="0">
                <a:solidFill>
                  <a:srgbClr val="333333"/>
                </a:solidFill>
                <a:effectLst/>
              </a:rPr>
              <a:t> denn der Mann ist des Weibes Haupt, wie auch Christus das Haupt der Gemeinde ist; er ist des Leibes Retter. </a:t>
            </a:r>
            <a:r>
              <a:rPr lang="de-DE" b="0" i="0" baseline="30000" dirty="0">
                <a:solidFill>
                  <a:srgbClr val="333333"/>
                </a:solidFill>
                <a:effectLst/>
              </a:rPr>
              <a:t>24</a:t>
            </a:r>
            <a:r>
              <a:rPr lang="de-DE" b="0" i="0" dirty="0">
                <a:solidFill>
                  <a:srgbClr val="333333"/>
                </a:solidFill>
                <a:effectLst/>
              </a:rPr>
              <a:t> Wie nun die Gemeinde Christus untertan ist, so seien es auch die Frauen ihren eigenen Männern in allem. </a:t>
            </a:r>
            <a:r>
              <a:rPr lang="de" dirty="0"/>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9F377722-3F52-208B-3EF9-B4ABA37E302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487794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t>Jeremia 9:23-24</a:t>
            </a:r>
          </a:p>
        </p:txBody>
      </p:sp>
      <p:sp>
        <p:nvSpPr>
          <p:cNvPr id="3" name="Abgerundetes Rechteck 2"/>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spcBef>
                <a:spcPts val="750"/>
              </a:spcBef>
              <a:spcAft>
                <a:spcPts val="750"/>
              </a:spcAft>
            </a:pPr>
            <a:r>
              <a:rPr lang="de-DE" baseline="30000" dirty="0" smtClean="0">
                <a:solidFill>
                  <a:srgbClr val="333333"/>
                </a:solidFill>
              </a:rPr>
              <a:t>23</a:t>
            </a:r>
            <a:r>
              <a:rPr lang="de-DE" b="0" i="0" dirty="0">
                <a:solidFill>
                  <a:srgbClr val="333333"/>
                </a:solidFill>
                <a:effectLst/>
              </a:rPr>
              <a:t> sondern wer sich rühmen will, der rühme sich des, </a:t>
            </a:r>
            <a:r>
              <a:rPr lang="de-DE" b="0" i="0" dirty="0" err="1">
                <a:solidFill>
                  <a:srgbClr val="333333"/>
                </a:solidFill>
                <a:effectLst/>
              </a:rPr>
              <a:t>daß</a:t>
            </a:r>
            <a:r>
              <a:rPr lang="de-DE" b="0" i="0" dirty="0">
                <a:solidFill>
                  <a:srgbClr val="333333"/>
                </a:solidFill>
                <a:effectLst/>
              </a:rPr>
              <a:t> er mich wisse und kenne, </a:t>
            </a:r>
            <a:r>
              <a:rPr lang="de-DE" b="0" i="0" dirty="0" err="1">
                <a:solidFill>
                  <a:srgbClr val="333333"/>
                </a:solidFill>
                <a:effectLst/>
              </a:rPr>
              <a:t>daß</a:t>
            </a:r>
            <a:r>
              <a:rPr lang="de-DE" b="0" i="0" dirty="0">
                <a:solidFill>
                  <a:srgbClr val="333333"/>
                </a:solidFill>
                <a:effectLst/>
              </a:rPr>
              <a:t> ich der HERR bin, der Barmherzigkeit, Recht und Gerechtigkeit übt auf Erden; denn solches gefällt mir, spricht der HERR.</a:t>
            </a:r>
            <a:r>
              <a:rPr lang="de-DE" b="0" i="0" baseline="30000" dirty="0">
                <a:solidFill>
                  <a:srgbClr val="333333"/>
                </a:solidFill>
                <a:effectLst/>
              </a:rPr>
              <a:t>24</a:t>
            </a:r>
            <a:r>
              <a:rPr lang="de-DE" b="0" i="0" dirty="0">
                <a:solidFill>
                  <a:srgbClr val="333333"/>
                </a:solidFill>
                <a:effectLst/>
              </a:rPr>
              <a:t> Siehe, es kommt die Zeit, spricht der HERR, </a:t>
            </a:r>
            <a:r>
              <a:rPr lang="de-DE" b="0" i="0" dirty="0" err="1">
                <a:solidFill>
                  <a:srgbClr val="333333"/>
                </a:solidFill>
                <a:effectLst/>
              </a:rPr>
              <a:t>daß</a:t>
            </a:r>
            <a:r>
              <a:rPr lang="de-DE" b="0" i="0" dirty="0">
                <a:solidFill>
                  <a:srgbClr val="333333"/>
                </a:solidFill>
                <a:effectLst/>
              </a:rPr>
              <a:t> ich heimsuchen werde alle, die Beschnittenen mit den Unbeschnittenen: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3012565"/>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rgbClr val="333333"/>
                </a:solidFill>
                <a:effectLst/>
              </a:rPr>
              <a:t>23</a:t>
            </a:r>
            <a:r>
              <a:rPr lang="de-DE" b="0" i="0" dirty="0">
                <a:solidFill>
                  <a:srgbClr val="333333"/>
                </a:solidFill>
                <a:effectLst/>
              </a:rPr>
              <a:t> So spricht Jehova: Der Weise rühme sich nicht seiner Weisheit, und der Starke rühme sich nicht seiner Stärke, der Reiche rühme sich nicht seines Reichtums; </a:t>
            </a:r>
            <a:r>
              <a:rPr lang="de-DE" b="0" i="0" baseline="30000" dirty="0">
                <a:solidFill>
                  <a:srgbClr val="333333"/>
                </a:solidFill>
                <a:effectLst/>
              </a:rPr>
              <a:t>24</a:t>
            </a:r>
            <a:r>
              <a:rPr lang="de-DE" b="0" i="0" dirty="0">
                <a:solidFill>
                  <a:srgbClr val="333333"/>
                </a:solidFill>
                <a:effectLst/>
              </a:rPr>
              <a:t> sondern wer sich rühmt, rühme sich dessen: Einsicht zu haben und mich zu erkennen, </a:t>
            </a:r>
            <a:r>
              <a:rPr lang="de-DE" b="0" i="0" dirty="0" err="1">
                <a:solidFill>
                  <a:srgbClr val="333333"/>
                </a:solidFill>
                <a:effectLst/>
              </a:rPr>
              <a:t>daß</a:t>
            </a:r>
            <a:r>
              <a:rPr lang="de-DE" b="0" i="0" dirty="0">
                <a:solidFill>
                  <a:srgbClr val="333333"/>
                </a:solidFill>
                <a:effectLst/>
              </a:rPr>
              <a:t> ich Jehova bin, der Güte, Recht und Gerechtigkeit übt auf der Erde; denn daran habe ich Gefallen, spricht Jehova. </a:t>
            </a:r>
            <a:r>
              <a:rPr lang="de" dirty="0">
                <a:solidFill>
                  <a:schemeClr val="tx1"/>
                </a:solidFill>
              </a:rPr>
              <a:t>(Elb.)</a:t>
            </a:r>
            <a:endParaRPr lang="de-DE" dirty="0">
              <a:solidFill>
                <a:schemeClr val="tx1"/>
              </a:solidFill>
            </a:endParaRPr>
          </a:p>
        </p:txBody>
      </p:sp>
      <p:sp>
        <p:nvSpPr>
          <p:cNvPr id="5" name="Abgerundetes Rechteck 4"/>
          <p:cNvSpPr/>
          <p:nvPr/>
        </p:nvSpPr>
        <p:spPr>
          <a:xfrm>
            <a:off x="485061" y="460749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rgbClr val="333333"/>
                </a:solidFill>
                <a:effectLst/>
              </a:rPr>
              <a:t>23</a:t>
            </a:r>
            <a:r>
              <a:rPr lang="de-DE" b="0" i="0" dirty="0">
                <a:solidFill>
                  <a:srgbClr val="333333"/>
                </a:solidFill>
                <a:effectLst/>
              </a:rPr>
              <a:t> So spricht der HERR: Der Weise rühme sich nicht seiner Weisheit, der Starke rühme sich nicht seiner Stärke, der Reiche rühme sich nicht seines Reichtums </a:t>
            </a:r>
            <a:r>
              <a:rPr lang="de-DE" b="0" i="0" baseline="30000" dirty="0">
                <a:solidFill>
                  <a:srgbClr val="333333"/>
                </a:solidFill>
                <a:effectLst/>
              </a:rPr>
              <a:t>24</a:t>
            </a:r>
            <a:r>
              <a:rPr lang="de-DE" b="0" i="0" dirty="0">
                <a:solidFill>
                  <a:srgbClr val="333333"/>
                </a:solidFill>
                <a:effectLst/>
              </a:rPr>
              <a:t> sondern wer sich rühmen will, der rühme sich dessen, </a:t>
            </a:r>
            <a:r>
              <a:rPr lang="de-DE" b="0" i="0" dirty="0" err="1">
                <a:solidFill>
                  <a:srgbClr val="333333"/>
                </a:solidFill>
                <a:effectLst/>
              </a:rPr>
              <a:t>daß</a:t>
            </a:r>
            <a:r>
              <a:rPr lang="de-DE" b="0" i="0" dirty="0">
                <a:solidFill>
                  <a:srgbClr val="333333"/>
                </a:solidFill>
                <a:effectLst/>
              </a:rPr>
              <a:t> er Einsicht habe und mich erkenne, </a:t>
            </a:r>
            <a:r>
              <a:rPr lang="de-DE" b="0" i="0" dirty="0" err="1">
                <a:solidFill>
                  <a:srgbClr val="333333"/>
                </a:solidFill>
                <a:effectLst/>
              </a:rPr>
              <a:t>daß</a:t>
            </a:r>
            <a:r>
              <a:rPr lang="de-DE" b="0" i="0" dirty="0">
                <a:solidFill>
                  <a:srgbClr val="333333"/>
                </a:solidFill>
                <a:effectLst/>
              </a:rPr>
              <a:t> ich der HERR bin, der Barmherzigkeit, Recht und Gerechtigkeit übt auf Erden! Denn an solchem habe ich Wohlgefallen, spricht der HERR.  </a:t>
            </a:r>
            <a:r>
              <a:rPr lang="de" dirty="0"/>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125B8E68-2693-D463-1ED6-0035DF855838}"/>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079790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err="1"/>
              <a:t>Epheser </a:t>
            </a:r>
            <a:r>
              <a:rPr lang="de" dirty="0"/>
              <a:t>1:6</a:t>
            </a:r>
          </a:p>
        </p:txBody>
      </p:sp>
      <p:sp>
        <p:nvSpPr>
          <p:cNvPr id="3" name="Abgerundetes Rechteck 2"/>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zu Lob seiner herrlichen Gnade, durch welche er uns hat angenehm gemacht in dem Geliebten, </a:t>
            </a:r>
            <a:r>
              <a:rPr lang="de" dirty="0">
                <a:solidFill>
                  <a:schemeClr val="tx1"/>
                </a:solidFill>
              </a:rPr>
              <a:t>(Luth.)</a:t>
            </a:r>
            <a:endParaRPr lang="de-DE" dirty="0">
              <a:solidFill>
                <a:schemeClr val="tx1"/>
              </a:solidFill>
            </a:endParaRPr>
          </a:p>
        </p:txBody>
      </p:sp>
      <p:sp>
        <p:nvSpPr>
          <p:cNvPr id="4" name="Abgerundetes Rechteck 3"/>
          <p:cNvSpPr/>
          <p:nvPr/>
        </p:nvSpPr>
        <p:spPr>
          <a:xfrm>
            <a:off x="485060" y="539191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t>Nun gebührt Gott alles Lob für seine wunderbare Güte uns gegenüber und die Gunst, die er uns erwiesen hat, weil wir zu seinem geliebten Sohn gehören. </a:t>
            </a:r>
            <a:r>
              <a:rPr lang="de" dirty="0">
                <a:solidFill>
                  <a:schemeClr val="tx1"/>
                </a:solidFill>
              </a:rPr>
              <a:t>(TLB)</a:t>
            </a:r>
            <a:endParaRPr lang="de-DE" dirty="0">
              <a:solidFill>
                <a:schemeClr val="tx1"/>
              </a:solidFill>
            </a:endParaRPr>
          </a:p>
        </p:txBody>
      </p:sp>
      <p:sp>
        <p:nvSpPr>
          <p:cNvPr id="5" name="Abgerundetes Rechteck 4"/>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zum Preise der Herrlichkeit seiner Gnade, mit welcher er uns begnadigt hat in dem Geliebten; </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C9972FC3-6530-9068-0401-BF3C92204647}"/>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2">
            <a:extLst>
              <a:ext uri="{FF2B5EF4-FFF2-40B4-BE49-F238E27FC236}">
                <a16:creationId xmlns:a16="http://schemas.microsoft.com/office/drawing/2014/main" xmlns="" id="{E6FB7452-6F33-503E-FE7C-DB37E1BB1BFC}"/>
              </a:ext>
            </a:extLst>
          </p:cNvPr>
          <p:cNvSpPr/>
          <p:nvPr/>
        </p:nvSpPr>
        <p:spPr>
          <a:xfrm>
            <a:off x="485062" y="2490375"/>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zum Preise der Herrlichkeit seiner Gnade, worin er uns begnadigt hat in dem Geliebten, </a:t>
            </a:r>
            <a:r>
              <a:rPr lang="de" dirty="0">
                <a:solidFill>
                  <a:schemeClr val="tx1"/>
                </a:solidFill>
              </a:rPr>
              <a:t>(Elb.)</a:t>
            </a:r>
            <a:endParaRPr lang="de-DE" dirty="0">
              <a:solidFill>
                <a:schemeClr val="tx1"/>
              </a:solidFill>
            </a:endParaRPr>
          </a:p>
        </p:txBody>
      </p:sp>
    </p:spTree>
    <p:extLst>
      <p:ext uri="{BB962C8B-B14F-4D97-AF65-F5344CB8AC3E}">
        <p14:creationId xmlns:p14="http://schemas.microsoft.com/office/powerpoint/2010/main" val="4189981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878EBBD8-8458-2043-86BB-6960D7A1C66D}"/>
            </a:ext>
          </a:extLst>
        </p:cNvPr>
        <p:cNvGrpSpPr/>
        <p:nvPr/>
      </p:nvGrpSpPr>
      <p:grpSpPr>
        <a:xfrm>
          <a:off x="0" y="0"/>
          <a:ext cx="0" cy="0"/>
          <a:chOff x="0" y="0"/>
          <a:chExt cx="0" cy="0"/>
        </a:xfrm>
      </p:grpSpPr>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6E151FBA-ED22-1347-B401-AC8BDF61C4B4}"/>
              </a:ext>
            </a:extLst>
          </p:cNvPr>
          <p:cNvSpPr/>
          <p:nvPr/>
        </p:nvSpPr>
        <p:spPr>
          <a:xfrm>
            <a:off x="182880" y="804672"/>
            <a:ext cx="9317736" cy="5870448"/>
          </a:xfrm>
          <a:prstGeom prst="roundRect">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2E3DDE16-EF2C-F0DF-DA8F-EF17D1F1FB83}"/>
              </a:ext>
            </a:extLst>
          </p:cNvPr>
          <p:cNvSpPr/>
          <p:nvPr/>
        </p:nvSpPr>
        <p:spPr>
          <a:xfrm>
            <a:off x="535" y="109728"/>
            <a:ext cx="9700141"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D18ACF1A-5BFC-686A-24AB-D4B5B91A3675}"/>
              </a:ext>
            </a:extLst>
          </p:cNvPr>
          <p:cNvSpPr/>
          <p:nvPr/>
        </p:nvSpPr>
        <p:spPr>
          <a:xfrm>
            <a:off x="846071"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rPr>
              <a:t>Matthäus 3:17</a:t>
            </a:r>
            <a:endParaRPr lang="de-DE" dirty="0">
              <a:ln w="0"/>
              <a:solidFill>
                <a:schemeClr val="tx1"/>
              </a:solidFill>
              <a:effectLst>
                <a:outerShdw blurRad="38100" dist="19050" dir="2700000" algn="tl" rotWithShape="0">
                  <a:schemeClr val="dk1">
                    <a:alpha val="40000"/>
                  </a:schemeClr>
                </a:outerShdw>
              </a:effectLst>
            </a:endParaRPr>
          </a:p>
        </p:txBody>
      </p:sp>
      <p:sp>
        <p:nvSpPr>
          <p:cNvPr id="18" name="Rechteck: abgerundete Ecken 17">
            <a:hlinkClick r:id="rId6" action="ppaction://hlinksldjump"/>
            <a:extLst>
              <a:ext uri="{FF2B5EF4-FFF2-40B4-BE49-F238E27FC236}">
                <a16:creationId xmlns:a16="http://schemas.microsoft.com/office/drawing/2014/main" xmlns="" id="{7E454F91-9DD7-E5CF-03F6-5DD905255EFE}"/>
              </a:ext>
            </a:extLst>
          </p:cNvPr>
          <p:cNvSpPr/>
          <p:nvPr/>
        </p:nvSpPr>
        <p:spPr>
          <a:xfrm>
            <a:off x="5032950"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ln w="0"/>
                <a:solidFill>
                  <a:schemeClr val="tx1"/>
                </a:solidFill>
                <a:effectLst>
                  <a:outerShdw blurRad="38100" dist="19050" dir="2700000" algn="tl" rotWithShape="0">
                    <a:schemeClr val="dk1">
                      <a:alpha val="40000"/>
                    </a:schemeClr>
                  </a:outerShdw>
                </a:effectLst>
              </a:rPr>
              <a:t>Epheser </a:t>
            </a:r>
            <a:r>
              <a:rPr lang="de" dirty="0">
                <a:ln w="0"/>
                <a:solidFill>
                  <a:schemeClr val="tx1"/>
                </a:solidFill>
                <a:effectLst>
                  <a:outerShdw blurRad="38100" dist="19050" dir="2700000" algn="tl" rotWithShape="0">
                    <a:schemeClr val="dk1">
                      <a:alpha val="40000"/>
                    </a:schemeClr>
                  </a:outerShdw>
                </a:effectLst>
              </a:rPr>
              <a:t>5:22-24</a:t>
            </a:r>
            <a:endParaRPr lang="de-DE" dirty="0">
              <a:solidFill>
                <a:schemeClr val="tx1"/>
              </a:solidFill>
            </a:endParaRPr>
          </a:p>
        </p:txBody>
      </p:sp>
      <p:sp>
        <p:nvSpPr>
          <p:cNvPr id="19" name="Rechteck: abgerundete Ecken 18">
            <a:hlinkClick r:id="rId7" action="ppaction://hlinksldjump"/>
            <a:extLst>
              <a:ext uri="{FF2B5EF4-FFF2-40B4-BE49-F238E27FC236}">
                <a16:creationId xmlns:a16="http://schemas.microsoft.com/office/drawing/2014/main" xmlns="" id="{00DA44CA-0579-A01A-75EA-28BE64005920}"/>
              </a:ext>
            </a:extLst>
          </p:cNvPr>
          <p:cNvSpPr/>
          <p:nvPr/>
        </p:nvSpPr>
        <p:spPr>
          <a:xfrm>
            <a:off x="844947"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ln w="0"/>
                <a:solidFill>
                  <a:schemeClr val="tx1"/>
                </a:solidFill>
                <a:effectLst>
                  <a:outerShdw blurRad="38100" dist="19050" dir="2700000" algn="tl" rotWithShape="0">
                    <a:schemeClr val="dk1">
                      <a:alpha val="40000"/>
                    </a:schemeClr>
                  </a:outerShdw>
                </a:effectLst>
              </a:rPr>
              <a:t>Sprüche </a:t>
            </a:r>
            <a:r>
              <a:rPr lang="de" dirty="0">
                <a:ln w="0"/>
                <a:solidFill>
                  <a:schemeClr val="tx1"/>
                </a:solidFill>
                <a:effectLst>
                  <a:outerShdw blurRad="38100" dist="19050" dir="2700000" algn="tl" rotWithShape="0">
                    <a:schemeClr val="dk1">
                      <a:alpha val="40000"/>
                    </a:schemeClr>
                  </a:outerShdw>
                </a:effectLst>
              </a:rPr>
              <a:t>17:6</a:t>
            </a:r>
          </a:p>
        </p:txBody>
      </p:sp>
      <p:sp>
        <p:nvSpPr>
          <p:cNvPr id="20" name="Rechteck: abgerundete Ecken 19">
            <a:hlinkClick r:id="rId8" action="ppaction://hlinksldjump"/>
            <a:extLst>
              <a:ext uri="{FF2B5EF4-FFF2-40B4-BE49-F238E27FC236}">
                <a16:creationId xmlns:a16="http://schemas.microsoft.com/office/drawing/2014/main" xmlns="" id="{B19FA13E-1DBB-E7F0-319A-4A512698BCC4}"/>
              </a:ext>
            </a:extLst>
          </p:cNvPr>
          <p:cNvSpPr/>
          <p:nvPr/>
        </p:nvSpPr>
        <p:spPr>
          <a:xfrm>
            <a:off x="5031826"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Jeremia 9:23-24</a:t>
            </a:r>
            <a:endParaRPr lang="de-DE" dirty="0">
              <a:solidFill>
                <a:schemeClr val="tx1"/>
              </a:solidFill>
            </a:endParaRPr>
          </a:p>
        </p:txBody>
      </p:sp>
      <p:sp>
        <p:nvSpPr>
          <p:cNvPr id="21" name="Rechteck: abgerundete Ecken 20">
            <a:hlinkClick r:id="rId9" action="ppaction://hlinksldjump"/>
            <a:extLst>
              <a:ext uri="{FF2B5EF4-FFF2-40B4-BE49-F238E27FC236}">
                <a16:creationId xmlns:a16="http://schemas.microsoft.com/office/drawing/2014/main" xmlns="" id="{4DEDF3B1-0F64-A8C7-2E35-4A1D84BC145B}"/>
              </a:ext>
            </a:extLst>
          </p:cNvPr>
          <p:cNvSpPr/>
          <p:nvPr/>
        </p:nvSpPr>
        <p:spPr>
          <a:xfrm>
            <a:off x="844947"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ln w="0"/>
                <a:solidFill>
                  <a:schemeClr val="tx1"/>
                </a:solidFill>
                <a:effectLst>
                  <a:outerShdw blurRad="38100" dist="19050" dir="2700000" algn="tl" rotWithShape="0">
                    <a:schemeClr val="dk1">
                      <a:alpha val="40000"/>
                    </a:schemeClr>
                  </a:outerShdw>
                </a:effectLst>
              </a:rPr>
              <a:t>Sprüche </a:t>
            </a:r>
            <a:r>
              <a:rPr lang="de" dirty="0">
                <a:ln w="0"/>
                <a:solidFill>
                  <a:schemeClr val="tx1"/>
                </a:solidFill>
                <a:effectLst>
                  <a:outerShdw blurRad="38100" dist="19050" dir="2700000" algn="tl" rotWithShape="0">
                    <a:schemeClr val="dk1">
                      <a:alpha val="40000"/>
                    </a:schemeClr>
                  </a:outerShdw>
                </a:effectLst>
              </a:rPr>
              <a:t>30:19</a:t>
            </a:r>
          </a:p>
        </p:txBody>
      </p:sp>
      <p:sp>
        <p:nvSpPr>
          <p:cNvPr id="22" name="Rechteck: abgerundete Ecken 21">
            <a:hlinkClick r:id="rId10" action="ppaction://hlinksldjump"/>
            <a:extLst>
              <a:ext uri="{FF2B5EF4-FFF2-40B4-BE49-F238E27FC236}">
                <a16:creationId xmlns:a16="http://schemas.microsoft.com/office/drawing/2014/main" xmlns="" id="{2C60A06F-1921-D450-F8EB-DE56A45ED226}"/>
              </a:ext>
            </a:extLst>
          </p:cNvPr>
          <p:cNvSpPr/>
          <p:nvPr/>
        </p:nvSpPr>
        <p:spPr>
          <a:xfrm>
            <a:off x="5031826"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solidFill>
                  <a:schemeClr val="tx1"/>
                </a:solidFill>
              </a:rPr>
              <a:t>Epheser </a:t>
            </a:r>
            <a:r>
              <a:rPr lang="de" dirty="0">
                <a:solidFill>
                  <a:schemeClr val="tx1"/>
                </a:solidFill>
              </a:rPr>
              <a:t>1:6</a:t>
            </a:r>
          </a:p>
        </p:txBody>
      </p:sp>
      <p:sp>
        <p:nvSpPr>
          <p:cNvPr id="6" name="Titel 1">
            <a:extLst>
              <a:ext uri="{FF2B5EF4-FFF2-40B4-BE49-F238E27FC236}">
                <a16:creationId xmlns:a16="http://schemas.microsoft.com/office/drawing/2014/main" xmlns="" id="{ACE9901D-0748-9843-DA2F-EBB6F0DCB7D2}"/>
              </a:ext>
            </a:extLst>
          </p:cNvPr>
          <p:cNvSpPr>
            <a:spLocks noGrp="1"/>
          </p:cNvSpPr>
          <p:nvPr>
            <p:ph type="title"/>
          </p:nvPr>
        </p:nvSpPr>
        <p:spPr>
          <a:xfrm>
            <a:off x="182880" y="813814"/>
            <a:ext cx="9317736" cy="978406"/>
          </a:xfrm>
        </p:spPr>
        <p:txBody>
          <a:bodyPr>
            <a:noAutofit/>
          </a:bodyPr>
          <a:lstStyle/>
          <a:p>
            <a:r>
              <a:rPr lang="de-DE" sz="3200" b="1" dirty="0">
                <a:ln w="0"/>
                <a:effectLst>
                  <a:outerShdw blurRad="38100" dist="19050" dir="2700000" algn="tl" rotWithShape="0">
                    <a:schemeClr val="dk1">
                      <a:alpha val="40000"/>
                    </a:schemeClr>
                  </a:outerShdw>
                </a:effectLst>
              </a:rPr>
              <a:t>Zärtlichkeit offenbart durch Familienbeziehungen</a:t>
            </a:r>
            <a:endParaRPr lang="de-DE" sz="32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2470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t>1.Mose 1:26</a:t>
            </a:r>
          </a:p>
        </p:txBody>
      </p:sp>
      <p:sp>
        <p:nvSpPr>
          <p:cNvPr id="3" name="Abgerundetes Rechteck 2"/>
          <p:cNvSpPr/>
          <p:nvPr/>
        </p:nvSpPr>
        <p:spPr>
          <a:xfrm>
            <a:off x="485062" y="1417636"/>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Gott sprach: Laßt uns Menschen machen, ein Bild, das uns gleich sei, die da herrschen über die Fische im Meer und über die Vögel unter dem Himmel und über das Vieh und über die ganze Erde und über alles Gewürm, das auf Erden kriecht.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3003645"/>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Gott sprach: Lasset uns Menschen machen in unserem Bilde, nach unserem Gleichnis; und sie sollen herrschen über die Fische des Meeres und über das Gevögel des Himmels und über das Vieh und über die ganze Erde und über alles Gewürm, das sich auf der Erde regt! </a:t>
            </a:r>
            <a:r>
              <a:rPr lang="de" dirty="0">
                <a:solidFill>
                  <a:schemeClr val="tx1"/>
                </a:solidFill>
              </a:rPr>
              <a:t>(Elb.)</a:t>
            </a:r>
            <a:endParaRPr lang="de-DE" dirty="0">
              <a:solidFill>
                <a:schemeClr val="tx1"/>
              </a:solidFill>
            </a:endParaRPr>
          </a:p>
        </p:txBody>
      </p:sp>
      <p:sp>
        <p:nvSpPr>
          <p:cNvPr id="5" name="Abgerundetes Rechteck 4"/>
          <p:cNvSpPr/>
          <p:nvPr/>
        </p:nvSpPr>
        <p:spPr>
          <a:xfrm>
            <a:off x="485062" y="461267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 Und Gott sprach: Wir wollen Menschen machen nach unserm Bild uns ähnlich; die sollen herrschen über die Fische im Meer und über die Vögel des Himmels und über das Vieh auf der ganzen Erde, auch über alles, was auf Erden kriecht! </a:t>
            </a:r>
            <a:r>
              <a:rPr lang="de" b="0" i="0" dirty="0">
                <a:solidFill>
                  <a:srgbClr val="333333"/>
                </a:solidFill>
                <a:effectLst/>
              </a:rPr>
              <a:t>(Schl.</a:t>
            </a:r>
            <a:r>
              <a:rPr lang="de" dirty="0">
                <a:solidFill>
                  <a:schemeClr val="tx1"/>
                </a:solidFill>
              </a:rPr>
              <a:t>)</a:t>
            </a:r>
            <a:endParaRPr lang="de-DE"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849BBBC4-EDE6-105F-FA26-19B82BD14339}"/>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40346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ln w="0"/>
                <a:effectLst>
                  <a:outerShdw blurRad="38100" dist="19050" dir="2700000" algn="tl" rotWithShape="0">
                    <a:schemeClr val="dk1">
                      <a:alpha val="40000"/>
                    </a:schemeClr>
                  </a:outerShdw>
                </a:effectLst>
              </a:rPr>
              <a:t>1.Mose 3:17</a:t>
            </a:r>
          </a:p>
        </p:txBody>
      </p:sp>
      <p:sp>
        <p:nvSpPr>
          <p:cNvPr id="3" name="Abgerundetes Rechteck 2"/>
          <p:cNvSpPr/>
          <p:nvPr/>
        </p:nvSpPr>
        <p:spPr>
          <a:xfrm>
            <a:off x="485062" y="1417638"/>
            <a:ext cx="8731091" cy="126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zu Adam sprach er: Dieweil du hast gehorcht der Stimme deines Weibes und hast gegessen von dem Baum, davon ich dir gebot und sprach: Du sollst nicht davon essen, verflucht sei der Acker um deinetwillen, mit Kummer sollst du dich darauf nähren dein Leben lang.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2864450"/>
            <a:ext cx="8731091" cy="126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 Und zu Adam sprach er: Weil du auf die Stimme deines Weibes gehört und gegessen hast von dem Baume, von dem ich dir geboten und gesprochen habe: Du sollst nicht davon essen, so sei der Erdboden verflucht um deinetwillen: mit Mühsal sollst du davon essen alle Tage deines Lebens; </a:t>
            </a:r>
            <a:r>
              <a:rPr lang="de" dirty="0">
                <a:solidFill>
                  <a:schemeClr val="tx1"/>
                </a:solidFill>
              </a:rPr>
              <a:t>(Elb.)</a:t>
            </a:r>
            <a:endParaRPr lang="de-DE" dirty="0">
              <a:solidFill>
                <a:schemeClr val="tx1"/>
              </a:solidFill>
            </a:endParaRPr>
          </a:p>
        </p:txBody>
      </p:sp>
      <p:sp>
        <p:nvSpPr>
          <p:cNvPr id="5" name="Abgerundetes Rechteck 4"/>
          <p:cNvSpPr/>
          <p:nvPr/>
        </p:nvSpPr>
        <p:spPr>
          <a:xfrm>
            <a:off x="485062" y="4311262"/>
            <a:ext cx="8731091" cy="126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zu Adam sprach er: Dieweil du gehorcht hast der Stimme deines Weibes und von dem Baum gegessen, davon ich dir gebot und sprach: «Du sollst nicht davon essen», verflucht sei der Erdboden um deinetwillen, mit Mühe sollst du dich davon nähren dein Leben lang; (</a:t>
            </a:r>
            <a:r>
              <a:rPr lang="de" dirty="0"/>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1B44E82B-6640-530B-E968-D8A76BCABFE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74797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ln w="0"/>
                <a:effectLst>
                  <a:outerShdw blurRad="38100" dist="19050" dir="2700000" algn="tl" rotWithShape="0">
                    <a:schemeClr val="dk1">
                      <a:alpha val="40000"/>
                    </a:schemeClr>
                  </a:outerShdw>
                </a:effectLst>
              </a:rPr>
              <a:t>1.Mose 9:2</a:t>
            </a:r>
          </a:p>
        </p:txBody>
      </p:sp>
      <p:sp>
        <p:nvSpPr>
          <p:cNvPr id="3" name="Abgerundetes Rechteck 2"/>
          <p:cNvSpPr/>
          <p:nvPr/>
        </p:nvSpPr>
        <p:spPr>
          <a:xfrm>
            <a:off x="485062" y="14176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Furcht und Schrecken vor euch sei über alle Tiere auf Erden und über alle Vögel unter dem Himmel, über alles, was auf dem Erdboden kriecht, und über alle Fische im Meer; in eure Hände seien sie gegeben.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2709002"/>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b="1" baseline="30000" dirty="0"/>
              <a:t> </a:t>
            </a:r>
            <a:r>
              <a:rPr lang="de-DE" b="0" i="0" dirty="0">
                <a:solidFill>
                  <a:srgbClr val="333333"/>
                </a:solidFill>
                <a:effectLst/>
              </a:rPr>
              <a:t>und die Furcht und der Schrecken vor euch sei auf allem Getier der Erde und auf allem Gevögel des Himmels! Alles, was sich auf dem Erdboden regt, und alle Fische des Meeres, in eure Hände sind sie gegeben:  </a:t>
            </a:r>
            <a:r>
              <a:rPr lang="de" dirty="0">
                <a:solidFill>
                  <a:schemeClr val="tx1"/>
                </a:solidFill>
              </a:rPr>
              <a:t>(Elb.)</a:t>
            </a:r>
            <a:endParaRPr lang="de-DE" dirty="0">
              <a:solidFill>
                <a:schemeClr val="tx1"/>
              </a:solidFill>
            </a:endParaRPr>
          </a:p>
        </p:txBody>
      </p:sp>
      <p:sp>
        <p:nvSpPr>
          <p:cNvPr id="5" name="Abgerundetes Rechteck 4"/>
          <p:cNvSpPr/>
          <p:nvPr/>
        </p:nvSpPr>
        <p:spPr>
          <a:xfrm>
            <a:off x="485062" y="4000366"/>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Furcht und Schrecken vor euch soll kommen über alle Tiere der Erde und über alle Vögel des Himmels, über alles, was auf Erden kriecht, und über alle Fische im Meer; in eure Hände seien sie gegeben!  (</a:t>
            </a:r>
            <a:r>
              <a:rPr lang="de" b="0" i="0" dirty="0">
                <a:solidFill>
                  <a:srgbClr val="333333"/>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1047FD33-228A-AFBD-6044-537486E2E960}"/>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65128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ln w="0"/>
                <a:effectLst>
                  <a:outerShdw blurRad="38100" dist="19050" dir="2700000" algn="tl" rotWithShape="0">
                    <a:schemeClr val="dk1">
                      <a:alpha val="40000"/>
                    </a:schemeClr>
                  </a:outerShdw>
                </a:effectLst>
              </a:rPr>
              <a:t>1.Mose 4:10-14</a:t>
            </a:r>
          </a:p>
        </p:txBody>
      </p:sp>
      <p:sp>
        <p:nvSpPr>
          <p:cNvPr id="3" name="Abgerundetes Rechteck 2"/>
          <p:cNvSpPr/>
          <p:nvPr/>
        </p:nvSpPr>
        <p:spPr>
          <a:xfrm>
            <a:off x="485062" y="1417638"/>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dirty="0">
                <a:solidFill>
                  <a:srgbClr val="333333"/>
                </a:solidFill>
                <a:effectLst/>
              </a:rPr>
              <a:t> Er aber sprach: Was hast du getan? Die Stimme des Bluts deines Bruders schreit zu mir von der Erde. </a:t>
            </a:r>
            <a:r>
              <a:rPr lang="de-DE" sz="1400" b="0" i="0" baseline="30000" dirty="0">
                <a:solidFill>
                  <a:srgbClr val="333333"/>
                </a:solidFill>
                <a:effectLst/>
              </a:rPr>
              <a:t>11</a:t>
            </a:r>
            <a:r>
              <a:rPr lang="de-DE" sz="1400" b="0" i="0" dirty="0">
                <a:solidFill>
                  <a:srgbClr val="333333"/>
                </a:solidFill>
                <a:effectLst/>
              </a:rPr>
              <a:t> Und nun verflucht seist du auf der Erde, die ihr Maul hat aufgetan und deines Bruders Blut von deinen Händen empfangen. </a:t>
            </a:r>
            <a:r>
              <a:rPr lang="de-DE" sz="1400" b="0" i="0" baseline="30000" dirty="0">
                <a:solidFill>
                  <a:srgbClr val="333333"/>
                </a:solidFill>
                <a:effectLst/>
              </a:rPr>
              <a:t>12</a:t>
            </a:r>
            <a:r>
              <a:rPr lang="de-DE" sz="1400" b="0" i="0" dirty="0">
                <a:solidFill>
                  <a:srgbClr val="333333"/>
                </a:solidFill>
                <a:effectLst/>
              </a:rPr>
              <a:t> Wenn du den Acker bauen wirst, soll er dir hinfort sein Vermögen nicht geben. Unstet und flüchtig sollst du sein auf Erden. </a:t>
            </a:r>
            <a:r>
              <a:rPr lang="de-DE" sz="1400" b="0" i="0" baseline="30000" dirty="0">
                <a:solidFill>
                  <a:srgbClr val="333333"/>
                </a:solidFill>
                <a:effectLst/>
              </a:rPr>
              <a:t>13</a:t>
            </a:r>
            <a:r>
              <a:rPr lang="de-DE" sz="1400" b="0" i="0" dirty="0">
                <a:solidFill>
                  <a:srgbClr val="333333"/>
                </a:solidFill>
                <a:effectLst/>
              </a:rPr>
              <a:t> </a:t>
            </a:r>
            <a:r>
              <a:rPr lang="de-DE" sz="1400" b="0" i="0" dirty="0" err="1">
                <a:solidFill>
                  <a:srgbClr val="333333"/>
                </a:solidFill>
                <a:effectLst/>
              </a:rPr>
              <a:t>Kain</a:t>
            </a:r>
            <a:r>
              <a:rPr lang="de-DE" sz="1400" b="0" i="0" dirty="0">
                <a:solidFill>
                  <a:srgbClr val="333333"/>
                </a:solidFill>
                <a:effectLst/>
              </a:rPr>
              <a:t> aber sprach zu dem HERRN: Meine Sünde ist größer, denn </a:t>
            </a:r>
            <a:r>
              <a:rPr lang="de-DE" sz="1400" b="0" i="0" dirty="0" err="1">
                <a:solidFill>
                  <a:srgbClr val="333333"/>
                </a:solidFill>
                <a:effectLst/>
              </a:rPr>
              <a:t>daß</a:t>
            </a:r>
            <a:r>
              <a:rPr lang="de-DE" sz="1400" b="0" i="0" dirty="0">
                <a:solidFill>
                  <a:srgbClr val="333333"/>
                </a:solidFill>
                <a:effectLst/>
              </a:rPr>
              <a:t> sie mir vergeben werden möge. </a:t>
            </a:r>
            <a:r>
              <a:rPr lang="de-DE" sz="1400" b="0" i="0" baseline="30000" dirty="0">
                <a:solidFill>
                  <a:srgbClr val="333333"/>
                </a:solidFill>
                <a:effectLst/>
              </a:rPr>
              <a:t>14</a:t>
            </a:r>
            <a:r>
              <a:rPr lang="de-DE" sz="1400" b="0" i="0" dirty="0">
                <a:solidFill>
                  <a:srgbClr val="333333"/>
                </a:solidFill>
                <a:effectLst/>
              </a:rPr>
              <a:t> Siehe, du treibst mich heute aus dem Lande, und ich </a:t>
            </a:r>
            <a:r>
              <a:rPr lang="de-DE" sz="1400" b="0" i="0" dirty="0" err="1">
                <a:solidFill>
                  <a:srgbClr val="333333"/>
                </a:solidFill>
                <a:effectLst/>
              </a:rPr>
              <a:t>muß</a:t>
            </a:r>
            <a:r>
              <a:rPr lang="de-DE" sz="1400" b="0" i="0" dirty="0">
                <a:solidFill>
                  <a:srgbClr val="333333"/>
                </a:solidFill>
                <a:effectLst/>
              </a:rPr>
              <a:t> mich vor deinem Angesicht verbergen und </a:t>
            </a:r>
            <a:r>
              <a:rPr lang="de-DE" sz="1400" b="0" i="0" dirty="0" err="1">
                <a:solidFill>
                  <a:srgbClr val="333333"/>
                </a:solidFill>
                <a:effectLst/>
              </a:rPr>
              <a:t>muß</a:t>
            </a:r>
            <a:r>
              <a:rPr lang="de-DE" sz="1400" b="0" i="0" dirty="0">
                <a:solidFill>
                  <a:srgbClr val="333333"/>
                </a:solidFill>
                <a:effectLst/>
              </a:rPr>
              <a:t> unstet und flüchtig sein auf Erden. So wird mir's gehen, </a:t>
            </a:r>
            <a:r>
              <a:rPr lang="de-DE" sz="1400" b="0" i="0" dirty="0" err="1">
                <a:solidFill>
                  <a:srgbClr val="333333"/>
                </a:solidFill>
                <a:effectLst/>
              </a:rPr>
              <a:t>daß</a:t>
            </a:r>
            <a:r>
              <a:rPr lang="de-DE" sz="1400" b="0" i="0" dirty="0">
                <a:solidFill>
                  <a:srgbClr val="333333"/>
                </a:solidFill>
                <a:effectLst/>
              </a:rPr>
              <a:t> mich totschlage, wer mich findet. </a:t>
            </a:r>
            <a:r>
              <a:rPr lang="de" sz="1400" dirty="0">
                <a:solidFill>
                  <a:schemeClr val="tx1"/>
                </a:solidFill>
              </a:rPr>
              <a:t>(Luth.)</a:t>
            </a:r>
            <a:endParaRPr lang="de-DE" sz="1400" dirty="0">
              <a:solidFill>
                <a:schemeClr val="tx1"/>
              </a:solidFill>
            </a:endParaRPr>
          </a:p>
        </p:txBody>
      </p:sp>
      <p:sp>
        <p:nvSpPr>
          <p:cNvPr id="4" name="Abgerundetes Rechteck 3"/>
          <p:cNvSpPr/>
          <p:nvPr/>
        </p:nvSpPr>
        <p:spPr>
          <a:xfrm>
            <a:off x="485062" y="3207467"/>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dirty="0">
                <a:solidFill>
                  <a:srgbClr val="333333"/>
                </a:solidFill>
                <a:effectLst/>
              </a:rPr>
              <a:t>Und er sprach: Was hast du getan! Horch! Das Blut deines Bruders schreit zu mir vom Erdboden her. </a:t>
            </a:r>
            <a:r>
              <a:rPr lang="de-DE" sz="1400" b="0" i="0" baseline="30000" dirty="0">
                <a:solidFill>
                  <a:srgbClr val="333333"/>
                </a:solidFill>
                <a:effectLst/>
              </a:rPr>
              <a:t>11</a:t>
            </a:r>
            <a:r>
              <a:rPr lang="de-DE" sz="1400" b="0" i="0" dirty="0">
                <a:solidFill>
                  <a:srgbClr val="333333"/>
                </a:solidFill>
                <a:effectLst/>
              </a:rPr>
              <a:t> Und nun, verflucht seiest du von dem Erdboden hinweg, der seinen Mund aufgetan hat, das Blut deines Bruders von deiner Hand zu empfangen! </a:t>
            </a:r>
            <a:r>
              <a:rPr lang="de-DE" sz="1400" b="0" i="0" baseline="30000" dirty="0">
                <a:solidFill>
                  <a:srgbClr val="333333"/>
                </a:solidFill>
                <a:effectLst/>
              </a:rPr>
              <a:t>12</a:t>
            </a:r>
            <a:r>
              <a:rPr lang="de-DE" sz="1400" b="0" i="0" dirty="0">
                <a:solidFill>
                  <a:srgbClr val="333333"/>
                </a:solidFill>
                <a:effectLst/>
              </a:rPr>
              <a:t> Wenn du den Erdboden bebaust, soll er dir hinfort seine Kraft nicht geben; unstet und flüchtig sollst du sein auf der Erde. </a:t>
            </a:r>
            <a:r>
              <a:rPr lang="de-DE" sz="1400" b="0" i="0" baseline="30000" dirty="0">
                <a:solidFill>
                  <a:srgbClr val="333333"/>
                </a:solidFill>
                <a:effectLst/>
              </a:rPr>
              <a:t>13</a:t>
            </a:r>
            <a:r>
              <a:rPr lang="de-DE" sz="1400" b="0" i="0" dirty="0">
                <a:solidFill>
                  <a:srgbClr val="333333"/>
                </a:solidFill>
                <a:effectLst/>
              </a:rPr>
              <a:t> Und </a:t>
            </a:r>
            <a:r>
              <a:rPr lang="de-DE" sz="1400" b="0" i="0" dirty="0" err="1">
                <a:solidFill>
                  <a:srgbClr val="333333"/>
                </a:solidFill>
                <a:effectLst/>
              </a:rPr>
              <a:t>Kain</a:t>
            </a:r>
            <a:r>
              <a:rPr lang="de-DE" sz="1400" b="0" i="0" dirty="0">
                <a:solidFill>
                  <a:srgbClr val="333333"/>
                </a:solidFill>
                <a:effectLst/>
              </a:rPr>
              <a:t> sprach zu Jehova: Zu groß ist meine Strafe, um sie zu tragen. </a:t>
            </a:r>
            <a:r>
              <a:rPr lang="de-DE" sz="1400" b="0" i="0" baseline="30000" dirty="0">
                <a:solidFill>
                  <a:srgbClr val="333333"/>
                </a:solidFill>
                <a:effectLst/>
              </a:rPr>
              <a:t>14</a:t>
            </a:r>
            <a:r>
              <a:rPr lang="de-DE" sz="1400" b="0" i="0" dirty="0">
                <a:solidFill>
                  <a:srgbClr val="333333"/>
                </a:solidFill>
                <a:effectLst/>
              </a:rPr>
              <a:t> Siehe, du hast mich heute von der Fläche des Erdbodens vertrieben, und ich werde verborgen sein vor deinem Angesicht und werde unstet und flüchtig sein auf der Erde; und es wird geschehen: wer irgend mich findet, wird mich erschlagen. </a:t>
            </a:r>
            <a:r>
              <a:rPr lang="de" sz="1400" dirty="0">
                <a:solidFill>
                  <a:schemeClr val="tx1"/>
                </a:solidFill>
              </a:rPr>
              <a:t>(Elb.)</a:t>
            </a:r>
            <a:endParaRPr lang="de-DE" sz="1400" dirty="0">
              <a:solidFill>
                <a:schemeClr val="tx1"/>
              </a:solidFill>
            </a:endParaRPr>
          </a:p>
        </p:txBody>
      </p:sp>
      <p:sp>
        <p:nvSpPr>
          <p:cNvPr id="5" name="Abgerundetes Rechteck 4"/>
          <p:cNvSpPr/>
          <p:nvPr/>
        </p:nvSpPr>
        <p:spPr>
          <a:xfrm>
            <a:off x="485062" y="4997296"/>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dirty="0">
                <a:solidFill>
                  <a:srgbClr val="333333"/>
                </a:solidFill>
                <a:effectLst/>
              </a:rPr>
              <a:t>Er aber sprach: Was hast du getan? Die Stimme des Blutes deines Bruders schreit zu mir von der Erde! </a:t>
            </a:r>
            <a:r>
              <a:rPr lang="de-DE" sz="1400" b="0" i="0" baseline="30000" dirty="0">
                <a:solidFill>
                  <a:srgbClr val="333333"/>
                </a:solidFill>
                <a:effectLst/>
              </a:rPr>
              <a:t>11</a:t>
            </a:r>
            <a:r>
              <a:rPr lang="de-DE" sz="1400" b="0" i="0" dirty="0">
                <a:solidFill>
                  <a:srgbClr val="333333"/>
                </a:solidFill>
                <a:effectLst/>
              </a:rPr>
              <a:t> Und nun sollst du verbannt sein aus dem Land, das seinen Mund aufgetan hat, das Blut deines Bruders zu empfangen von deiner Hand! </a:t>
            </a:r>
            <a:r>
              <a:rPr lang="de-DE" sz="1400" b="0" i="0" baseline="30000" dirty="0">
                <a:solidFill>
                  <a:srgbClr val="333333"/>
                </a:solidFill>
                <a:effectLst/>
              </a:rPr>
              <a:t>12</a:t>
            </a:r>
            <a:r>
              <a:rPr lang="de-DE" sz="1400" b="0" i="0" dirty="0">
                <a:solidFill>
                  <a:srgbClr val="333333"/>
                </a:solidFill>
                <a:effectLst/>
              </a:rPr>
              <a:t> Wenn du das Land bebaust, soll es dir fortan sein Vermögen nicht mehr geben; </a:t>
            </a:r>
            <a:r>
              <a:rPr lang="de-DE" sz="1400" b="0" i="0" dirty="0" err="1">
                <a:solidFill>
                  <a:srgbClr val="333333"/>
                </a:solidFill>
                <a:effectLst/>
              </a:rPr>
              <a:t>unstät</a:t>
            </a:r>
            <a:r>
              <a:rPr lang="de-DE" sz="1400" b="0" i="0" dirty="0">
                <a:solidFill>
                  <a:srgbClr val="333333"/>
                </a:solidFill>
                <a:effectLst/>
              </a:rPr>
              <a:t> und flüchtig sollst du sein auf Erden! </a:t>
            </a:r>
            <a:r>
              <a:rPr lang="de-DE" sz="1400" b="0" i="0" baseline="30000" dirty="0">
                <a:solidFill>
                  <a:srgbClr val="333333"/>
                </a:solidFill>
                <a:effectLst/>
              </a:rPr>
              <a:t>13</a:t>
            </a:r>
            <a:r>
              <a:rPr lang="de-DE" sz="1400" b="0" i="0" dirty="0">
                <a:solidFill>
                  <a:srgbClr val="333333"/>
                </a:solidFill>
                <a:effectLst/>
              </a:rPr>
              <a:t> </a:t>
            </a:r>
            <a:r>
              <a:rPr lang="de-DE" sz="1400" b="0" i="0" dirty="0" err="1">
                <a:solidFill>
                  <a:srgbClr val="333333"/>
                </a:solidFill>
                <a:effectLst/>
              </a:rPr>
              <a:t>Kain</a:t>
            </a:r>
            <a:r>
              <a:rPr lang="de-DE" sz="1400" b="0" i="0" dirty="0">
                <a:solidFill>
                  <a:srgbClr val="333333"/>
                </a:solidFill>
                <a:effectLst/>
              </a:rPr>
              <a:t> sprach zum HERRN: Meine Schuld ist zu groß zum Tragen! </a:t>
            </a:r>
            <a:r>
              <a:rPr lang="de-DE" sz="1400" b="0" i="0" baseline="30000" dirty="0">
                <a:solidFill>
                  <a:srgbClr val="333333"/>
                </a:solidFill>
                <a:effectLst/>
              </a:rPr>
              <a:t>14</a:t>
            </a:r>
            <a:r>
              <a:rPr lang="de-DE" sz="1400" b="0" i="0" dirty="0">
                <a:solidFill>
                  <a:srgbClr val="333333"/>
                </a:solidFill>
                <a:effectLst/>
              </a:rPr>
              <a:t> Siehe, du treibst mich heute aus dem Lande, und ich </a:t>
            </a:r>
            <a:r>
              <a:rPr lang="de-DE" sz="1400" b="0" i="0" dirty="0" err="1">
                <a:solidFill>
                  <a:srgbClr val="333333"/>
                </a:solidFill>
                <a:effectLst/>
              </a:rPr>
              <a:t>muß</a:t>
            </a:r>
            <a:r>
              <a:rPr lang="de-DE" sz="1400" b="0" i="0" dirty="0">
                <a:solidFill>
                  <a:srgbClr val="333333"/>
                </a:solidFill>
                <a:effectLst/>
              </a:rPr>
              <a:t> mich vor deinem Angesicht verbergen und </a:t>
            </a:r>
            <a:r>
              <a:rPr lang="de-DE" sz="1400" b="0" i="0" dirty="0" err="1">
                <a:solidFill>
                  <a:srgbClr val="333333"/>
                </a:solidFill>
                <a:effectLst/>
              </a:rPr>
              <a:t>unstät</a:t>
            </a:r>
            <a:r>
              <a:rPr lang="de-DE" sz="1400" b="0" i="0" dirty="0">
                <a:solidFill>
                  <a:srgbClr val="333333"/>
                </a:solidFill>
                <a:effectLst/>
              </a:rPr>
              <a:t> und flüchtig sein auf Erden. Und es wird geschehen, </a:t>
            </a:r>
            <a:r>
              <a:rPr lang="de-DE" sz="1400" b="0" i="0" dirty="0" err="1">
                <a:solidFill>
                  <a:srgbClr val="333333"/>
                </a:solidFill>
                <a:effectLst/>
              </a:rPr>
              <a:t>daß</a:t>
            </a:r>
            <a:r>
              <a:rPr lang="de-DE" sz="1400" b="0" i="0" dirty="0">
                <a:solidFill>
                  <a:srgbClr val="333333"/>
                </a:solidFill>
                <a:effectLst/>
              </a:rPr>
              <a:t> mich totschlägt, wer mich findet. </a:t>
            </a:r>
            <a:r>
              <a:rPr lang="de" sz="1400" dirty="0"/>
              <a:t>(</a:t>
            </a:r>
            <a:r>
              <a:rPr lang="de" sz="1400" dirty="0">
                <a:solidFill>
                  <a:schemeClr val="tx1"/>
                </a:solidFill>
              </a:rPr>
              <a:t>Schl.)</a:t>
            </a:r>
            <a:endParaRPr lang="de-DE" sz="14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63B7E026-0DA7-B24E-6FA4-6157E6D02F18}"/>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118722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 dirty="0">
                <a:ln w="0"/>
                <a:effectLst>
                  <a:outerShdw blurRad="38100" dist="19050" dir="2700000" algn="tl" rotWithShape="0">
                    <a:schemeClr val="dk1">
                      <a:alpha val="40000"/>
                    </a:schemeClr>
                  </a:outerShdw>
                </a:effectLst>
              </a:rPr>
              <a:t>Römer 8:20-22</a:t>
            </a:r>
          </a:p>
        </p:txBody>
      </p:sp>
      <p:sp>
        <p:nvSpPr>
          <p:cNvPr id="3" name="Abgerundetes Rechteck 2"/>
          <p:cNvSpPr/>
          <p:nvPr/>
        </p:nvSpPr>
        <p:spPr>
          <a:xfrm>
            <a:off x="485062" y="14176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rgbClr val="333333"/>
                </a:solidFill>
                <a:effectLst/>
              </a:rPr>
              <a:t>20 </a:t>
            </a:r>
            <a:r>
              <a:rPr lang="de-DE" sz="1400" b="0" i="0" dirty="0">
                <a:solidFill>
                  <a:srgbClr val="333333"/>
                </a:solidFill>
                <a:effectLst/>
              </a:rPr>
              <a:t>Sintemal die Kreatur unterworfen ist der Eitelkeit ohne ihren Willen, sondern um deswillen, der sie unterworfen hat, auf Hoffnung. </a:t>
            </a:r>
            <a:r>
              <a:rPr lang="de-DE" sz="1400" b="0" i="0" baseline="30000" dirty="0">
                <a:solidFill>
                  <a:srgbClr val="333333"/>
                </a:solidFill>
                <a:effectLst/>
              </a:rPr>
              <a:t>21</a:t>
            </a:r>
            <a:r>
              <a:rPr lang="de-DE" sz="1400" b="0" i="0" dirty="0">
                <a:solidFill>
                  <a:srgbClr val="333333"/>
                </a:solidFill>
                <a:effectLst/>
              </a:rPr>
              <a:t> Denn auch die Kreatur wird frei werden vom Dienst des vergänglichen Wesens zu der herrlichen Freiheit der Kinder Gottes. </a:t>
            </a:r>
            <a:r>
              <a:rPr lang="de-DE" sz="1400" b="0" i="0" baseline="30000" dirty="0">
                <a:solidFill>
                  <a:srgbClr val="333333"/>
                </a:solidFill>
                <a:effectLst/>
              </a:rPr>
              <a:t>22</a:t>
            </a:r>
            <a:r>
              <a:rPr lang="de-DE" sz="1400" b="0" i="0" dirty="0">
                <a:solidFill>
                  <a:srgbClr val="333333"/>
                </a:solidFill>
                <a:effectLst/>
              </a:rPr>
              <a:t> Denn wir wissen, </a:t>
            </a:r>
            <a:r>
              <a:rPr lang="de-DE" sz="1400" b="0" i="0" dirty="0" err="1">
                <a:solidFill>
                  <a:srgbClr val="333333"/>
                </a:solidFill>
                <a:effectLst/>
              </a:rPr>
              <a:t>daß</a:t>
            </a:r>
            <a:r>
              <a:rPr lang="de-DE" sz="1400" b="0" i="0" dirty="0">
                <a:solidFill>
                  <a:srgbClr val="333333"/>
                </a:solidFill>
                <a:effectLst/>
              </a:rPr>
              <a:t> alle Kreatur sehnt sich mit uns und </a:t>
            </a:r>
            <a:r>
              <a:rPr lang="de-DE" sz="1400" b="0" i="0" dirty="0" err="1">
                <a:solidFill>
                  <a:srgbClr val="333333"/>
                </a:solidFill>
                <a:effectLst/>
              </a:rPr>
              <a:t>ängstet</a:t>
            </a:r>
            <a:r>
              <a:rPr lang="de-DE" sz="1400" b="0" i="0" dirty="0">
                <a:solidFill>
                  <a:srgbClr val="333333"/>
                </a:solidFill>
                <a:effectLst/>
              </a:rPr>
              <a:t> sich noch immerdar.</a:t>
            </a:r>
            <a:r>
              <a:rPr lang="de" sz="1400" dirty="0"/>
              <a:t> </a:t>
            </a:r>
            <a:r>
              <a:rPr lang="de" sz="1400" dirty="0">
                <a:solidFill>
                  <a:schemeClr val="tx1"/>
                </a:solidFill>
              </a:rPr>
              <a:t>(Luth.)</a:t>
            </a:r>
            <a:endParaRPr lang="de-DE" sz="1400" dirty="0">
              <a:solidFill>
                <a:schemeClr val="tx1"/>
              </a:solidFill>
            </a:endParaRPr>
          </a:p>
        </p:txBody>
      </p:sp>
      <p:sp>
        <p:nvSpPr>
          <p:cNvPr id="4" name="Abgerundetes Rechteck 3"/>
          <p:cNvSpPr/>
          <p:nvPr/>
        </p:nvSpPr>
        <p:spPr>
          <a:xfrm>
            <a:off x="485062" y="2667467"/>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rgbClr val="333333"/>
                </a:solidFill>
                <a:effectLst/>
              </a:rPr>
              <a:t>20 </a:t>
            </a:r>
            <a:r>
              <a:rPr lang="de-DE" sz="1400" b="0" i="0" dirty="0">
                <a:solidFill>
                  <a:srgbClr val="333333"/>
                </a:solidFill>
                <a:effectLst/>
              </a:rPr>
              <a:t>Denn die Schöpfung ist der Nichtigkeit unterworfen worden (nicht mit Willen, sondern um deswillen, der sie unterworfen hat), auf Hoffnung, </a:t>
            </a:r>
            <a:r>
              <a:rPr lang="de-DE" sz="1400" b="0" i="0" baseline="30000" dirty="0">
                <a:solidFill>
                  <a:srgbClr val="333333"/>
                </a:solidFill>
                <a:effectLst/>
              </a:rPr>
              <a:t>21</a:t>
            </a:r>
            <a:r>
              <a:rPr lang="de-DE" sz="1400" b="0" i="0" dirty="0">
                <a:solidFill>
                  <a:srgbClr val="333333"/>
                </a:solidFill>
                <a:effectLst/>
              </a:rPr>
              <a:t> </a:t>
            </a:r>
            <a:r>
              <a:rPr lang="de-DE" sz="1400" b="0" i="0" dirty="0" err="1">
                <a:solidFill>
                  <a:srgbClr val="333333"/>
                </a:solidFill>
                <a:effectLst/>
              </a:rPr>
              <a:t>daß</a:t>
            </a:r>
            <a:r>
              <a:rPr lang="de-DE" sz="1400" b="0" i="0" dirty="0">
                <a:solidFill>
                  <a:srgbClr val="333333"/>
                </a:solidFill>
                <a:effectLst/>
              </a:rPr>
              <a:t> auch selbst die Schöpfung freigemacht werden wird von der Knechtschaft des </a:t>
            </a:r>
            <a:r>
              <a:rPr lang="de-DE" sz="1400" b="0" i="0" dirty="0" err="1">
                <a:solidFill>
                  <a:srgbClr val="333333"/>
                </a:solidFill>
                <a:effectLst/>
              </a:rPr>
              <a:t>Verderbnisses</a:t>
            </a:r>
            <a:r>
              <a:rPr lang="de-DE" sz="1400" b="0" i="0" dirty="0">
                <a:solidFill>
                  <a:srgbClr val="333333"/>
                </a:solidFill>
                <a:effectLst/>
              </a:rPr>
              <a:t> zu der Freiheit der Herrlichkeit der Kinder Gottes. </a:t>
            </a:r>
            <a:r>
              <a:rPr lang="de-DE" sz="1400" b="0" i="0" baseline="30000" dirty="0">
                <a:solidFill>
                  <a:srgbClr val="333333"/>
                </a:solidFill>
                <a:effectLst/>
              </a:rPr>
              <a:t>22</a:t>
            </a:r>
            <a:r>
              <a:rPr lang="de-DE" sz="1400" b="0" i="0" dirty="0">
                <a:solidFill>
                  <a:srgbClr val="333333"/>
                </a:solidFill>
                <a:effectLst/>
              </a:rPr>
              <a:t> Denn wir wissen, </a:t>
            </a:r>
            <a:r>
              <a:rPr lang="de-DE" sz="1400" b="0" i="0" dirty="0" err="1">
                <a:solidFill>
                  <a:srgbClr val="333333"/>
                </a:solidFill>
                <a:effectLst/>
              </a:rPr>
              <a:t>daß</a:t>
            </a:r>
            <a:r>
              <a:rPr lang="de-DE" sz="1400" b="0" i="0" dirty="0">
                <a:solidFill>
                  <a:srgbClr val="333333"/>
                </a:solidFill>
                <a:effectLst/>
              </a:rPr>
              <a:t> die ganze Schöpfung zusammen seufzt und zusammen in Geburtswehen liegt bis jetzt. </a:t>
            </a:r>
            <a:r>
              <a:rPr lang="de" sz="1400" dirty="0">
                <a:solidFill>
                  <a:schemeClr val="tx1"/>
                </a:solidFill>
              </a:rPr>
              <a:t>(Elb.)</a:t>
            </a:r>
            <a:endParaRPr lang="de-DE" sz="1400" dirty="0">
              <a:solidFill>
                <a:schemeClr val="tx1"/>
              </a:solidFill>
            </a:endParaRPr>
          </a:p>
        </p:txBody>
      </p:sp>
      <p:sp>
        <p:nvSpPr>
          <p:cNvPr id="5" name="Abgerundetes Rechteck 4"/>
          <p:cNvSpPr/>
          <p:nvPr/>
        </p:nvSpPr>
        <p:spPr>
          <a:xfrm>
            <a:off x="485060" y="54257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400" b="1" baseline="30000" dirty="0"/>
              <a:t>20 </a:t>
            </a:r>
            <a:r>
              <a:rPr lang="de" sz="1400" dirty="0"/>
              <a:t>Denn die Schöpfung ist der Vergänglichkeit unterworfen worden, nicht durch ihren Willen, sondern durch den, der sie unterworfen hat, auf Hoffnung hin, </a:t>
            </a:r>
            <a:r>
              <a:rPr lang="de" sz="1400" b="1" baseline="30000" dirty="0"/>
              <a:t>21 </a:t>
            </a:r>
            <a:r>
              <a:rPr lang="de" sz="1400" dirty="0"/>
              <a:t>dass auch die Schöpfung selbst befreit werden soll von der Knechtschaft der Vergänglichkeit zur Freiheit der Herrlichkeit der Kinder Gottes. </a:t>
            </a:r>
            <a:r>
              <a:rPr lang="de" sz="1400" b="1" baseline="30000" dirty="0"/>
              <a:t>22 </a:t>
            </a:r>
            <a:r>
              <a:rPr lang="de" sz="1400" dirty="0"/>
              <a:t>Denn wir wissen, dass die ganze Schöpfung gemeinsam seufzt und gemeinsam in Geburtswehen liegt bis zum heutigen Tag. ( </a:t>
            </a:r>
            <a:r>
              <a:rPr lang="de" sz="1400" dirty="0">
                <a:solidFill>
                  <a:schemeClr val="tx1"/>
                </a:solidFill>
              </a:rPr>
              <a:t>YLT)</a:t>
            </a:r>
            <a:endParaRPr lang="de-DE" sz="1400"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4C3E9942-EE8F-300B-131A-E77921F622F9}"/>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8" name="Abgerundetes Rechteck 3">
            <a:extLst>
              <a:ext uri="{FF2B5EF4-FFF2-40B4-BE49-F238E27FC236}">
                <a16:creationId xmlns:a16="http://schemas.microsoft.com/office/drawing/2014/main" xmlns="" id="{7501C3E9-9F96-437D-7F8F-69BF7452420C}"/>
              </a:ext>
            </a:extLst>
          </p:cNvPr>
          <p:cNvSpPr/>
          <p:nvPr/>
        </p:nvSpPr>
        <p:spPr>
          <a:xfrm>
            <a:off x="485059" y="3917296"/>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rgbClr val="333333"/>
                </a:solidFill>
                <a:effectLst/>
              </a:rPr>
              <a:t>20 </a:t>
            </a:r>
            <a:r>
              <a:rPr lang="de-DE" sz="1400" b="0" i="0" dirty="0">
                <a:solidFill>
                  <a:srgbClr val="333333"/>
                </a:solidFill>
                <a:effectLst/>
              </a:rPr>
              <a:t>Die Kreatur ist nämlich der Vergänglichkeit unterworfen, nicht freiwillig, sondern durch den, der sie unterworfen hat, auf Hoffnung hin, </a:t>
            </a:r>
            <a:r>
              <a:rPr lang="de-DE" sz="1400" b="0" i="0" baseline="30000" dirty="0">
                <a:solidFill>
                  <a:srgbClr val="333333"/>
                </a:solidFill>
                <a:effectLst/>
              </a:rPr>
              <a:t>21</a:t>
            </a:r>
            <a:r>
              <a:rPr lang="de-DE" sz="1400" b="0" i="0" dirty="0">
                <a:solidFill>
                  <a:srgbClr val="333333"/>
                </a:solidFill>
                <a:effectLst/>
              </a:rPr>
              <a:t> </a:t>
            </a:r>
            <a:r>
              <a:rPr lang="de-DE" sz="1400" b="0" i="0" dirty="0" err="1">
                <a:solidFill>
                  <a:srgbClr val="333333"/>
                </a:solidFill>
                <a:effectLst/>
              </a:rPr>
              <a:t>daß</a:t>
            </a:r>
            <a:r>
              <a:rPr lang="de-DE" sz="1400" b="0" i="0" dirty="0">
                <a:solidFill>
                  <a:srgbClr val="333333"/>
                </a:solidFill>
                <a:effectLst/>
              </a:rPr>
              <a:t> auch sie selbst, die Kreatur, befreit werden soll von der Knechtschaft der Sterblichkeit zur Freiheit der Herrlichkeit der Kinder Gottes. </a:t>
            </a:r>
            <a:r>
              <a:rPr lang="de-DE" sz="1400" b="0" i="0" baseline="30000" dirty="0">
                <a:solidFill>
                  <a:srgbClr val="333333"/>
                </a:solidFill>
                <a:effectLst/>
              </a:rPr>
              <a:t>22</a:t>
            </a:r>
            <a:r>
              <a:rPr lang="de-DE" sz="1400" b="0" i="0" dirty="0">
                <a:solidFill>
                  <a:srgbClr val="333333"/>
                </a:solidFill>
                <a:effectLst/>
              </a:rPr>
              <a:t> Denn wir wissen, </a:t>
            </a:r>
            <a:r>
              <a:rPr lang="de-DE" sz="1400" b="0" i="0" dirty="0" err="1">
                <a:solidFill>
                  <a:srgbClr val="333333"/>
                </a:solidFill>
                <a:effectLst/>
              </a:rPr>
              <a:t>daß</a:t>
            </a:r>
            <a:r>
              <a:rPr lang="de-DE" sz="1400" b="0" i="0" dirty="0">
                <a:solidFill>
                  <a:srgbClr val="333333"/>
                </a:solidFill>
                <a:effectLst/>
              </a:rPr>
              <a:t> die ganze Schöpfung mitseufzt und mit in Wehen liegt bis jetzt;  </a:t>
            </a:r>
            <a:r>
              <a:rPr lang="de" sz="1400" dirty="0">
                <a:solidFill>
                  <a:schemeClr val="tx1"/>
                </a:solidFill>
              </a:rPr>
              <a:t>(Schl.)</a:t>
            </a:r>
            <a:endParaRPr lang="de-DE" sz="1400" dirty="0">
              <a:solidFill>
                <a:schemeClr val="tx1"/>
              </a:solidFill>
            </a:endParaRPr>
          </a:p>
        </p:txBody>
      </p:sp>
    </p:spTree>
    <p:extLst>
      <p:ext uri="{BB962C8B-B14F-4D97-AF65-F5344CB8AC3E}">
        <p14:creationId xmlns:p14="http://schemas.microsoft.com/office/powerpoint/2010/main" val="3715024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 dirty="0">
                <a:ln w="0"/>
                <a:effectLst>
                  <a:outerShdw blurRad="38100" dist="19050" dir="2700000" algn="tl" rotWithShape="0">
                    <a:schemeClr val="dk1">
                      <a:alpha val="40000"/>
                    </a:schemeClr>
                  </a:outerShdw>
                </a:effectLst>
              </a:rPr>
              <a:t>Hiob 20:27-29</a:t>
            </a:r>
            <a:endParaRPr lang="de-DE" dirty="0"/>
          </a:p>
        </p:txBody>
      </p:sp>
      <p:sp>
        <p:nvSpPr>
          <p:cNvPr id="3" name="Abgerundetes Rechteck 2"/>
          <p:cNvSpPr/>
          <p:nvPr/>
        </p:nvSpPr>
        <p:spPr>
          <a:xfrm>
            <a:off x="485062" y="14176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rgbClr val="333333"/>
                </a:solidFill>
                <a:effectLst/>
              </a:rPr>
              <a:t>27 </a:t>
            </a:r>
            <a:r>
              <a:rPr lang="de-DE" sz="1400" b="0" i="0" dirty="0">
                <a:solidFill>
                  <a:srgbClr val="333333"/>
                </a:solidFill>
                <a:effectLst/>
              </a:rPr>
              <a:t>Der Himmel wird seine Missetat eröffnen, und die Erde wird sich gegen ihn setzen. </a:t>
            </a:r>
            <a:r>
              <a:rPr lang="de-DE" sz="1400" b="0" i="0" baseline="30000" dirty="0">
                <a:solidFill>
                  <a:srgbClr val="333333"/>
                </a:solidFill>
                <a:effectLst/>
              </a:rPr>
              <a:t>28</a:t>
            </a:r>
            <a:r>
              <a:rPr lang="de-DE" sz="1400" b="0" i="0" dirty="0">
                <a:solidFill>
                  <a:srgbClr val="333333"/>
                </a:solidFill>
                <a:effectLst/>
              </a:rPr>
              <a:t> Das Getreide in seinem Hause wird weggeführt werden, zerstreut am Tage seines Zorns. </a:t>
            </a:r>
            <a:r>
              <a:rPr lang="de-DE" sz="1400" b="0" i="0" baseline="30000" dirty="0">
                <a:solidFill>
                  <a:srgbClr val="333333"/>
                </a:solidFill>
                <a:effectLst/>
              </a:rPr>
              <a:t>29</a:t>
            </a:r>
            <a:r>
              <a:rPr lang="de-DE" sz="1400" b="0" i="0" dirty="0">
                <a:solidFill>
                  <a:srgbClr val="333333"/>
                </a:solidFill>
                <a:effectLst/>
              </a:rPr>
              <a:t> Das ist der Lohn eines gottlosen Menschen bei Gott und das Erbe, das ihm zugesprochen wird von Gott. </a:t>
            </a:r>
            <a:r>
              <a:rPr lang="de" sz="1400" dirty="0">
                <a:solidFill>
                  <a:schemeClr val="tx1"/>
                </a:solidFill>
              </a:rPr>
              <a:t>(Luth.)</a:t>
            </a:r>
            <a:endParaRPr lang="de-DE" sz="1400" dirty="0">
              <a:solidFill>
                <a:schemeClr val="tx1"/>
              </a:solidFill>
            </a:endParaRPr>
          </a:p>
        </p:txBody>
      </p:sp>
      <p:sp>
        <p:nvSpPr>
          <p:cNvPr id="4" name="Abgerundetes Rechteck 3"/>
          <p:cNvSpPr/>
          <p:nvPr/>
        </p:nvSpPr>
        <p:spPr>
          <a:xfrm>
            <a:off x="485062" y="2667467"/>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rgbClr val="333333"/>
                </a:solidFill>
                <a:effectLst/>
              </a:rPr>
              <a:t>27 </a:t>
            </a:r>
            <a:r>
              <a:rPr lang="de-DE" sz="1400" b="0" i="0" dirty="0">
                <a:solidFill>
                  <a:srgbClr val="333333"/>
                </a:solidFill>
                <a:effectLst/>
              </a:rPr>
              <a:t>Der Himmel wird seine Ungerechtigkeit enthüllen, und die Erde sich wider ihn erheben. </a:t>
            </a:r>
            <a:r>
              <a:rPr lang="de-DE" sz="1400" b="0" i="0" baseline="30000" dirty="0">
                <a:solidFill>
                  <a:srgbClr val="333333"/>
                </a:solidFill>
                <a:effectLst/>
              </a:rPr>
              <a:t>28</a:t>
            </a:r>
            <a:r>
              <a:rPr lang="de-DE" sz="1400" b="0" i="0" dirty="0">
                <a:solidFill>
                  <a:srgbClr val="333333"/>
                </a:solidFill>
                <a:effectLst/>
              </a:rPr>
              <a:t> Der Ertrag seines Hauses wird weggeführt werden, wird zerrinnen am Tage seines Zornes. - </a:t>
            </a:r>
            <a:r>
              <a:rPr lang="de-DE" sz="1400" b="0" i="0" baseline="30000" dirty="0">
                <a:solidFill>
                  <a:srgbClr val="333333"/>
                </a:solidFill>
                <a:effectLst/>
              </a:rPr>
              <a:t>29</a:t>
            </a:r>
            <a:r>
              <a:rPr lang="de-DE" sz="1400" b="0" i="0" dirty="0">
                <a:solidFill>
                  <a:srgbClr val="333333"/>
                </a:solidFill>
                <a:effectLst/>
              </a:rPr>
              <a:t> Das ist das Teil des gesetzlosen Menschen von Gott und das von Gott ihm zugesprochene Los. </a:t>
            </a:r>
            <a:r>
              <a:rPr lang="de" sz="1400" dirty="0">
                <a:solidFill>
                  <a:schemeClr val="tx1"/>
                </a:solidFill>
              </a:rPr>
              <a:t>(Elb.)</a:t>
            </a:r>
            <a:endParaRPr lang="de-DE" sz="1400" dirty="0">
              <a:solidFill>
                <a:schemeClr val="tx1"/>
              </a:solidFill>
            </a:endParaRPr>
          </a:p>
        </p:txBody>
      </p:sp>
      <p:sp>
        <p:nvSpPr>
          <p:cNvPr id="5" name="Abgerundetes Rechteck 4"/>
          <p:cNvSpPr/>
          <p:nvPr/>
        </p:nvSpPr>
        <p:spPr>
          <a:xfrm>
            <a:off x="485062" y="3917296"/>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rgbClr val="333333"/>
                </a:solidFill>
                <a:effectLst/>
              </a:rPr>
              <a:t>27 </a:t>
            </a:r>
            <a:r>
              <a:rPr lang="de-DE" sz="1400" b="0" i="0" dirty="0">
                <a:solidFill>
                  <a:srgbClr val="333333"/>
                </a:solidFill>
                <a:effectLst/>
              </a:rPr>
              <a:t>Der Himmel wird seine Schuld offenbaren und die Erde sich wider ihn empören. </a:t>
            </a:r>
            <a:r>
              <a:rPr lang="de-DE" sz="1400" b="0" i="0" baseline="30000" dirty="0">
                <a:solidFill>
                  <a:srgbClr val="333333"/>
                </a:solidFill>
                <a:effectLst/>
              </a:rPr>
              <a:t>28</a:t>
            </a:r>
            <a:r>
              <a:rPr lang="de-DE" sz="1400" b="0" i="0" dirty="0">
                <a:solidFill>
                  <a:srgbClr val="333333"/>
                </a:solidFill>
                <a:effectLst/>
              </a:rPr>
              <a:t> Der Reichtum seines Hauses fährt dahin, </a:t>
            </a:r>
            <a:r>
              <a:rPr lang="de-DE" sz="1400" b="0" i="0" dirty="0" err="1">
                <a:solidFill>
                  <a:srgbClr val="333333"/>
                </a:solidFill>
                <a:effectLst/>
              </a:rPr>
              <a:t>muß</a:t>
            </a:r>
            <a:r>
              <a:rPr lang="de-DE" sz="1400" b="0" i="0" dirty="0">
                <a:solidFill>
                  <a:srgbClr val="333333"/>
                </a:solidFill>
                <a:effectLst/>
              </a:rPr>
              <a:t> zerrinnen am Tage seines Zornes. </a:t>
            </a:r>
            <a:r>
              <a:rPr lang="de-DE" sz="1400" b="0" i="0" baseline="30000" dirty="0">
                <a:solidFill>
                  <a:srgbClr val="333333"/>
                </a:solidFill>
                <a:effectLst/>
              </a:rPr>
              <a:t>29</a:t>
            </a:r>
            <a:r>
              <a:rPr lang="de-DE" sz="1400" b="0" i="0" dirty="0">
                <a:solidFill>
                  <a:srgbClr val="333333"/>
                </a:solidFill>
                <a:effectLst/>
              </a:rPr>
              <a:t> Das ist des gottlosen Menschen Teil von Gott, das Erbe, das Gott ihm zugesprochen hat. </a:t>
            </a:r>
            <a:r>
              <a:rPr lang="de" sz="1400" b="0" i="0" dirty="0">
                <a:solidFill>
                  <a:srgbClr val="333333"/>
                </a:solidFill>
                <a:effectLst/>
              </a:rPr>
              <a:t>(Schl.</a:t>
            </a:r>
            <a:r>
              <a:rPr lang="de" sz="1400" dirty="0">
                <a:solidFill>
                  <a:schemeClr val="tx1"/>
                </a:solidFill>
              </a:rPr>
              <a:t>)</a:t>
            </a:r>
            <a:endParaRPr lang="de-DE" sz="14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E6F093F4-DB3D-52BA-E226-F6B3625A4CE8}"/>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1741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t>3.Mose 18:25</a:t>
            </a:r>
          </a:p>
        </p:txBody>
      </p:sp>
      <p:sp>
        <p:nvSpPr>
          <p:cNvPr id="3" name="Abgerundetes Rechteck 2"/>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 und das Land ist dadurch verunreinigt. Und ich will ihre Missetat an ihnen heimsuchen, </a:t>
            </a:r>
            <a:r>
              <a:rPr lang="de-DE" b="0" i="0" dirty="0" err="1">
                <a:solidFill>
                  <a:srgbClr val="333333"/>
                </a:solidFill>
                <a:effectLst/>
              </a:rPr>
              <a:t>daß</a:t>
            </a:r>
            <a:r>
              <a:rPr lang="de-DE" b="0" i="0" dirty="0">
                <a:solidFill>
                  <a:srgbClr val="333333"/>
                </a:solidFill>
                <a:effectLst/>
              </a:rPr>
              <a:t> das Land seine Einwohner ausspeie.</a:t>
            </a:r>
            <a:r>
              <a:rPr lang="de" dirty="0"/>
              <a:t> </a:t>
            </a:r>
            <a:r>
              <a:rPr lang="de" dirty="0">
                <a:solidFill>
                  <a:schemeClr val="tx1"/>
                </a:solidFill>
              </a:rPr>
              <a:t>(Luth.)</a:t>
            </a:r>
            <a:endParaRPr lang="de-DE" dirty="0">
              <a:solidFill>
                <a:schemeClr val="tx1"/>
              </a:solidFill>
            </a:endParaRPr>
          </a:p>
        </p:txBody>
      </p:sp>
      <p:sp>
        <p:nvSpPr>
          <p:cNvPr id="4" name="Abgerundetes Rechteck 3"/>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das Land wurde verunreinigt, und ich suchte seine Ungerechtigkeit an ihm heim, und das Land spie seine Bewohner aus. </a:t>
            </a:r>
            <a:r>
              <a:rPr lang="de" dirty="0">
                <a:solidFill>
                  <a:schemeClr val="tx1"/>
                </a:solidFill>
              </a:rPr>
              <a:t>(Elb.)</a:t>
            </a:r>
            <a:endParaRPr lang="de-DE" dirty="0">
              <a:solidFill>
                <a:schemeClr val="tx1"/>
              </a:solidFill>
            </a:endParaRPr>
          </a:p>
        </p:txBody>
      </p:sp>
      <p:sp>
        <p:nvSpPr>
          <p:cNvPr id="5" name="Abgerundetes Rechteck 4"/>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dadurch ist das Land verunreinigt worden. Darum will ich ihre Missetat an ihm heimsuchen, </a:t>
            </a:r>
            <a:r>
              <a:rPr lang="de-DE" b="0" i="0" dirty="0" err="1">
                <a:solidFill>
                  <a:srgbClr val="333333"/>
                </a:solidFill>
                <a:effectLst/>
              </a:rPr>
              <a:t>daß</a:t>
            </a:r>
            <a:r>
              <a:rPr lang="de-DE" b="0" i="0" dirty="0">
                <a:solidFill>
                  <a:srgbClr val="333333"/>
                </a:solidFill>
                <a:effectLst/>
              </a:rPr>
              <a:t> das Land seine Einwohner ausspeie. </a:t>
            </a:r>
            <a:r>
              <a:rPr lang="de" dirty="0"/>
              <a:t>(Schl.</a:t>
            </a:r>
            <a:r>
              <a:rPr lang="de" dirty="0">
                <a:solidFill>
                  <a:schemeClr val="tx1"/>
                </a:solidFill>
              </a:rPr>
              <a:t>)</a:t>
            </a:r>
            <a:endParaRPr lang="de-DE"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1289B4B6-D6E8-483D-32A9-0A8FCE767016}"/>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097633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 dirty="0">
                <a:ln w="0"/>
                <a:effectLst>
                  <a:outerShdw blurRad="38100" dist="19050" dir="2700000" algn="tl" rotWithShape="0">
                    <a:schemeClr val="dk1">
                      <a:alpha val="40000"/>
                    </a:schemeClr>
                  </a:outerShdw>
                </a:effectLst>
              </a:rPr>
              <a:t>1.Mose 6:11-13</a:t>
            </a:r>
          </a:p>
        </p:txBody>
      </p:sp>
      <p:sp>
        <p:nvSpPr>
          <p:cNvPr id="3" name="Abgerundetes Rechteck 2"/>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rgbClr val="333333"/>
                </a:solidFill>
                <a:effectLst/>
              </a:rPr>
              <a:t>Aber die Erde war verderbt vor Gottes Augen und voll Frevels. </a:t>
            </a:r>
            <a:r>
              <a:rPr lang="de-DE" sz="1600" b="0" i="0" baseline="30000" dirty="0">
                <a:solidFill>
                  <a:srgbClr val="333333"/>
                </a:solidFill>
                <a:effectLst/>
              </a:rPr>
              <a:t>12</a:t>
            </a:r>
            <a:r>
              <a:rPr lang="de-DE" sz="1600" b="0" i="0" dirty="0">
                <a:solidFill>
                  <a:srgbClr val="333333"/>
                </a:solidFill>
                <a:effectLst/>
              </a:rPr>
              <a:t> Da sah Gott auf die Erde, und siehe, sie war verderbt; denn alles Fleisch hatte seinen Weg verderbt auf Erden. </a:t>
            </a:r>
            <a:r>
              <a:rPr lang="de-DE" sz="1600" b="0" i="0" baseline="30000" dirty="0">
                <a:solidFill>
                  <a:srgbClr val="333333"/>
                </a:solidFill>
                <a:effectLst/>
              </a:rPr>
              <a:t>13</a:t>
            </a:r>
            <a:r>
              <a:rPr lang="de-DE" sz="1600" b="0" i="0" dirty="0">
                <a:solidFill>
                  <a:srgbClr val="333333"/>
                </a:solidFill>
                <a:effectLst/>
              </a:rPr>
              <a:t> Da sprach Gott zu Noah: Alles Fleisches Ende ist vor mich gekommen; denn die Erde ist voll Frevels von ihnen; und siehe da, ich will sie verderben mit der Erde. </a:t>
            </a:r>
            <a:r>
              <a:rPr lang="de" sz="1600" dirty="0">
                <a:solidFill>
                  <a:schemeClr val="tx1"/>
                </a:solidFill>
              </a:rPr>
              <a:t>(Luth.)</a:t>
            </a:r>
            <a:endParaRPr lang="de-DE" sz="1600" dirty="0">
              <a:solidFill>
                <a:schemeClr val="tx1"/>
              </a:solidFill>
            </a:endParaRPr>
          </a:p>
        </p:txBody>
      </p:sp>
      <p:sp>
        <p:nvSpPr>
          <p:cNvPr id="4" name="Abgerundetes Rechteck 3"/>
          <p:cNvSpPr/>
          <p:nvPr/>
        </p:nvSpPr>
        <p:spPr>
          <a:xfrm>
            <a:off x="485062" y="3103351"/>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rgbClr val="333333"/>
                </a:solidFill>
                <a:effectLst/>
              </a:rPr>
              <a:t> Und die Erde war verderbt vor Gott, und die Erde war voll Gewalttat. </a:t>
            </a:r>
            <a:r>
              <a:rPr lang="de-DE" sz="1600" b="0" i="0" baseline="30000" dirty="0">
                <a:solidFill>
                  <a:srgbClr val="333333"/>
                </a:solidFill>
                <a:effectLst/>
              </a:rPr>
              <a:t>12</a:t>
            </a:r>
            <a:r>
              <a:rPr lang="de-DE" sz="1600" b="0" i="0" dirty="0">
                <a:solidFill>
                  <a:srgbClr val="333333"/>
                </a:solidFill>
                <a:effectLst/>
              </a:rPr>
              <a:t> Und Gott sah die Erde, und siehe, sie war verderbt; denn alles Fleisch hatte seinen Weg verderbt auf Erden. </a:t>
            </a:r>
            <a:r>
              <a:rPr lang="de-DE" sz="1600" b="0" i="0" baseline="30000" dirty="0">
                <a:solidFill>
                  <a:srgbClr val="333333"/>
                </a:solidFill>
                <a:effectLst/>
              </a:rPr>
              <a:t>13</a:t>
            </a:r>
            <a:r>
              <a:rPr lang="de-DE" sz="1600" b="0" i="0" dirty="0">
                <a:solidFill>
                  <a:srgbClr val="333333"/>
                </a:solidFill>
                <a:effectLst/>
              </a:rPr>
              <a:t> Und Gott sprach zu Noah: Das Ende alles Fleisches ist vor mich gekommen; denn die Erde ist voll Gewalttat durch sie; und siehe, ich will sie verderben mit der Erde. </a:t>
            </a:r>
            <a:r>
              <a:rPr lang="de" sz="1600" dirty="0">
                <a:solidFill>
                  <a:schemeClr val="tx1"/>
                </a:solidFill>
              </a:rPr>
              <a:t>(Elb.)</a:t>
            </a:r>
            <a:endParaRPr lang="de-DE" sz="1600" dirty="0">
              <a:solidFill>
                <a:schemeClr val="tx1"/>
              </a:solidFill>
            </a:endParaRPr>
          </a:p>
        </p:txBody>
      </p:sp>
      <p:sp>
        <p:nvSpPr>
          <p:cNvPr id="5" name="Abgerundetes Rechteck 4"/>
          <p:cNvSpPr/>
          <p:nvPr/>
        </p:nvSpPr>
        <p:spPr>
          <a:xfrm>
            <a:off x="485062" y="4789064"/>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rgbClr val="333333"/>
                </a:solidFill>
                <a:effectLst/>
              </a:rPr>
              <a:t> Aber die Erde war verderbt vor Gott und mit Frevel erfüllt. </a:t>
            </a:r>
            <a:r>
              <a:rPr lang="de-DE" sz="1600" b="0" i="0" baseline="30000" dirty="0">
                <a:solidFill>
                  <a:srgbClr val="333333"/>
                </a:solidFill>
                <a:effectLst/>
              </a:rPr>
              <a:t>12</a:t>
            </a:r>
            <a:r>
              <a:rPr lang="de-DE" sz="1600" b="0" i="0" dirty="0">
                <a:solidFill>
                  <a:srgbClr val="333333"/>
                </a:solidFill>
                <a:effectLst/>
              </a:rPr>
              <a:t> Und Gott sah die Erde, und siehe, sie war verderbt; denn alles Fleisch hatte seinen Weg auf Erden verderbt. </a:t>
            </a:r>
            <a:r>
              <a:rPr lang="de-DE" sz="1600" b="0" i="0" baseline="30000" dirty="0">
                <a:solidFill>
                  <a:srgbClr val="333333"/>
                </a:solidFill>
                <a:effectLst/>
              </a:rPr>
              <a:t>13</a:t>
            </a:r>
            <a:r>
              <a:rPr lang="de-DE" sz="1600" b="0" i="0" dirty="0">
                <a:solidFill>
                  <a:srgbClr val="333333"/>
                </a:solidFill>
                <a:effectLst/>
              </a:rPr>
              <a:t> Da sprach Gott zu Noah: Alles Fleisches Ende ist vor mich gekommen; denn die Erde ist durch sie mit Frevel erfüllt, und siehe, ich will sie samt der Erde vertilgen. </a:t>
            </a:r>
            <a:r>
              <a:rPr lang="de" sz="1600" dirty="0"/>
              <a:t>(</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2DA5EAB4-72AE-237B-A01B-A3B63F1A8C4C}"/>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738765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D3BE187-E9BB-A1B4-E6A3-6215E952B6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4F3E82E-2FED-C110-2288-6CD80E0553D6}"/>
              </a:ext>
            </a:extLst>
          </p:cNvPr>
          <p:cNvSpPr>
            <a:spLocks noGrp="1"/>
          </p:cNvSpPr>
          <p:nvPr>
            <p:ph type="title"/>
          </p:nvPr>
        </p:nvSpPr>
        <p:spPr/>
        <p:txBody>
          <a:bodyPr>
            <a:normAutofit/>
          </a:bodyPr>
          <a:lstStyle/>
          <a:p>
            <a:r>
              <a:rPr lang="de" b="0" i="0" dirty="0">
                <a:solidFill>
                  <a:srgbClr val="000000"/>
                </a:solidFill>
                <a:effectLst/>
              </a:rPr>
              <a:t>Sacharja 2:5</a:t>
            </a:r>
            <a:endParaRPr lang="de-DE" dirty="0"/>
          </a:p>
        </p:txBody>
      </p:sp>
      <p:sp>
        <p:nvSpPr>
          <p:cNvPr id="3" name="Abgerundetes Rechteck 2">
            <a:extLst>
              <a:ext uri="{FF2B5EF4-FFF2-40B4-BE49-F238E27FC236}">
                <a16:creationId xmlns:a16="http://schemas.microsoft.com/office/drawing/2014/main" xmlns="" id="{AF5CE019-973E-6793-E825-EC33D63DFC29}"/>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ich will, spricht der HERR, eine feurige Mauer umher sein und will mich herrlich darin erzeigen.</a:t>
            </a:r>
            <a:r>
              <a:rPr lang="de" b="0" i="0" dirty="0">
                <a:solidFill>
                  <a:srgbClr val="000000"/>
                </a:solidFill>
                <a:effectLst/>
              </a:rPr>
              <a:t> </a:t>
            </a:r>
            <a:r>
              <a:rPr lang="de" dirty="0">
                <a:solidFill>
                  <a:schemeClr val="tx1"/>
                </a:solidFill>
              </a:rPr>
              <a:t>(Luth. Sacharja 2:9)</a:t>
            </a:r>
            <a:endParaRPr lang="de-DE" dirty="0">
              <a:solidFill>
                <a:schemeClr val="tx1"/>
              </a:solidFill>
            </a:endParaRPr>
          </a:p>
        </p:txBody>
      </p:sp>
      <p:sp>
        <p:nvSpPr>
          <p:cNvPr id="4" name="Abgerundetes Rechteck 3">
            <a:extLst>
              <a:ext uri="{FF2B5EF4-FFF2-40B4-BE49-F238E27FC236}">
                <a16:creationId xmlns:a16="http://schemas.microsoft.com/office/drawing/2014/main" xmlns="" id="{BD4B7529-0C00-4807-7D5B-DB39465CD68D}"/>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ich, spricht Jehova, werde ihm eine feurige Mauer sein ringsum, und werde zur Herrlichkeit sein in seiner Mitte.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7AFB9414-A81E-DE4C-5E3B-E481523C07CC}"/>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ich selbst, spricht der HERR, will eine feurige Mauer um sie her und Herrlichkeit in ihrer Mitte sein.</a:t>
            </a:r>
            <a:r>
              <a:rPr lang="de" b="0" i="0" dirty="0">
                <a:solidFill>
                  <a:srgbClr val="000000"/>
                </a:solidFill>
                <a:effectLst/>
              </a:rPr>
              <a:t>(</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454C907E-5EFC-9F8F-512C-5E825CBD056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077877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C36CCA5-2B66-881F-0D58-E9F9BEFBE05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FBC9580-D048-7249-5886-7864E66283A2}"/>
              </a:ext>
            </a:extLst>
          </p:cNvPr>
          <p:cNvSpPr>
            <a:spLocks noGrp="1"/>
          </p:cNvSpPr>
          <p:nvPr>
            <p:ph type="title"/>
          </p:nvPr>
        </p:nvSpPr>
        <p:spPr/>
        <p:txBody>
          <a:bodyPr/>
          <a:lstStyle/>
          <a:p>
            <a:r>
              <a:rPr lang="de" b="0" i="0" dirty="0">
                <a:solidFill>
                  <a:srgbClr val="000000"/>
                </a:solidFill>
                <a:effectLst/>
              </a:rPr>
              <a:t>Jesaja 58:12</a:t>
            </a:r>
            <a:endParaRPr lang="de-DE" dirty="0"/>
          </a:p>
        </p:txBody>
      </p:sp>
      <p:sp>
        <p:nvSpPr>
          <p:cNvPr id="3" name="Abgerundetes Rechteck 2">
            <a:extLst>
              <a:ext uri="{FF2B5EF4-FFF2-40B4-BE49-F238E27FC236}">
                <a16:creationId xmlns:a16="http://schemas.microsoft.com/office/drawing/2014/main" xmlns="" id="{20EC1853-2970-8407-BD34-F0CED12F05CB}"/>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soll durch dich gebaut werden, was lange wüst gelegen ist; und wirst Grund legen, der für und für bleibe; und sollst heißen: Der die Lücken verzäunt und die Wege bessert, </a:t>
            </a:r>
            <a:r>
              <a:rPr lang="de-DE" b="0" i="0" dirty="0" err="1">
                <a:solidFill>
                  <a:srgbClr val="333333"/>
                </a:solidFill>
                <a:effectLst/>
              </a:rPr>
              <a:t>daß</a:t>
            </a:r>
            <a:r>
              <a:rPr lang="de-DE" b="0" i="0" dirty="0">
                <a:solidFill>
                  <a:srgbClr val="333333"/>
                </a:solidFill>
                <a:effectLst/>
              </a:rPr>
              <a:t> man da wohnen möge.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5BD975AA-AD22-703A-1A44-1DE6ACB6CDEB}"/>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die aus dir kommen, werden die uralten Trümmer aufbauen; die Grundmauern vergangener Geschlechter wirst du aufrichten; und du wirst genannt werden: </a:t>
            </a:r>
            <a:r>
              <a:rPr lang="de-DE" b="0" i="0" dirty="0" err="1">
                <a:solidFill>
                  <a:srgbClr val="333333"/>
                </a:solidFill>
                <a:effectLst/>
              </a:rPr>
              <a:t>Vermaurer</a:t>
            </a:r>
            <a:r>
              <a:rPr lang="de-DE" b="0" i="0" dirty="0">
                <a:solidFill>
                  <a:srgbClr val="333333"/>
                </a:solidFill>
                <a:effectLst/>
              </a:rPr>
              <a:t> der Lücken, Wiederhersteller bewohnbarer Straßen.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1EA4334C-39A8-637E-A0E5-33929D7669E0}"/>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Und man wird auf deinen Antrieb die Trümmer der Vorzeit wieder bauen, du wirst die Gründungen früherer Geschlechter wieder aufrichten; und man wird dich nennen </a:t>
            </a:r>
            <a:r>
              <a:rPr lang="de-DE" b="0" i="0" dirty="0" err="1">
                <a:solidFill>
                  <a:srgbClr val="333333"/>
                </a:solidFill>
                <a:effectLst/>
              </a:rPr>
              <a:t>Breschenvermaurer</a:t>
            </a:r>
            <a:r>
              <a:rPr lang="de-DE" b="0" i="0" dirty="0">
                <a:solidFill>
                  <a:srgbClr val="333333"/>
                </a:solidFill>
                <a:effectLst/>
              </a:rPr>
              <a:t>, Wiederhersteller bewohnbarer Straßen. </a:t>
            </a:r>
            <a:r>
              <a:rPr lang="de" b="0" i="0" dirty="0">
                <a:solidFill>
                  <a:srgbClr val="000000"/>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92211520-034E-14AA-A1EA-601F6111BDF8}"/>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69322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3394274E-0340-80EE-06AB-A4FD3E0BD961}"/>
            </a:ext>
          </a:extLst>
        </p:cNvPr>
        <p:cNvGrpSpPr/>
        <p:nvPr/>
      </p:nvGrpSpPr>
      <p:grpSpPr>
        <a:xfrm>
          <a:off x="0" y="0"/>
          <a:ext cx="0" cy="0"/>
          <a:chOff x="0" y="0"/>
          <a:chExt cx="0" cy="0"/>
        </a:xfrm>
      </p:grpSpPr>
      <p:pic>
        <p:nvPicPr>
          <p:cNvPr id="14" name="Grafik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98F1CABA-3E8A-DDB8-07CB-E9BFE1272235}"/>
              </a:ext>
            </a:extLst>
          </p:cNvPr>
          <p:cNvSpPr/>
          <p:nvPr/>
        </p:nvSpPr>
        <p:spPr>
          <a:xfrm>
            <a:off x="191738"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de-DE" sz="3600" b="1" dirty="0">
                <a:ln w="0"/>
                <a:solidFill>
                  <a:schemeClr val="tx1"/>
                </a:solidFill>
                <a:effectLst>
                  <a:outerShdw blurRad="38100" dist="19050" dir="2700000" algn="tl" rotWithShape="0">
                    <a:schemeClr val="dk1">
                      <a:alpha val="40000"/>
                    </a:schemeClr>
                  </a:outerShdw>
                </a:effectLst>
              </a:rPr>
              <a:t/>
            </a:r>
            <a:br>
              <a:rPr lang="de-DE" sz="3600" b="1" dirty="0">
                <a:ln w="0"/>
                <a:solidFill>
                  <a:schemeClr val="tx1"/>
                </a:solidFill>
                <a:effectLst>
                  <a:outerShdw blurRad="38100" dist="19050" dir="2700000" algn="tl" rotWithShape="0">
                    <a:schemeClr val="dk1">
                      <a:alpha val="40000"/>
                    </a:schemeClr>
                  </a:outerShdw>
                </a:effectLst>
              </a:rPr>
            </a:br>
            <a:endParaRPr lang="de-DE" b="1"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5A1736CD-AA14-4E73-B8F5-12117950EFF0}"/>
              </a:ext>
            </a:extLst>
          </p:cNvPr>
          <p:cNvSpPr/>
          <p:nvPr/>
        </p:nvSpPr>
        <p:spPr>
          <a:xfrm>
            <a:off x="-1" y="109728"/>
            <a:ext cx="9701213"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24B2897A-2245-86EA-A65B-E9C648F0CF4F}"/>
              </a:ext>
            </a:extLst>
          </p:cNvPr>
          <p:cNvSpPr/>
          <p:nvPr/>
        </p:nvSpPr>
        <p:spPr>
          <a:xfrm>
            <a:off x="827397" y="2075306"/>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1.Mose 1:26</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18" name="Rechteck: abgerundete Ecken 17">
            <a:hlinkClick r:id="rId6" action="ppaction://hlinksldjump"/>
            <a:extLst>
              <a:ext uri="{FF2B5EF4-FFF2-40B4-BE49-F238E27FC236}">
                <a16:creationId xmlns:a16="http://schemas.microsoft.com/office/drawing/2014/main" xmlns="" id="{4CE33F5D-ABC5-68D7-AB98-BD4C576B815A}"/>
              </a:ext>
            </a:extLst>
          </p:cNvPr>
          <p:cNvSpPr/>
          <p:nvPr/>
        </p:nvSpPr>
        <p:spPr>
          <a:xfrm>
            <a:off x="5014259" y="2093976"/>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1.Mose 4:10-14</a:t>
            </a:r>
            <a:endParaRPr lang="de-DE" dirty="0">
              <a:solidFill>
                <a:schemeClr val="tx1"/>
              </a:solidFill>
              <a:latin typeface="Times New Roman (Textkörper)"/>
            </a:endParaRPr>
          </a:p>
        </p:txBody>
      </p:sp>
      <p:sp>
        <p:nvSpPr>
          <p:cNvPr id="23" name="Rechteck: abgerundete Ecken 22">
            <a:hlinkClick r:id="rId7" action="ppaction://hlinksldjump"/>
            <a:extLst>
              <a:ext uri="{FF2B5EF4-FFF2-40B4-BE49-F238E27FC236}">
                <a16:creationId xmlns:a16="http://schemas.microsoft.com/office/drawing/2014/main" xmlns="" id="{EC8BB50E-88D3-8099-02D1-3B444580A04A}"/>
              </a:ext>
            </a:extLst>
          </p:cNvPr>
          <p:cNvSpPr/>
          <p:nvPr/>
        </p:nvSpPr>
        <p:spPr>
          <a:xfrm>
            <a:off x="827397" y="3183257"/>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1.Mose 3:17</a:t>
            </a:r>
          </a:p>
        </p:txBody>
      </p:sp>
      <p:sp>
        <p:nvSpPr>
          <p:cNvPr id="24" name="Rechteck: abgerundete Ecken 23">
            <a:hlinkClick r:id="rId8" action="ppaction://hlinksldjump"/>
            <a:extLst>
              <a:ext uri="{FF2B5EF4-FFF2-40B4-BE49-F238E27FC236}">
                <a16:creationId xmlns:a16="http://schemas.microsoft.com/office/drawing/2014/main" xmlns="" id="{A6E45E0F-77E3-BC87-2118-CE60019EAFDB}"/>
              </a:ext>
            </a:extLst>
          </p:cNvPr>
          <p:cNvSpPr/>
          <p:nvPr/>
        </p:nvSpPr>
        <p:spPr>
          <a:xfrm>
            <a:off x="5014259" y="3201927"/>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Hiob 20:27-29</a:t>
            </a:r>
            <a:endParaRPr lang="de-DE" dirty="0">
              <a:solidFill>
                <a:schemeClr val="tx1"/>
              </a:solidFill>
              <a:latin typeface="Times New Roman (Textkörper)"/>
            </a:endParaRPr>
          </a:p>
        </p:txBody>
      </p:sp>
      <p:sp>
        <p:nvSpPr>
          <p:cNvPr id="25" name="Rechteck: abgerundete Ecken 24">
            <a:hlinkClick r:id="rId9" action="ppaction://hlinksldjump"/>
            <a:extLst>
              <a:ext uri="{FF2B5EF4-FFF2-40B4-BE49-F238E27FC236}">
                <a16:creationId xmlns:a16="http://schemas.microsoft.com/office/drawing/2014/main" xmlns="" id="{090C22D9-0DC6-E875-EF82-8A18C33932BE}"/>
              </a:ext>
            </a:extLst>
          </p:cNvPr>
          <p:cNvSpPr/>
          <p:nvPr/>
        </p:nvSpPr>
        <p:spPr>
          <a:xfrm>
            <a:off x="827397" y="4291208"/>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1.Mose 9:2</a:t>
            </a:r>
          </a:p>
        </p:txBody>
      </p:sp>
      <p:sp>
        <p:nvSpPr>
          <p:cNvPr id="26" name="Rechteck: abgerundete Ecken 25">
            <a:hlinkClick r:id="rId10" action="ppaction://hlinksldjump"/>
            <a:extLst>
              <a:ext uri="{FF2B5EF4-FFF2-40B4-BE49-F238E27FC236}">
                <a16:creationId xmlns:a16="http://schemas.microsoft.com/office/drawing/2014/main" xmlns="" id="{59BF4CFE-D24A-172C-C664-3EA16051799D}"/>
              </a:ext>
            </a:extLst>
          </p:cNvPr>
          <p:cNvSpPr/>
          <p:nvPr/>
        </p:nvSpPr>
        <p:spPr>
          <a:xfrm>
            <a:off x="5014242" y="4309878"/>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3.Mose 18:25</a:t>
            </a:r>
            <a:endParaRPr lang="de-DE" dirty="0">
              <a:solidFill>
                <a:schemeClr val="tx1"/>
              </a:solidFill>
              <a:latin typeface="Times New Roman (Textkörper)"/>
            </a:endParaRPr>
          </a:p>
        </p:txBody>
      </p:sp>
      <p:sp>
        <p:nvSpPr>
          <p:cNvPr id="27" name="Rechteck: abgerundete Ecken 26">
            <a:hlinkClick r:id="rId11" action="ppaction://hlinksldjump"/>
            <a:extLst>
              <a:ext uri="{FF2B5EF4-FFF2-40B4-BE49-F238E27FC236}">
                <a16:creationId xmlns:a16="http://schemas.microsoft.com/office/drawing/2014/main" xmlns="" id="{5A491B45-7B75-75E8-34EA-34E537E9EB6D}"/>
              </a:ext>
            </a:extLst>
          </p:cNvPr>
          <p:cNvSpPr/>
          <p:nvPr/>
        </p:nvSpPr>
        <p:spPr>
          <a:xfrm>
            <a:off x="827397" y="5399159"/>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Römer 8:20-22</a:t>
            </a:r>
          </a:p>
        </p:txBody>
      </p:sp>
      <p:sp>
        <p:nvSpPr>
          <p:cNvPr id="28" name="Rechteck: abgerundete Ecken 27">
            <a:hlinkClick r:id="rId12" action="ppaction://hlinksldjump"/>
            <a:extLst>
              <a:ext uri="{FF2B5EF4-FFF2-40B4-BE49-F238E27FC236}">
                <a16:creationId xmlns:a16="http://schemas.microsoft.com/office/drawing/2014/main" xmlns="" id="{484B8403-A99B-6FCD-8DFC-93A829B81FF0}"/>
              </a:ext>
            </a:extLst>
          </p:cNvPr>
          <p:cNvSpPr/>
          <p:nvPr/>
        </p:nvSpPr>
        <p:spPr>
          <a:xfrm>
            <a:off x="5014259" y="5417829"/>
            <a:ext cx="3822192" cy="101041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1.Mose 6:11-13</a:t>
            </a:r>
            <a:endParaRPr lang="de-DE" dirty="0">
              <a:solidFill>
                <a:schemeClr val="tx1"/>
              </a:solidFill>
              <a:latin typeface="Times New Roman (Textkörper)"/>
            </a:endParaRPr>
          </a:p>
        </p:txBody>
      </p:sp>
      <p:sp>
        <p:nvSpPr>
          <p:cNvPr id="6" name="Titel 1">
            <a:extLst>
              <a:ext uri="{FF2B5EF4-FFF2-40B4-BE49-F238E27FC236}">
                <a16:creationId xmlns:a16="http://schemas.microsoft.com/office/drawing/2014/main" xmlns="" id="{147235D5-32C2-BD3E-90C7-109E641B3770}"/>
              </a:ext>
            </a:extLst>
          </p:cNvPr>
          <p:cNvSpPr>
            <a:spLocks noGrp="1"/>
          </p:cNvSpPr>
          <p:nvPr>
            <p:ph type="title"/>
          </p:nvPr>
        </p:nvSpPr>
        <p:spPr>
          <a:xfrm>
            <a:off x="191738" y="804672"/>
            <a:ext cx="9317736" cy="978406"/>
          </a:xfrm>
        </p:spPr>
        <p:txBody>
          <a:bodyPr>
            <a:normAutofit/>
          </a:bodyPr>
          <a:lstStyle/>
          <a:p>
            <a:r>
              <a:rPr lang="de-DE" sz="3200" b="1" dirty="0">
                <a:ln w="0"/>
                <a:effectLst>
                  <a:outerShdw blurRad="38100" dist="19050" dir="2700000" algn="tl" rotWithShape="0">
                    <a:schemeClr val="dk1">
                      <a:alpha val="40000"/>
                    </a:schemeClr>
                  </a:outerShdw>
                </a:effectLst>
              </a:rPr>
              <a:t>Herrschaft der Erde</a:t>
            </a:r>
            <a:endParaRPr lang="de-DE" sz="3200" b="1" dirty="0"/>
          </a:p>
        </p:txBody>
      </p:sp>
    </p:spTree>
    <p:extLst>
      <p:ext uri="{BB962C8B-B14F-4D97-AF65-F5344CB8AC3E}">
        <p14:creationId xmlns:p14="http://schemas.microsoft.com/office/powerpoint/2010/main" val="39855445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E2694A0-3BDF-53F0-6018-0109680AD2A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BEB86CDD-5E35-6A07-E9B1-FBB32DBF973E}"/>
              </a:ext>
            </a:extLst>
          </p:cNvPr>
          <p:cNvSpPr>
            <a:spLocks noGrp="1"/>
          </p:cNvSpPr>
          <p:nvPr>
            <p:ph type="title"/>
          </p:nvPr>
        </p:nvSpPr>
        <p:spPr/>
        <p:txBody>
          <a:bodyPr/>
          <a:lstStyle/>
          <a:p>
            <a:r>
              <a:rPr lang="de" b="0" i="0" dirty="0">
                <a:effectLst/>
              </a:rPr>
              <a:t>Jesaja </a:t>
            </a:r>
            <a:r>
              <a:rPr lang="de" dirty="0"/>
              <a:t>30:12</a:t>
            </a:r>
            <a:r>
              <a:rPr lang="de" b="0" i="0" dirty="0">
                <a:effectLst/>
              </a:rPr>
              <a:t>​</a:t>
            </a:r>
            <a:endParaRPr lang="de-DE" dirty="0"/>
          </a:p>
        </p:txBody>
      </p:sp>
      <p:sp>
        <p:nvSpPr>
          <p:cNvPr id="3" name="Abgerundetes Rechteck 2">
            <a:extLst>
              <a:ext uri="{FF2B5EF4-FFF2-40B4-BE49-F238E27FC236}">
                <a16:creationId xmlns:a16="http://schemas.microsoft.com/office/drawing/2014/main" xmlns="" id="{EFB1F434-2583-2237-969B-6C3AFC5C7FD8}"/>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rgbClr val="333333"/>
                </a:solidFill>
                <a:effectLst/>
              </a:rPr>
              <a:t>Darum spricht der Heilige Israels also: Weil ihr dies Wort verwerft und </a:t>
            </a:r>
            <a:r>
              <a:rPr lang="de-DE" b="0" i="0" dirty="0" err="1">
                <a:solidFill>
                  <a:srgbClr val="333333"/>
                </a:solidFill>
                <a:effectLst/>
              </a:rPr>
              <a:t>verlaßt</a:t>
            </a:r>
            <a:r>
              <a:rPr lang="de-DE" b="0" i="0" dirty="0">
                <a:solidFill>
                  <a:srgbClr val="333333"/>
                </a:solidFill>
                <a:effectLst/>
              </a:rPr>
              <a:t> euch auf Frevel und Mutwillen und trotzt darauf,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5A1BBF8E-7D35-1C0B-9A1F-F84906765CB7}"/>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dirty="0">
                <a:solidFill>
                  <a:schemeClr val="tx1"/>
                </a:solidFill>
                <a:effectLst/>
              </a:rPr>
              <a:t>Darum, so spricht der Heilige Israels: Weil ihr dieses Wort verwerfet und auf Bedrückung und Verdrehung vertrauet und euch darauf stützet,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8EC476F0-A801-B8C2-FA3A-4641F0559B1E}"/>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Deswegen spricht der Heilige Israels also: Weil ihr dieses Wort verwerft und euch auf Gewalttätigkeit und Verdrehung verlasset und euch darauf stützt,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4D0C4C9-8629-0678-5B27-19EEFC7A847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12234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B7B61E6-F046-E509-E56C-53CCA375903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F6193CB-F8BF-FC22-85AB-68DED1F4F9B5}"/>
              </a:ext>
            </a:extLst>
          </p:cNvPr>
          <p:cNvSpPr>
            <a:spLocks noGrp="1"/>
          </p:cNvSpPr>
          <p:nvPr>
            <p:ph type="title"/>
          </p:nvPr>
        </p:nvSpPr>
        <p:spPr/>
        <p:txBody>
          <a:bodyPr>
            <a:normAutofit/>
          </a:bodyPr>
          <a:lstStyle/>
          <a:p>
            <a:pPr marL="0" algn="ctr" rtl="0" eaLnBrk="1" latinLnBrk="0" hangingPunct="1"/>
            <a:r>
              <a:rPr lang="de" kern="1200" dirty="0">
                <a:ln>
                  <a:noFill/>
                </a:ln>
                <a:solidFill>
                  <a:srgbClr val="000000"/>
                </a:solidFill>
                <a:effectLst>
                  <a:outerShdw blurRad="38100" dist="19050" dir="2700000" algn="tl" rotWithShape="0">
                    <a:schemeClr val="dk1">
                      <a:alpha val="40000"/>
                    </a:schemeClr>
                  </a:outerShdw>
                </a:effectLst>
                <a:ea typeface="+mn-ea"/>
                <a:cs typeface="+mn-cs"/>
              </a:rPr>
              <a:t>Hiob 16:11,14</a:t>
            </a:r>
            <a:endParaRPr lang="de-DE" dirty="0">
              <a:effectLst/>
            </a:endParaRPr>
          </a:p>
        </p:txBody>
      </p:sp>
      <p:sp>
        <p:nvSpPr>
          <p:cNvPr id="3" name="Abgerundetes Rechteck 2">
            <a:extLst>
              <a:ext uri="{FF2B5EF4-FFF2-40B4-BE49-F238E27FC236}">
                <a16:creationId xmlns:a16="http://schemas.microsoft.com/office/drawing/2014/main" xmlns="" id="{F79D407D-B44A-D66A-2B96-6B6F264C677E}"/>
              </a:ext>
            </a:extLst>
          </p:cNvPr>
          <p:cNvSpPr/>
          <p:nvPr/>
        </p:nvSpPr>
        <p:spPr>
          <a:xfrm>
            <a:off x="485062" y="1417637"/>
            <a:ext cx="8731091" cy="116866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11</a:t>
            </a:r>
            <a:r>
              <a:rPr lang="de-DE" sz="1600" b="0" i="0" dirty="0">
                <a:solidFill>
                  <a:schemeClr val="tx1"/>
                </a:solidFill>
                <a:effectLst/>
              </a:rPr>
              <a:t> Gott hat mich übergeben dem Ungerechten und hat mich in der Gottlosen Hände kommen lassen.</a:t>
            </a:r>
            <a:r>
              <a:rPr lang="en-US" b="0" i="0" dirty="0">
                <a:solidFill>
                  <a:schemeClr val="tx1"/>
                </a:solidFill>
                <a:effectLst/>
              </a:rPr>
              <a:t/>
            </a:r>
            <a:br>
              <a:rPr lang="en-US" b="0" i="0" dirty="0">
                <a:solidFill>
                  <a:schemeClr val="tx1"/>
                </a:solidFill>
                <a:effectLst/>
              </a:rPr>
            </a:br>
            <a:r>
              <a:rPr lang="de-DE" sz="1600" b="0" i="0" baseline="30000" dirty="0">
                <a:solidFill>
                  <a:schemeClr val="tx1"/>
                </a:solidFill>
                <a:effectLst/>
              </a:rPr>
              <a:t>4</a:t>
            </a:r>
            <a:r>
              <a:rPr lang="de-DE" sz="1600" b="0" i="0" dirty="0">
                <a:solidFill>
                  <a:schemeClr val="tx1"/>
                </a:solidFill>
                <a:effectLst/>
              </a:rPr>
              <a:t> Er hat mir eine Wunde über die andere gemacht; er ist an mich gelaufen wie ein Gewaltiger.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DAEC0A8D-6A4D-451D-F305-210A969D0672}"/>
              </a:ext>
            </a:extLst>
          </p:cNvPr>
          <p:cNvSpPr/>
          <p:nvPr/>
        </p:nvSpPr>
        <p:spPr>
          <a:xfrm>
            <a:off x="485060" y="27597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11</a:t>
            </a:r>
            <a:r>
              <a:rPr lang="de-DE" sz="1600" b="0" i="0" dirty="0">
                <a:solidFill>
                  <a:schemeClr val="tx1"/>
                </a:solidFill>
                <a:effectLst/>
              </a:rPr>
              <a:t> Gott gab mich preis dem Ungerechten, und in die Hände der Gesetzlosen stürzte er mich.</a:t>
            </a:r>
            <a:r>
              <a:rPr lang="en-US" b="0" i="0" dirty="0">
                <a:solidFill>
                  <a:schemeClr val="tx1"/>
                </a:solidFill>
                <a:effectLst/>
              </a:rPr>
              <a:t/>
            </a:r>
            <a:br>
              <a:rPr lang="en-US" b="0" i="0" dirty="0">
                <a:solidFill>
                  <a:schemeClr val="tx1"/>
                </a:solidFill>
                <a:effectLst/>
              </a:rPr>
            </a:br>
            <a:r>
              <a:rPr lang="de-DE" sz="1600" b="0" i="0" baseline="30000" dirty="0">
                <a:solidFill>
                  <a:schemeClr val="tx1"/>
                </a:solidFill>
                <a:effectLst/>
              </a:rPr>
              <a:t>14</a:t>
            </a:r>
            <a:r>
              <a:rPr lang="de-DE" sz="1600" b="0" i="0" dirty="0">
                <a:solidFill>
                  <a:schemeClr val="tx1"/>
                </a:solidFill>
                <a:effectLst/>
              </a:rPr>
              <a:t> Er durchbrach mich, Bruch auf Bruch; er rannte wider mich, wie ein Held.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A105E235-36BC-2F09-957A-65CF10172A47}"/>
              </a:ext>
            </a:extLst>
          </p:cNvPr>
          <p:cNvSpPr/>
          <p:nvPr/>
        </p:nvSpPr>
        <p:spPr>
          <a:xfrm>
            <a:off x="485062" y="3847577"/>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11</a:t>
            </a:r>
            <a:r>
              <a:rPr lang="de-DE" sz="1600" b="0" i="0" dirty="0">
                <a:solidFill>
                  <a:schemeClr val="tx1"/>
                </a:solidFill>
                <a:effectLst/>
              </a:rPr>
              <a:t> Gott hat mich den Buben preisgegeben und den Händen der Gottlosen überliefert. </a:t>
            </a:r>
            <a:br>
              <a:rPr lang="de-DE" sz="1600" b="0" i="0" dirty="0">
                <a:solidFill>
                  <a:schemeClr val="tx1"/>
                </a:solidFill>
                <a:effectLst/>
              </a:rPr>
            </a:br>
            <a:r>
              <a:rPr lang="de-DE" sz="1600" b="0" i="0" baseline="30000" dirty="0">
                <a:solidFill>
                  <a:schemeClr val="tx1"/>
                </a:solidFill>
                <a:effectLst/>
              </a:rPr>
              <a:t>14</a:t>
            </a:r>
            <a:r>
              <a:rPr lang="de-DE" sz="1600" b="0" i="0" dirty="0">
                <a:solidFill>
                  <a:schemeClr val="tx1"/>
                </a:solidFill>
                <a:effectLst/>
              </a:rPr>
              <a:t> Er hat mir eine Wunde um die andere zugefügt, ist gegen mich angelaufen wie ein Held. </a:t>
            </a:r>
            <a:br>
              <a:rPr lang="de-DE" sz="1600" b="0" i="0" dirty="0">
                <a:solidFill>
                  <a:schemeClr val="tx1"/>
                </a:solidFill>
                <a:effectLst/>
              </a:rPr>
            </a:br>
            <a:r>
              <a:rPr lang="de" sz="1600" b="0" i="0" dirty="0">
                <a:solidFill>
                  <a:schemeClr val="tx1"/>
                </a:solidFill>
                <a:effectLst/>
              </a:rPr>
              <a:t>(</a:t>
            </a:r>
            <a:r>
              <a:rPr lang="de" sz="1600" dirty="0">
                <a:solidFill>
                  <a:schemeClr val="tx1"/>
                </a:solidFill>
              </a:rPr>
              <a:t>Schl</a:t>
            </a:r>
            <a:r>
              <a:rPr lang="de" sz="1600" b="0" i="0" dirty="0">
                <a:solidFill>
                  <a:schemeClr val="tx1"/>
                </a:solidFill>
                <a:effectLst/>
              </a:rPr>
              <a:t>.</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98C88852-AD0D-A44F-F5C2-770E2AA2A8F9}"/>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47966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4AC0C57-FBAC-53CB-6436-5A155D727C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D16B376-AB17-8D76-D0C8-5675C3F7D852}"/>
              </a:ext>
            </a:extLst>
          </p:cNvPr>
          <p:cNvSpPr>
            <a:spLocks noGrp="1"/>
          </p:cNvSpPr>
          <p:nvPr>
            <p:ph type="title"/>
          </p:nvPr>
        </p:nvSpPr>
        <p:spPr/>
        <p:txBody>
          <a:bodyPr/>
          <a:lstStyle/>
          <a:p>
            <a:pPr algn="ctr"/>
            <a:r>
              <a:rPr lang="de" dirty="0">
                <a:ln w="0"/>
                <a:solidFill>
                  <a:schemeClr val="tx1"/>
                </a:solidFill>
                <a:effectLst>
                  <a:outerShdw blurRad="38100" dist="19050" dir="2700000" algn="tl" rotWithShape="0">
                    <a:schemeClr val="dk1">
                      <a:alpha val="40000"/>
                    </a:schemeClr>
                  </a:outerShdw>
                </a:effectLst>
              </a:rPr>
              <a:t>Hiob 1:10-12</a:t>
            </a:r>
            <a:endParaRPr lang="de-DE" dirty="0"/>
          </a:p>
        </p:txBody>
      </p:sp>
      <p:sp>
        <p:nvSpPr>
          <p:cNvPr id="3" name="Abgerundetes Rechteck 2">
            <a:extLst>
              <a:ext uri="{FF2B5EF4-FFF2-40B4-BE49-F238E27FC236}">
                <a16:creationId xmlns:a16="http://schemas.microsoft.com/office/drawing/2014/main" xmlns="" id="{D9225541-1715-D56D-EDC9-A8D2B2A9F39D}"/>
              </a:ext>
            </a:extLst>
          </p:cNvPr>
          <p:cNvSpPr/>
          <p:nvPr/>
        </p:nvSpPr>
        <p:spPr>
          <a:xfrm>
            <a:off x="485062" y="141763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10</a:t>
            </a:r>
            <a:r>
              <a:rPr lang="de-DE" sz="1600" b="0" i="0" dirty="0">
                <a:solidFill>
                  <a:schemeClr val="tx1"/>
                </a:solidFill>
                <a:effectLst/>
              </a:rPr>
              <a:t> Hast du doch ihn, sein Haus und alles, was er hat, ringsumher verwahrt. Du hast das Werk seiner Hände gesegnet, und sein Gut hat sich ausgebreitet im Lande. </a:t>
            </a:r>
            <a:r>
              <a:rPr lang="de-DE" sz="1600" b="0" i="0" baseline="30000" dirty="0">
                <a:solidFill>
                  <a:schemeClr val="tx1"/>
                </a:solidFill>
                <a:effectLst/>
              </a:rPr>
              <a:t>11</a:t>
            </a:r>
            <a:r>
              <a:rPr lang="de-DE" sz="1600" b="0" i="0" dirty="0">
                <a:solidFill>
                  <a:schemeClr val="tx1"/>
                </a:solidFill>
                <a:effectLst/>
              </a:rPr>
              <a:t> Aber recke deine Hand aus und taste an alles, was er hat: was gilt's, er wird dir ins Angesicht absagen? </a:t>
            </a:r>
            <a:r>
              <a:rPr lang="de-DE" sz="1600" b="0" i="0" baseline="30000" dirty="0">
                <a:solidFill>
                  <a:schemeClr val="tx1"/>
                </a:solidFill>
                <a:effectLst/>
              </a:rPr>
              <a:t>12</a:t>
            </a:r>
            <a:r>
              <a:rPr lang="de-DE" sz="1600" b="0" i="0" dirty="0">
                <a:solidFill>
                  <a:schemeClr val="tx1"/>
                </a:solidFill>
                <a:effectLst/>
              </a:rPr>
              <a:t> Der HERR sprach zum Satan: Siehe, alles, was er hat, sei in deiner Hand; nur an ihn selbst lege deine Hand nicht. Da ging der Satan aus von dem HERRN.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8DB6ABF0-9482-311A-2793-81D5905BDBD3}"/>
              </a:ext>
            </a:extLst>
          </p:cNvPr>
          <p:cNvSpPr/>
          <p:nvPr/>
        </p:nvSpPr>
        <p:spPr>
          <a:xfrm>
            <a:off x="485062" y="3145363"/>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10</a:t>
            </a:r>
            <a:r>
              <a:rPr lang="de-DE" sz="1600" b="0" i="0" dirty="0">
                <a:solidFill>
                  <a:schemeClr val="tx1"/>
                </a:solidFill>
                <a:effectLst/>
              </a:rPr>
              <a:t> Hast du nicht selbst ihn und sein Haus und alles, was er hat, ringsum eingezäunt? Du hast das Werk seiner Hände gesegnet, und sein Besitztum hat sich ausgebreitet im Lande. </a:t>
            </a:r>
            <a:r>
              <a:rPr lang="de-DE" sz="1600" b="0" i="0" baseline="30000" dirty="0">
                <a:solidFill>
                  <a:schemeClr val="tx1"/>
                </a:solidFill>
                <a:effectLst/>
              </a:rPr>
              <a:t>11</a:t>
            </a:r>
            <a:r>
              <a:rPr lang="de-DE" sz="1600" b="0" i="0" dirty="0">
                <a:solidFill>
                  <a:schemeClr val="tx1"/>
                </a:solidFill>
                <a:effectLst/>
              </a:rPr>
              <a:t> Aber strecke einmal deine Hand aus und taste alles an, was er hat, ob er sich nicht offen von dir lossagen wird. </a:t>
            </a:r>
            <a:r>
              <a:rPr lang="de-DE" sz="1600" b="0" i="0" baseline="30000" dirty="0">
                <a:solidFill>
                  <a:schemeClr val="tx1"/>
                </a:solidFill>
                <a:effectLst/>
              </a:rPr>
              <a:t>12</a:t>
            </a:r>
            <a:r>
              <a:rPr lang="de-DE" sz="1600" b="0" i="0" dirty="0">
                <a:solidFill>
                  <a:schemeClr val="tx1"/>
                </a:solidFill>
                <a:effectLst/>
              </a:rPr>
              <a:t> Da sprach Jehova zum Satan: Siehe, alles, was er hat, ist in deiner Hand; nur nach ihm strecke deine Hand nicht aus. Und der Satan ging von dem Angesicht Jehovas hinweg.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2BF212E9-D7E9-63B7-990A-BC4E260E7E8E}"/>
              </a:ext>
            </a:extLst>
          </p:cNvPr>
          <p:cNvSpPr/>
          <p:nvPr/>
        </p:nvSpPr>
        <p:spPr>
          <a:xfrm>
            <a:off x="485062" y="489812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sz="1600" b="1" i="0" baseline="30000" dirty="0">
                <a:solidFill>
                  <a:schemeClr val="tx1"/>
                </a:solidFill>
                <a:effectLst/>
              </a:rPr>
              <a:t>10 </a:t>
            </a:r>
            <a:r>
              <a:rPr lang="de" sz="1600" b="0" i="0" dirty="0">
                <a:solidFill>
                  <a:schemeClr val="tx1"/>
                </a:solidFill>
                <a:effectLst/>
              </a:rPr>
              <a:t>Hast du nicht einen Schutzwall errichtet für ihn, für sein Haus und für alles, was er hat, ringsum? </a:t>
            </a:r>
            <a:r>
              <a:rPr lang="de" sz="1600" b="1" i="0" baseline="30000" dirty="0">
                <a:solidFill>
                  <a:schemeClr val="tx1"/>
                </a:solidFill>
                <a:effectLst/>
              </a:rPr>
              <a:t>11 </a:t>
            </a:r>
            <a:r>
              <a:rPr lang="de" sz="1600" b="0" i="0" dirty="0">
                <a:solidFill>
                  <a:schemeClr val="tx1"/>
                </a:solidFill>
                <a:effectLst/>
              </a:rPr>
              <a:t>Die Werke seiner Hände hast du gesegnet, und sein Besitz hat sich im Lande ausgebreitet. Und dennoch, strecke doch deine Hand aus und schlage alles, was er hat, wenn nicht: in dein Angesicht wird er dich segnen!‘ </a:t>
            </a:r>
            <a:r>
              <a:rPr lang="de" sz="1600" b="1" i="0" baseline="30000" dirty="0">
                <a:solidFill>
                  <a:schemeClr val="tx1"/>
                </a:solidFill>
                <a:effectLst/>
              </a:rPr>
              <a:t>12 </a:t>
            </a:r>
            <a:r>
              <a:rPr lang="de" sz="1600" b="0" i="0" dirty="0">
                <a:solidFill>
                  <a:schemeClr val="tx1"/>
                </a:solidFill>
                <a:effectLst/>
              </a:rPr>
              <a:t>Und Jehova sprach zum Widersacher: Siehe, alles, was er hat, ist in deiner Hand, nur strecke deine Hand nicht nach ihm aus. Und der Widersacher ging hinaus aus dem Angesicht Jehovas. </a:t>
            </a:r>
            <a:r>
              <a:rPr lang="de" sz="1600" dirty="0">
                <a:solidFill>
                  <a:schemeClr val="tx1"/>
                </a:solidFill>
              </a:rPr>
              <a:t>(YLT)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1ED1298A-A653-A618-7B37-B126D72BE378}"/>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327208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03CEF6E-0D0B-4365-DEC5-942F5B26C96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C4A87C7D-A773-2861-B86E-64B909668CCF}"/>
              </a:ext>
            </a:extLst>
          </p:cNvPr>
          <p:cNvSpPr>
            <a:spLocks noGrp="1"/>
          </p:cNvSpPr>
          <p:nvPr>
            <p:ph type="title"/>
          </p:nvPr>
        </p:nvSpPr>
        <p:spPr/>
        <p:txBody>
          <a:bodyPr>
            <a:normAutofit/>
          </a:bodyPr>
          <a:lstStyle/>
          <a:p>
            <a:pPr marL="0" algn="ctr" rtl="0" eaLnBrk="1" latinLnBrk="0" hangingPunct="1"/>
            <a:r>
              <a:rPr lang="de" kern="1200" dirty="0">
                <a:ln>
                  <a:noFill/>
                </a:ln>
                <a:solidFill>
                  <a:srgbClr val="000000"/>
                </a:solidFill>
                <a:effectLst>
                  <a:outerShdw blurRad="38100" dist="19050" dir="2700000" algn="tl" rotWithShape="0">
                    <a:schemeClr val="dk1">
                      <a:alpha val="40000"/>
                    </a:schemeClr>
                  </a:outerShdw>
                </a:effectLst>
                <a:ea typeface="+mn-ea"/>
                <a:cs typeface="+mn-cs"/>
              </a:rPr>
              <a:t>Hiob 2:3-7</a:t>
            </a:r>
            <a:endParaRPr lang="de-DE" dirty="0">
              <a:effectLst/>
            </a:endParaRPr>
          </a:p>
        </p:txBody>
      </p:sp>
      <p:sp>
        <p:nvSpPr>
          <p:cNvPr id="3" name="Abgerundetes Rechteck 2">
            <a:extLst>
              <a:ext uri="{FF2B5EF4-FFF2-40B4-BE49-F238E27FC236}">
                <a16:creationId xmlns:a16="http://schemas.microsoft.com/office/drawing/2014/main" xmlns="" id="{535550A6-716A-AE8E-EAFE-F7D613ADDE6C}"/>
              </a:ext>
            </a:extLst>
          </p:cNvPr>
          <p:cNvSpPr/>
          <p:nvPr/>
        </p:nvSpPr>
        <p:spPr>
          <a:xfrm>
            <a:off x="485062" y="141763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200" b="0" i="0" baseline="30000" dirty="0">
                <a:solidFill>
                  <a:schemeClr val="tx1"/>
                </a:solidFill>
                <a:effectLst/>
              </a:rPr>
              <a:t>3</a:t>
            </a:r>
            <a:r>
              <a:rPr lang="de-DE" sz="1200" b="0" i="0" dirty="0">
                <a:solidFill>
                  <a:schemeClr val="tx1"/>
                </a:solidFill>
                <a:effectLst/>
              </a:rPr>
              <a:t> Der HERR sprach zu dem Satan: Hast du nicht acht auf meinen Knecht Hiob gehabt? Denn es ist seinesgleichen im Lande nicht, schlecht und recht, gottesfürchtig und meidet das Böse und hält noch fest an seiner Frömmigkeit; du aber hast mich bewogen, </a:t>
            </a:r>
            <a:r>
              <a:rPr lang="de-DE" sz="1200" b="0" i="0" dirty="0" err="1">
                <a:solidFill>
                  <a:schemeClr val="tx1"/>
                </a:solidFill>
                <a:effectLst/>
              </a:rPr>
              <a:t>daß</a:t>
            </a:r>
            <a:r>
              <a:rPr lang="de-DE" sz="1200" b="0" i="0" dirty="0">
                <a:solidFill>
                  <a:schemeClr val="tx1"/>
                </a:solidFill>
                <a:effectLst/>
              </a:rPr>
              <a:t> ich ihn ohne Ursache verderbt habe.</a:t>
            </a:r>
            <a:r>
              <a:rPr lang="de-DE" sz="1200" b="0" i="0" baseline="30000" dirty="0">
                <a:solidFill>
                  <a:schemeClr val="tx1"/>
                </a:solidFill>
                <a:effectLst/>
              </a:rPr>
              <a:t>4</a:t>
            </a:r>
            <a:r>
              <a:rPr lang="de-DE" sz="1200" b="0" i="0" dirty="0">
                <a:solidFill>
                  <a:schemeClr val="tx1"/>
                </a:solidFill>
                <a:effectLst/>
              </a:rPr>
              <a:t> Der Satan antwortete dem HERRN und sprach: Haut für Haut; und alles was ein Mann hat, </a:t>
            </a:r>
            <a:r>
              <a:rPr lang="de-DE" sz="1200" b="0" i="0" dirty="0" err="1">
                <a:solidFill>
                  <a:schemeClr val="tx1"/>
                </a:solidFill>
                <a:effectLst/>
              </a:rPr>
              <a:t>läßt</a:t>
            </a:r>
            <a:r>
              <a:rPr lang="de-DE" sz="1200" b="0" i="0" dirty="0">
                <a:solidFill>
                  <a:schemeClr val="tx1"/>
                </a:solidFill>
                <a:effectLst/>
              </a:rPr>
              <a:t> er für sein Leben.</a:t>
            </a:r>
            <a:r>
              <a:rPr lang="de-DE" sz="1200" dirty="0">
                <a:solidFill>
                  <a:schemeClr val="tx1"/>
                </a:solidFill>
              </a:rPr>
              <a:t/>
            </a:r>
            <a:br>
              <a:rPr lang="de-DE" sz="1200" dirty="0">
                <a:solidFill>
                  <a:schemeClr val="tx1"/>
                </a:solidFill>
              </a:rPr>
            </a:br>
            <a:r>
              <a:rPr lang="de-DE" sz="1200" b="0" i="0" baseline="30000" dirty="0">
                <a:solidFill>
                  <a:schemeClr val="tx1"/>
                </a:solidFill>
                <a:effectLst/>
              </a:rPr>
              <a:t>5</a:t>
            </a:r>
            <a:r>
              <a:rPr lang="de-DE" sz="1200" b="0" i="0" dirty="0">
                <a:solidFill>
                  <a:schemeClr val="tx1"/>
                </a:solidFill>
                <a:effectLst/>
              </a:rPr>
              <a:t> Aber recke deine Hand aus und taste sein Gebein und Fleisch an: was gilt's, er wird dir ins Angesicht absagen? </a:t>
            </a:r>
            <a:r>
              <a:rPr lang="de-DE" sz="1200" b="0" i="0" baseline="30000" dirty="0">
                <a:solidFill>
                  <a:schemeClr val="tx1"/>
                </a:solidFill>
                <a:effectLst/>
              </a:rPr>
              <a:t>6</a:t>
            </a:r>
            <a:r>
              <a:rPr lang="de-DE" sz="1200" b="0" i="0" dirty="0">
                <a:solidFill>
                  <a:schemeClr val="tx1"/>
                </a:solidFill>
                <a:effectLst/>
              </a:rPr>
              <a:t> Der HERR sprach zu dem Satan: Siehe da, er ist in deiner Hand; doch schone seines Lebens! </a:t>
            </a:r>
            <a:r>
              <a:rPr lang="de-DE" sz="1200" b="0" i="0" baseline="30000" dirty="0">
                <a:solidFill>
                  <a:schemeClr val="tx1"/>
                </a:solidFill>
                <a:effectLst/>
              </a:rPr>
              <a:t>7</a:t>
            </a:r>
            <a:r>
              <a:rPr lang="de-DE" sz="1200" b="0" i="0" dirty="0">
                <a:solidFill>
                  <a:schemeClr val="tx1"/>
                </a:solidFill>
                <a:effectLst/>
              </a:rPr>
              <a:t> Da fuhr der Satan aus vom Angesicht des HERRN und schlug Hiob mit bösen Schwären von der Fußsohle an bis auf seinen Scheitel. </a:t>
            </a:r>
            <a:r>
              <a:rPr lang="de" sz="1200" dirty="0">
                <a:solidFill>
                  <a:schemeClr val="tx1"/>
                </a:solidFill>
              </a:rPr>
              <a:t>(Luth.)</a:t>
            </a:r>
            <a:endParaRPr lang="de-DE" sz="1200" dirty="0">
              <a:solidFill>
                <a:schemeClr val="tx1"/>
              </a:solidFill>
            </a:endParaRPr>
          </a:p>
        </p:txBody>
      </p:sp>
      <p:sp>
        <p:nvSpPr>
          <p:cNvPr id="4" name="Abgerundetes Rechteck 3">
            <a:extLst>
              <a:ext uri="{FF2B5EF4-FFF2-40B4-BE49-F238E27FC236}">
                <a16:creationId xmlns:a16="http://schemas.microsoft.com/office/drawing/2014/main" xmlns="" id="{91C9E66A-8016-0E0B-2179-487C982A2B8F}"/>
              </a:ext>
            </a:extLst>
          </p:cNvPr>
          <p:cNvSpPr/>
          <p:nvPr/>
        </p:nvSpPr>
        <p:spPr>
          <a:xfrm>
            <a:off x="485062" y="3145363"/>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200" b="0" i="0" baseline="30000" dirty="0">
                <a:solidFill>
                  <a:schemeClr val="tx1"/>
                </a:solidFill>
                <a:effectLst/>
              </a:rPr>
              <a:t>3</a:t>
            </a:r>
            <a:r>
              <a:rPr lang="de-DE" sz="1200" b="0" i="0" dirty="0">
                <a:solidFill>
                  <a:schemeClr val="tx1"/>
                </a:solidFill>
                <a:effectLst/>
              </a:rPr>
              <a:t> Und Jehova sprach zum Satan: Hast du achtgehabt auf meinen Knecht Hiob? denn seinesgleichen ist kein Mann auf Erden, vollkommen und rechtschaffen, gottesfürchtig und das Böse meidend; und noch hält er fest an seiner Vollkommenheit, wiewohl du mich wider ihn gereizt hast, ihn ohne Ursache zu verschlingen. </a:t>
            </a:r>
            <a:r>
              <a:rPr lang="de-DE" sz="1200" b="0" i="0" baseline="30000" dirty="0">
                <a:solidFill>
                  <a:schemeClr val="tx1"/>
                </a:solidFill>
                <a:effectLst/>
              </a:rPr>
              <a:t>4</a:t>
            </a:r>
            <a:r>
              <a:rPr lang="de-DE" sz="1200" b="0" i="0" dirty="0">
                <a:solidFill>
                  <a:schemeClr val="tx1"/>
                </a:solidFill>
                <a:effectLst/>
              </a:rPr>
              <a:t> Und der Satan antwortete Jehova und sprach: Haut um Haut, ja, alles, was der Mensch hat, gibt er um sein Leben. </a:t>
            </a:r>
            <a:r>
              <a:rPr lang="de-DE" sz="1200" b="0" i="0" baseline="30000" dirty="0">
                <a:solidFill>
                  <a:schemeClr val="tx1"/>
                </a:solidFill>
                <a:effectLst/>
              </a:rPr>
              <a:t>5</a:t>
            </a:r>
            <a:r>
              <a:rPr lang="de-DE" sz="1200" b="0" i="0" dirty="0">
                <a:solidFill>
                  <a:schemeClr val="tx1"/>
                </a:solidFill>
                <a:effectLst/>
              </a:rPr>
              <a:t> Aber strecke einmal deine Hand aus und taste sein Gebein und sein Fleisch an, ob er sich nicht offen von dir lossagen wird. </a:t>
            </a:r>
            <a:r>
              <a:rPr lang="de-DE" sz="1200" b="0" i="0" baseline="30000" dirty="0">
                <a:solidFill>
                  <a:schemeClr val="tx1"/>
                </a:solidFill>
                <a:effectLst/>
              </a:rPr>
              <a:t>6</a:t>
            </a:r>
            <a:r>
              <a:rPr lang="de-DE" sz="1200" b="0" i="0" dirty="0">
                <a:solidFill>
                  <a:schemeClr val="tx1"/>
                </a:solidFill>
                <a:effectLst/>
              </a:rPr>
              <a:t> Und Jehova sprach zum Satan: Siehe, er ist in deiner Hand; nur schone seines Lebens. </a:t>
            </a:r>
            <a:r>
              <a:rPr lang="de-DE" sz="1200" b="0" i="0" baseline="30000" dirty="0">
                <a:solidFill>
                  <a:schemeClr val="tx1"/>
                </a:solidFill>
                <a:effectLst/>
              </a:rPr>
              <a:t>7</a:t>
            </a:r>
            <a:r>
              <a:rPr lang="de-DE" sz="1200" b="0" i="0" dirty="0">
                <a:solidFill>
                  <a:schemeClr val="tx1"/>
                </a:solidFill>
                <a:effectLst/>
              </a:rPr>
              <a:t> Und der Satan ging von dem Angesicht Jehovas hinweg, und er schlug Hiob mit bösen Geschwüren, von seiner Fußsohle bis zu seinem Scheitel. </a:t>
            </a:r>
            <a:r>
              <a:rPr lang="de" sz="1200" dirty="0">
                <a:solidFill>
                  <a:schemeClr val="tx1"/>
                </a:solidFill>
              </a:rPr>
              <a:t>(Elb.)</a:t>
            </a:r>
            <a:endParaRPr lang="de-DE" sz="1200" dirty="0">
              <a:solidFill>
                <a:schemeClr val="tx1"/>
              </a:solidFill>
            </a:endParaRPr>
          </a:p>
        </p:txBody>
      </p:sp>
      <p:sp>
        <p:nvSpPr>
          <p:cNvPr id="5" name="Abgerundetes Rechteck 4">
            <a:extLst>
              <a:ext uri="{FF2B5EF4-FFF2-40B4-BE49-F238E27FC236}">
                <a16:creationId xmlns:a16="http://schemas.microsoft.com/office/drawing/2014/main" xmlns="" id="{2FCCB0B8-5601-CEAA-3B00-FD1C6E807D84}"/>
              </a:ext>
            </a:extLst>
          </p:cNvPr>
          <p:cNvSpPr/>
          <p:nvPr/>
        </p:nvSpPr>
        <p:spPr>
          <a:xfrm>
            <a:off x="485062" y="489812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sz="1200" b="1" i="0" baseline="30000" dirty="0">
                <a:solidFill>
                  <a:schemeClr val="tx1"/>
                </a:solidFill>
                <a:effectLst/>
              </a:rPr>
              <a:t>3 </a:t>
            </a:r>
            <a:r>
              <a:rPr lang="de" sz="1200" b="0" i="0" dirty="0">
                <a:solidFill>
                  <a:schemeClr val="tx1"/>
                </a:solidFill>
                <a:effectLst/>
              </a:rPr>
              <a:t>Und Jehova sprach zum Widersacher: Hast du dein Herz auf meinen Knecht Hiob gerichtet, weil es im Lande keinen wie ihn gibt, einen Mann, vollkommen und aufrichtig, gottesfürchtig und das Böse meidend? Und doch hält er an seiner Frömmigkeit fest, und du reizt mich gegen ihn, um ihn umsonst zu verschlingen! </a:t>
            </a:r>
            <a:r>
              <a:rPr lang="de" sz="1200" b="1" i="0" baseline="30000" dirty="0">
                <a:solidFill>
                  <a:schemeClr val="tx1"/>
                </a:solidFill>
                <a:effectLst/>
              </a:rPr>
              <a:t>4 </a:t>
            </a:r>
            <a:r>
              <a:rPr lang="de" sz="1200" b="0" i="0" dirty="0">
                <a:solidFill>
                  <a:schemeClr val="tx1"/>
                </a:solidFill>
                <a:effectLst/>
              </a:rPr>
              <a:t>Und der Widersacher </a:t>
            </a:r>
            <a:r>
              <a:rPr lang="de" sz="1200" b="0" i="0" dirty="0" err="1">
                <a:solidFill>
                  <a:schemeClr val="tx1"/>
                </a:solidFill>
                <a:effectLst/>
              </a:rPr>
              <a:t>antwortete </a:t>
            </a:r>
            <a:r>
              <a:rPr lang="de" sz="1200" b="0" i="0" dirty="0">
                <a:solidFill>
                  <a:schemeClr val="tx1"/>
                </a:solidFill>
                <a:effectLst/>
              </a:rPr>
              <a:t>Jehova und sprach: Haut für Haut, und alles, was ein Mensch hat, gibt er für sein Leben. </a:t>
            </a:r>
            <a:r>
              <a:rPr lang="de" sz="1200" b="1" i="0" baseline="30000" dirty="0">
                <a:solidFill>
                  <a:schemeClr val="tx1"/>
                </a:solidFill>
                <a:effectLst/>
              </a:rPr>
              <a:t>5 </a:t>
            </a:r>
            <a:r>
              <a:rPr lang="de" sz="1200" b="0" i="0" dirty="0">
                <a:solidFill>
                  <a:schemeClr val="tx1"/>
                </a:solidFill>
                <a:effectLst/>
              </a:rPr>
              <a:t>Doch strecke doch deine Hand aus und schlage ihm aufs Gebein und aufs Fleisch! Wenn nicht, dann wird er dich ins Angesicht segnen! </a:t>
            </a:r>
            <a:r>
              <a:rPr lang="de" sz="1200" b="1" i="0" baseline="30000" dirty="0">
                <a:solidFill>
                  <a:schemeClr val="tx1"/>
                </a:solidFill>
                <a:effectLst/>
              </a:rPr>
              <a:t>6 </a:t>
            </a:r>
            <a:r>
              <a:rPr lang="de" sz="1200" b="0" i="0" dirty="0">
                <a:solidFill>
                  <a:schemeClr val="tx1"/>
                </a:solidFill>
                <a:effectLst/>
              </a:rPr>
              <a:t>Und Jehova sprach zum Widersacher: Siehe, er ist in deiner Hand; nur für sein Leben sorge! </a:t>
            </a:r>
            <a:r>
              <a:rPr lang="de" sz="1200" b="1" i="0" baseline="30000" dirty="0">
                <a:solidFill>
                  <a:schemeClr val="tx1"/>
                </a:solidFill>
                <a:effectLst/>
              </a:rPr>
              <a:t>7 </a:t>
            </a:r>
            <a:r>
              <a:rPr lang="de" sz="1200" b="0" i="0" dirty="0">
                <a:solidFill>
                  <a:schemeClr val="tx1"/>
                </a:solidFill>
                <a:effectLst/>
              </a:rPr>
              <a:t>Und der Widersacher </a:t>
            </a:r>
            <a:r>
              <a:rPr lang="de" sz="1200" b="0" i="0" dirty="0" err="1">
                <a:solidFill>
                  <a:schemeClr val="tx1"/>
                </a:solidFill>
                <a:effectLst/>
              </a:rPr>
              <a:t>ging </a:t>
            </a:r>
            <a:r>
              <a:rPr lang="de" sz="1200" b="0" i="0" dirty="0">
                <a:solidFill>
                  <a:schemeClr val="tx1"/>
                </a:solidFill>
                <a:effectLst/>
              </a:rPr>
              <a:t>fort vom Angesicht Jehovas und </a:t>
            </a:r>
            <a:r>
              <a:rPr lang="de" sz="1200" b="0" i="0" dirty="0" err="1">
                <a:solidFill>
                  <a:schemeClr val="tx1"/>
                </a:solidFill>
                <a:effectLst/>
              </a:rPr>
              <a:t>schlug </a:t>
            </a:r>
            <a:r>
              <a:rPr lang="de" sz="1200" b="0" i="0" dirty="0">
                <a:solidFill>
                  <a:schemeClr val="tx1"/>
                </a:solidFill>
                <a:effectLst/>
              </a:rPr>
              <a:t>Hiob mit einem bösen Geschwür von der Fußsohle bis zum Scheitel. </a:t>
            </a:r>
            <a:r>
              <a:rPr lang="de" sz="1200" dirty="0">
                <a:solidFill>
                  <a:schemeClr val="tx1"/>
                </a:solidFill>
              </a:rPr>
              <a:t>( YLT)</a:t>
            </a:r>
            <a:endParaRPr lang="de-DE" sz="12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EB12BE7-1C60-06FA-B579-226DA3C39F5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924931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2E20582-F250-48E0-BC35-CC7E68CF270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2134B97B-24ED-F07E-3A9B-8D6D9DB1D71B}"/>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Psalm 50:21</a:t>
            </a:r>
            <a:endParaRPr lang="de-DE" dirty="0">
              <a:effectLst/>
            </a:endParaRPr>
          </a:p>
        </p:txBody>
      </p:sp>
      <p:sp>
        <p:nvSpPr>
          <p:cNvPr id="3" name="Abgerundetes Rechteck 2">
            <a:extLst>
              <a:ext uri="{FF2B5EF4-FFF2-40B4-BE49-F238E27FC236}">
                <a16:creationId xmlns:a16="http://schemas.microsoft.com/office/drawing/2014/main" xmlns="" id="{6F412F05-80AD-2B7A-83D9-12EF4B891417}"/>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Das tust du, und ich schweige; da meinst du, ich werde sein gleichwie du. Aber ich will dich strafen und will dir's unter Augen stellen.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4989663A-1AD9-0BF2-6A95-834DE60FD306}"/>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dirty="0">
                <a:solidFill>
                  <a:schemeClr val="tx1"/>
                </a:solidFill>
                <a:effectLst/>
              </a:rPr>
              <a:t>Solches hast du getan, und ich schwieg; du dachtest, ich sei ganz wie du. Ich werde dich strafen und es dir vor Augen stellen.„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48595EFE-DCF2-D5CF-DBFD-3EAF8E2FD486}"/>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Das hast du getan, und ich habe geschwiegen; da meintest du, ich sei gleich wie du; aber ich will dich strafen und es dir vor Augen stellen!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07BDB618-7C90-1741-F857-EC4E3EA2B847}"/>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034219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703B3B8-13DD-320E-EC55-479A8007CC5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62024541-8370-DCF2-A6D2-5BE6B0EC47BB}"/>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1 Samuel 15:21-22</a:t>
            </a:r>
            <a:endParaRPr lang="de-DE" dirty="0">
              <a:effectLst/>
            </a:endParaRPr>
          </a:p>
        </p:txBody>
      </p:sp>
      <p:sp>
        <p:nvSpPr>
          <p:cNvPr id="3" name="Abgerundetes Rechteck 2">
            <a:extLst>
              <a:ext uri="{FF2B5EF4-FFF2-40B4-BE49-F238E27FC236}">
                <a16:creationId xmlns:a16="http://schemas.microsoft.com/office/drawing/2014/main" xmlns="" id="{5C6FC655-28FA-8B95-3A89-4B39C829718C}"/>
              </a:ext>
            </a:extLst>
          </p:cNvPr>
          <p:cNvSpPr/>
          <p:nvPr/>
        </p:nvSpPr>
        <p:spPr>
          <a:xfrm>
            <a:off x="485062" y="141763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50" b="0" i="0" baseline="30000" dirty="0">
                <a:solidFill>
                  <a:srgbClr val="333333"/>
                </a:solidFill>
                <a:effectLst/>
              </a:rPr>
              <a:t>21</a:t>
            </a:r>
            <a:r>
              <a:rPr lang="de-DE" sz="1650" b="0" i="0" dirty="0">
                <a:solidFill>
                  <a:srgbClr val="333333"/>
                </a:solidFill>
                <a:effectLst/>
              </a:rPr>
              <a:t> Aber das Volk hat vom Raub genommen, Schafe und Rinder, das Beste unter dem Verbannten, dem HERRN deinem Gott, zu opfern in </a:t>
            </a:r>
            <a:r>
              <a:rPr lang="de-DE" sz="1650" b="0" i="0" dirty="0" err="1">
                <a:solidFill>
                  <a:srgbClr val="333333"/>
                </a:solidFill>
                <a:effectLst/>
              </a:rPr>
              <a:t>Gilgal</a:t>
            </a:r>
            <a:r>
              <a:rPr lang="de-DE" sz="1650" b="0" i="0" dirty="0">
                <a:solidFill>
                  <a:srgbClr val="333333"/>
                </a:solidFill>
                <a:effectLst/>
              </a:rPr>
              <a:t>. </a:t>
            </a:r>
            <a:r>
              <a:rPr lang="de-DE" sz="1650" b="0" i="0" baseline="30000" dirty="0">
                <a:solidFill>
                  <a:srgbClr val="333333"/>
                </a:solidFill>
                <a:effectLst/>
              </a:rPr>
              <a:t>22</a:t>
            </a:r>
            <a:r>
              <a:rPr lang="de-DE" sz="1650" b="0" i="0" dirty="0">
                <a:solidFill>
                  <a:srgbClr val="333333"/>
                </a:solidFill>
                <a:effectLst/>
              </a:rPr>
              <a:t> Samuel aber sprach: Meinst du, </a:t>
            </a:r>
            <a:r>
              <a:rPr lang="de-DE" sz="1650" b="0" i="0" dirty="0" err="1">
                <a:solidFill>
                  <a:srgbClr val="333333"/>
                </a:solidFill>
                <a:effectLst/>
              </a:rPr>
              <a:t>daß</a:t>
            </a:r>
            <a:r>
              <a:rPr lang="de-DE" sz="1650" b="0" i="0" dirty="0">
                <a:solidFill>
                  <a:srgbClr val="333333"/>
                </a:solidFill>
                <a:effectLst/>
              </a:rPr>
              <a:t> der HERR Lust habe am Opfer und Brandopfer gleich wie am Gehorsam gegen die Stimme des HERRN? Siehe, Gehorsam ist besser denn Opfer, und Aufmerken besser denn das Fett von Widdern; </a:t>
            </a:r>
            <a:r>
              <a:rPr lang="de" sz="1650" dirty="0">
                <a:solidFill>
                  <a:schemeClr val="tx1"/>
                </a:solidFill>
              </a:rPr>
              <a:t>(Luth.)</a:t>
            </a:r>
            <a:endParaRPr lang="de-DE" sz="1650" dirty="0">
              <a:solidFill>
                <a:schemeClr val="tx1"/>
              </a:solidFill>
            </a:endParaRPr>
          </a:p>
        </p:txBody>
      </p:sp>
      <p:sp>
        <p:nvSpPr>
          <p:cNvPr id="4" name="Abgerundetes Rechteck 3">
            <a:extLst>
              <a:ext uri="{FF2B5EF4-FFF2-40B4-BE49-F238E27FC236}">
                <a16:creationId xmlns:a16="http://schemas.microsoft.com/office/drawing/2014/main" xmlns="" id="{63303224-4544-2826-0073-C7A97F1A88ED}"/>
              </a:ext>
            </a:extLst>
          </p:cNvPr>
          <p:cNvSpPr/>
          <p:nvPr/>
        </p:nvSpPr>
        <p:spPr>
          <a:xfrm>
            <a:off x="485062" y="3145363"/>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50" b="0" i="0" baseline="30000" dirty="0">
                <a:solidFill>
                  <a:srgbClr val="333333"/>
                </a:solidFill>
                <a:effectLst/>
              </a:rPr>
              <a:t>21</a:t>
            </a:r>
            <a:r>
              <a:rPr lang="de-DE" sz="1650" b="0" i="0" dirty="0">
                <a:solidFill>
                  <a:srgbClr val="333333"/>
                </a:solidFill>
                <a:effectLst/>
              </a:rPr>
              <a:t> Aber das Volk hat von der Beute genommen: Klein- und Rindvieh, das Vorzüglichste des Verbannten, um Jehova, deinem Gott, zu opfern in </a:t>
            </a:r>
            <a:r>
              <a:rPr lang="de-DE" sz="1650" b="0" i="0" dirty="0" err="1">
                <a:solidFill>
                  <a:srgbClr val="333333"/>
                </a:solidFill>
                <a:effectLst/>
              </a:rPr>
              <a:t>Gilgal</a:t>
            </a:r>
            <a:r>
              <a:rPr lang="de-DE" sz="1650" b="0" i="0" dirty="0">
                <a:solidFill>
                  <a:srgbClr val="333333"/>
                </a:solidFill>
                <a:effectLst/>
              </a:rPr>
              <a:t>. </a:t>
            </a:r>
            <a:r>
              <a:rPr lang="de-DE" sz="1650" b="0" i="0" baseline="30000" dirty="0">
                <a:solidFill>
                  <a:srgbClr val="333333"/>
                </a:solidFill>
                <a:effectLst/>
              </a:rPr>
              <a:t>22</a:t>
            </a:r>
            <a:r>
              <a:rPr lang="de-DE" sz="1650" b="0" i="0" dirty="0">
                <a:solidFill>
                  <a:srgbClr val="333333"/>
                </a:solidFill>
                <a:effectLst/>
              </a:rPr>
              <a:t> Und Samuel sprach zu Saul: Hat Jehova Lust an Brandopfern und Schlachtopfern, wie daran, </a:t>
            </a:r>
            <a:r>
              <a:rPr lang="de-DE" sz="1650" b="0" i="0" dirty="0" err="1">
                <a:solidFill>
                  <a:srgbClr val="333333"/>
                </a:solidFill>
                <a:effectLst/>
              </a:rPr>
              <a:t>daß</a:t>
            </a:r>
            <a:r>
              <a:rPr lang="de-DE" sz="1650" b="0" i="0" dirty="0">
                <a:solidFill>
                  <a:srgbClr val="333333"/>
                </a:solidFill>
                <a:effectLst/>
              </a:rPr>
              <a:t> man der Stimme Jehovas gehorcht? Siehe, Gehorchen ist besser als Schlachtopfer, Aufmerken besser als das Fett der Widder.</a:t>
            </a:r>
            <a:r>
              <a:rPr lang="de" sz="1650" b="0" i="0" dirty="0">
                <a:solidFill>
                  <a:srgbClr val="000000"/>
                </a:solidFill>
                <a:effectLst/>
              </a:rPr>
              <a:t> </a:t>
            </a:r>
            <a:r>
              <a:rPr lang="de" sz="1650" dirty="0">
                <a:solidFill>
                  <a:schemeClr val="tx1"/>
                </a:solidFill>
              </a:rPr>
              <a:t>(Elb.)</a:t>
            </a:r>
            <a:endParaRPr lang="de-DE" sz="1650" dirty="0">
              <a:solidFill>
                <a:schemeClr val="tx1"/>
              </a:solidFill>
            </a:endParaRPr>
          </a:p>
        </p:txBody>
      </p:sp>
      <p:sp>
        <p:nvSpPr>
          <p:cNvPr id="5" name="Abgerundetes Rechteck 4">
            <a:extLst>
              <a:ext uri="{FF2B5EF4-FFF2-40B4-BE49-F238E27FC236}">
                <a16:creationId xmlns:a16="http://schemas.microsoft.com/office/drawing/2014/main" xmlns="" id="{D87DA132-E2ED-E9E1-14AF-AB6A5E19A6C0}"/>
              </a:ext>
            </a:extLst>
          </p:cNvPr>
          <p:cNvSpPr/>
          <p:nvPr/>
        </p:nvSpPr>
        <p:spPr>
          <a:xfrm>
            <a:off x="485062" y="489812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50" b="0" i="0" baseline="30000" dirty="0">
                <a:solidFill>
                  <a:srgbClr val="333333"/>
                </a:solidFill>
                <a:effectLst/>
              </a:rPr>
              <a:t>21</a:t>
            </a:r>
            <a:r>
              <a:rPr lang="de-DE" sz="1650" b="0" i="0" dirty="0">
                <a:solidFill>
                  <a:srgbClr val="333333"/>
                </a:solidFill>
                <a:effectLst/>
              </a:rPr>
              <a:t> Aber das Volk hat von der Beute genommen, Schafe und Rinder, das Beste des Gebannten, um es dem HERRN, deinem Gott, zu opfern in </a:t>
            </a:r>
            <a:r>
              <a:rPr lang="de-DE" sz="1650" b="0" i="0" dirty="0" err="1">
                <a:solidFill>
                  <a:srgbClr val="333333"/>
                </a:solidFill>
                <a:effectLst/>
              </a:rPr>
              <a:t>Gilgal</a:t>
            </a:r>
            <a:r>
              <a:rPr lang="de-DE" sz="1650" b="0" i="0" dirty="0">
                <a:solidFill>
                  <a:srgbClr val="333333"/>
                </a:solidFill>
                <a:effectLst/>
              </a:rPr>
              <a:t>! </a:t>
            </a:r>
            <a:r>
              <a:rPr lang="de-DE" sz="1650" b="0" i="0" baseline="30000" dirty="0">
                <a:solidFill>
                  <a:srgbClr val="333333"/>
                </a:solidFill>
                <a:effectLst/>
              </a:rPr>
              <a:t>22</a:t>
            </a:r>
            <a:r>
              <a:rPr lang="de-DE" sz="1650" b="0" i="0" dirty="0">
                <a:solidFill>
                  <a:srgbClr val="333333"/>
                </a:solidFill>
                <a:effectLst/>
              </a:rPr>
              <a:t> Samuel aber sprach: Hat der HERR Wohlgefallen an Opfern und Brandopfern gleichwie am Gehorsam gegen die Stimme des HERRN? Siehe, Gehorsam ist besser denn Opfer und Aufmerken besser als das Fett von Widdern! </a:t>
            </a:r>
            <a:r>
              <a:rPr lang="de" sz="1650" dirty="0"/>
              <a:t>(</a:t>
            </a:r>
            <a:r>
              <a:rPr lang="de" sz="1650" dirty="0">
                <a:solidFill>
                  <a:schemeClr val="tx1"/>
                </a:solidFill>
              </a:rPr>
              <a:t>Schl.)</a:t>
            </a:r>
            <a:endParaRPr lang="de-DE" sz="165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E5FC0846-6B38-78E8-83D8-7E7F529C488F}"/>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2494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CFEF6E9-381A-4B65-572D-6D650657F7E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4288934-95F2-2EEC-63A6-5CD63B5A05BB}"/>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1.Mose 4:12-14</a:t>
            </a:r>
            <a:endParaRPr lang="de-DE" dirty="0">
              <a:effectLst/>
            </a:endParaRPr>
          </a:p>
        </p:txBody>
      </p:sp>
      <p:sp>
        <p:nvSpPr>
          <p:cNvPr id="3" name="Abgerundetes Rechteck 2">
            <a:extLst>
              <a:ext uri="{FF2B5EF4-FFF2-40B4-BE49-F238E27FC236}">
                <a16:creationId xmlns:a16="http://schemas.microsoft.com/office/drawing/2014/main" xmlns="" id="{07880232-56C1-9C2F-7BB1-952CF7183DC7}"/>
              </a:ext>
            </a:extLst>
          </p:cNvPr>
          <p:cNvSpPr/>
          <p:nvPr/>
        </p:nvSpPr>
        <p:spPr>
          <a:xfrm>
            <a:off x="485062" y="141763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12</a:t>
            </a:r>
            <a:r>
              <a:rPr lang="de-DE" sz="1600" b="0" i="0" dirty="0">
                <a:solidFill>
                  <a:schemeClr val="tx1"/>
                </a:solidFill>
                <a:effectLst/>
              </a:rPr>
              <a:t> Wenn du den Acker bauen wirst, soll er dir hinfort sein Vermögen nicht geben. Unstet und flüchtig sollst du sein auf Erden. </a:t>
            </a:r>
            <a:r>
              <a:rPr lang="de-DE" sz="1600" b="0" i="0" baseline="30000" dirty="0">
                <a:solidFill>
                  <a:schemeClr val="tx1"/>
                </a:solidFill>
                <a:effectLst/>
              </a:rPr>
              <a:t>13</a:t>
            </a:r>
            <a:r>
              <a:rPr lang="de-DE" sz="1600" b="0" i="0" dirty="0">
                <a:solidFill>
                  <a:schemeClr val="tx1"/>
                </a:solidFill>
                <a:effectLst/>
              </a:rPr>
              <a:t> </a:t>
            </a:r>
            <a:r>
              <a:rPr lang="de-DE" sz="1600" b="0" i="0" dirty="0" err="1">
                <a:solidFill>
                  <a:schemeClr val="tx1"/>
                </a:solidFill>
                <a:effectLst/>
              </a:rPr>
              <a:t>Kain</a:t>
            </a:r>
            <a:r>
              <a:rPr lang="de-DE" sz="1600" b="0" i="0" dirty="0">
                <a:solidFill>
                  <a:schemeClr val="tx1"/>
                </a:solidFill>
                <a:effectLst/>
              </a:rPr>
              <a:t> aber sprach zu dem HERRN: Meine Sünde ist größer, denn </a:t>
            </a:r>
            <a:r>
              <a:rPr lang="de-DE" sz="1600" b="0" i="0" dirty="0" err="1">
                <a:solidFill>
                  <a:schemeClr val="tx1"/>
                </a:solidFill>
                <a:effectLst/>
              </a:rPr>
              <a:t>daß</a:t>
            </a:r>
            <a:r>
              <a:rPr lang="de-DE" sz="1600" b="0" i="0" dirty="0">
                <a:solidFill>
                  <a:schemeClr val="tx1"/>
                </a:solidFill>
                <a:effectLst/>
              </a:rPr>
              <a:t> sie mir vergeben werden möge.</a:t>
            </a:r>
            <a:r>
              <a:rPr lang="de-DE" sz="1600" dirty="0">
                <a:solidFill>
                  <a:schemeClr val="tx1"/>
                </a:solidFill>
              </a:rPr>
              <a:t/>
            </a:r>
            <a:br>
              <a:rPr lang="de-DE" sz="1600" dirty="0">
                <a:solidFill>
                  <a:schemeClr val="tx1"/>
                </a:solidFill>
              </a:rPr>
            </a:br>
            <a:r>
              <a:rPr lang="de-DE" sz="1600" b="0" i="0" baseline="30000" dirty="0">
                <a:solidFill>
                  <a:schemeClr val="tx1"/>
                </a:solidFill>
                <a:effectLst/>
              </a:rPr>
              <a:t>14</a:t>
            </a:r>
            <a:r>
              <a:rPr lang="de-DE" sz="1600" b="0" i="0" dirty="0">
                <a:solidFill>
                  <a:schemeClr val="tx1"/>
                </a:solidFill>
                <a:effectLst/>
              </a:rPr>
              <a:t> Siehe, du treibst mich heute aus dem Lande, und ich </a:t>
            </a:r>
            <a:r>
              <a:rPr lang="de-DE" sz="1600" b="0" i="0" dirty="0" err="1">
                <a:solidFill>
                  <a:schemeClr val="tx1"/>
                </a:solidFill>
                <a:effectLst/>
              </a:rPr>
              <a:t>muß</a:t>
            </a:r>
            <a:r>
              <a:rPr lang="de-DE" sz="1600" b="0" i="0" dirty="0">
                <a:solidFill>
                  <a:schemeClr val="tx1"/>
                </a:solidFill>
                <a:effectLst/>
              </a:rPr>
              <a:t> mich vor deinem Angesicht verbergen und </a:t>
            </a:r>
            <a:r>
              <a:rPr lang="de-DE" sz="1600" b="0" i="0" dirty="0" err="1">
                <a:solidFill>
                  <a:schemeClr val="tx1"/>
                </a:solidFill>
                <a:effectLst/>
              </a:rPr>
              <a:t>muß</a:t>
            </a:r>
            <a:r>
              <a:rPr lang="de-DE" sz="1600" b="0" i="0" dirty="0">
                <a:solidFill>
                  <a:schemeClr val="tx1"/>
                </a:solidFill>
                <a:effectLst/>
              </a:rPr>
              <a:t> unstet und flüchtig sein auf Erden. So wird </a:t>
            </a:r>
            <a:r>
              <a:rPr lang="de-DE" sz="1600" b="0" i="0" dirty="0" err="1">
                <a:solidFill>
                  <a:schemeClr val="tx1"/>
                </a:solidFill>
                <a:effectLst/>
              </a:rPr>
              <a:t>mir's</a:t>
            </a:r>
            <a:r>
              <a:rPr lang="de-DE" sz="1600" b="0" i="0" dirty="0">
                <a:solidFill>
                  <a:schemeClr val="tx1"/>
                </a:solidFill>
                <a:effectLst/>
              </a:rPr>
              <a:t> gehen, </a:t>
            </a:r>
            <a:r>
              <a:rPr lang="de-DE" sz="1600" b="0" i="0" dirty="0" err="1">
                <a:solidFill>
                  <a:schemeClr val="tx1"/>
                </a:solidFill>
                <a:effectLst/>
              </a:rPr>
              <a:t>daß</a:t>
            </a:r>
            <a:r>
              <a:rPr lang="de-DE" sz="1600" b="0" i="0" dirty="0">
                <a:solidFill>
                  <a:schemeClr val="tx1"/>
                </a:solidFill>
                <a:effectLst/>
              </a:rPr>
              <a:t> mich totschlage, wer mich findet. </a:t>
            </a:r>
            <a:r>
              <a:rPr lang="de" sz="1600" b="0" i="0" dirty="0">
                <a:solidFill>
                  <a:schemeClr val="tx1"/>
                </a:solidFill>
                <a:effectLst/>
              </a:rPr>
              <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15A444F4-0D6C-F62E-1FFB-BB7F811AC4D1}"/>
              </a:ext>
            </a:extLst>
          </p:cNvPr>
          <p:cNvSpPr/>
          <p:nvPr/>
        </p:nvSpPr>
        <p:spPr>
          <a:xfrm>
            <a:off x="485062" y="3145363"/>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12</a:t>
            </a:r>
            <a:r>
              <a:rPr lang="de-DE" sz="1600" b="0" i="0" dirty="0">
                <a:solidFill>
                  <a:schemeClr val="tx1"/>
                </a:solidFill>
                <a:effectLst/>
              </a:rPr>
              <a:t> Wenn du den Erdboden bebaust, soll er dir hinfort seine Kraft nicht geben; unstet und flüchtig sollst du sein auf der Erde. </a:t>
            </a:r>
            <a:r>
              <a:rPr lang="de-DE" sz="1600" b="0" i="0" baseline="30000" dirty="0">
                <a:solidFill>
                  <a:schemeClr val="tx1"/>
                </a:solidFill>
                <a:effectLst/>
              </a:rPr>
              <a:t>13</a:t>
            </a:r>
            <a:r>
              <a:rPr lang="de-DE" sz="1600" b="0" i="0" dirty="0">
                <a:solidFill>
                  <a:schemeClr val="tx1"/>
                </a:solidFill>
                <a:effectLst/>
              </a:rPr>
              <a:t> Und </a:t>
            </a:r>
            <a:r>
              <a:rPr lang="de-DE" sz="1600" b="0" i="0" dirty="0" err="1">
                <a:solidFill>
                  <a:schemeClr val="tx1"/>
                </a:solidFill>
                <a:effectLst/>
              </a:rPr>
              <a:t>Kain</a:t>
            </a:r>
            <a:r>
              <a:rPr lang="de-DE" sz="1600" b="0" i="0" dirty="0">
                <a:solidFill>
                  <a:schemeClr val="tx1"/>
                </a:solidFill>
                <a:effectLst/>
              </a:rPr>
              <a:t> sprach zu Jehova: Zu groß ist meine Strafe, um sie zu tragen. </a:t>
            </a:r>
            <a:r>
              <a:rPr lang="de-DE" sz="1600" b="0" i="0" baseline="30000" dirty="0">
                <a:solidFill>
                  <a:schemeClr val="tx1"/>
                </a:solidFill>
                <a:effectLst/>
              </a:rPr>
              <a:t>14</a:t>
            </a:r>
            <a:r>
              <a:rPr lang="de-DE" sz="1600" b="0" i="0" dirty="0">
                <a:solidFill>
                  <a:schemeClr val="tx1"/>
                </a:solidFill>
                <a:effectLst/>
              </a:rPr>
              <a:t> Siehe, du hast mich heute von der Fläche des Erdbodens vertrieben, und ich werde verborgen sein vor deinem Angesicht und werde unstet und flüchtig sein auf der Erde; und es wird geschehen: wer irgend mich findet, wird mich erschlagen.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5FC16628-4A29-046E-F3B0-DF19306841DF}"/>
              </a:ext>
            </a:extLst>
          </p:cNvPr>
          <p:cNvSpPr/>
          <p:nvPr/>
        </p:nvSpPr>
        <p:spPr>
          <a:xfrm>
            <a:off x="485062" y="4898128"/>
            <a:ext cx="8731091" cy="153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sz="1600" b="1" i="0" baseline="30000" dirty="0">
                <a:solidFill>
                  <a:schemeClr val="tx1"/>
                </a:solidFill>
                <a:effectLst/>
              </a:rPr>
              <a:t>12 </a:t>
            </a:r>
            <a:r>
              <a:rPr lang="de" sz="1600" b="0" i="0" dirty="0">
                <a:solidFill>
                  <a:schemeClr val="tx1"/>
                </a:solidFill>
                <a:effectLst/>
              </a:rPr>
              <a:t>Wenn du den Erdboden </a:t>
            </a:r>
            <a:r>
              <a:rPr lang="de" sz="1600" b="0" i="0" dirty="0" err="1">
                <a:solidFill>
                  <a:schemeClr val="tx1"/>
                </a:solidFill>
                <a:effectLst/>
              </a:rPr>
              <a:t>bearbeitest </a:t>
            </a:r>
            <a:r>
              <a:rPr lang="de" sz="1600" b="0" i="0" dirty="0">
                <a:solidFill>
                  <a:schemeClr val="tx1"/>
                </a:solidFill>
                <a:effectLst/>
              </a:rPr>
              <a:t>, gibt er dir nichts von seiner Kraft; ein Wanderer, ein Zitterer bist du auf der Erde.‘ </a:t>
            </a:r>
            <a:r>
              <a:rPr lang="de" sz="1600" b="1" i="0" baseline="30000" dirty="0">
                <a:solidFill>
                  <a:schemeClr val="tx1"/>
                </a:solidFill>
                <a:effectLst/>
              </a:rPr>
              <a:t>13 </a:t>
            </a:r>
            <a:r>
              <a:rPr lang="de" sz="1600" b="0" i="0" dirty="0">
                <a:solidFill>
                  <a:schemeClr val="tx1"/>
                </a:solidFill>
                <a:effectLst/>
              </a:rPr>
              <a:t>Und Kain sprach zu Jehova: Meine Strafe ist größer, als dass ich sie ertrage. </a:t>
            </a:r>
            <a:r>
              <a:rPr lang="de" sz="1600" b="1" i="0" baseline="30000" dirty="0">
                <a:solidFill>
                  <a:schemeClr val="tx1"/>
                </a:solidFill>
                <a:effectLst/>
              </a:rPr>
              <a:t>14 </a:t>
            </a:r>
            <a:r>
              <a:rPr lang="de" sz="1600" b="0" i="0" dirty="0">
                <a:solidFill>
                  <a:schemeClr val="tx1"/>
                </a:solidFill>
                <a:effectLst/>
              </a:rPr>
              <a:t>Siehe, du hast mich heute von der Fläche des Erdbodens vertrieben, und vor deinem Angesicht habe ich mich verborgen; und ein Wanderer, ein Zitterer, bin ich auf der Erde gewesen, und es ist so gewesen – jeder, der mich fand, tötete mich.‘ </a:t>
            </a:r>
            <a:r>
              <a:rPr lang="de" sz="1600" dirty="0">
                <a:solidFill>
                  <a:schemeClr val="tx1"/>
                </a:solidFill>
              </a:rPr>
              <a:t>( YLT)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1269367F-80E2-BCD4-B4E9-6C32FDF4F71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5935921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D5E97B8-E1CB-A16B-6811-1498CFF0ADB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04066B33-3DF0-C1BF-B40B-35DD0F9E7D51}"/>
              </a:ext>
            </a:extLst>
          </p:cNvPr>
          <p:cNvSpPr>
            <a:spLocks noGrp="1"/>
          </p:cNvSpPr>
          <p:nvPr>
            <p:ph type="title"/>
          </p:nvPr>
        </p:nvSpPr>
        <p:spPr/>
        <p:txBody>
          <a:bodyPr>
            <a:normAutofit/>
          </a:bodyPr>
          <a:lstStyle/>
          <a:p>
            <a:pPr marL="0" algn="ctr" rtl="0" eaLnBrk="1" latinLnBrk="0" hangingPunct="1"/>
            <a:r>
              <a:rPr lang="de" kern="1200" dirty="0">
                <a:ln>
                  <a:noFill/>
                </a:ln>
                <a:solidFill>
                  <a:srgbClr val="000000"/>
                </a:solidFill>
                <a:effectLst>
                  <a:outerShdw blurRad="38100" dist="19050" dir="2700000" algn="tl" rotWithShape="0">
                    <a:schemeClr val="dk1">
                      <a:alpha val="40000"/>
                    </a:schemeClr>
                  </a:outerShdw>
                </a:effectLst>
                <a:ea typeface="+mn-ea"/>
                <a:cs typeface="+mn-cs"/>
              </a:rPr>
              <a:t>1.Johannes 4:8</a:t>
            </a:r>
            <a:endParaRPr lang="de-DE" dirty="0">
              <a:effectLst/>
            </a:endParaRPr>
          </a:p>
        </p:txBody>
      </p:sp>
      <p:sp>
        <p:nvSpPr>
          <p:cNvPr id="3" name="Abgerundetes Rechteck 2">
            <a:extLst>
              <a:ext uri="{FF2B5EF4-FFF2-40B4-BE49-F238E27FC236}">
                <a16:creationId xmlns:a16="http://schemas.microsoft.com/office/drawing/2014/main" xmlns="" id="{0E4695BB-8E9D-2382-C5B8-29E3A17C460C}"/>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Wer nicht liebhat, der kennt Gott nicht; denn Gott ist Liebe.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CB389FBD-D4C6-1A9B-06F9-370D6EDF7D35}"/>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b="0" i="0" dirty="0">
                <a:solidFill>
                  <a:schemeClr val="tx1"/>
                </a:solidFill>
                <a:effectLst/>
              </a:rPr>
              <a:t>Aber wenn ein Mensch nicht liebevoll und freundlich ist, zeigt das, dass er Gott nicht kennt – denn Gott ist Liebe. </a:t>
            </a:r>
            <a:r>
              <a:rPr lang="de" dirty="0">
                <a:solidFill>
                  <a:schemeClr val="tx1"/>
                </a:solidFill>
              </a:rPr>
              <a:t>(TLB)</a:t>
            </a:r>
            <a:endParaRPr lang="de-DE" dirty="0">
              <a:solidFill>
                <a:schemeClr val="tx1"/>
              </a:solidFill>
            </a:endParaRPr>
          </a:p>
        </p:txBody>
      </p:sp>
      <p:sp>
        <p:nvSpPr>
          <p:cNvPr id="5" name="Abgerundetes Rechteck 4">
            <a:extLst>
              <a:ext uri="{FF2B5EF4-FFF2-40B4-BE49-F238E27FC236}">
                <a16:creationId xmlns:a16="http://schemas.microsoft.com/office/drawing/2014/main" xmlns="" id="{0305E761-015B-A6F0-B573-6C2EBC73991B}"/>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Wer nicht liebt, kennt Gott nicht; denn Gott ist Liebe.</a:t>
            </a:r>
            <a:r>
              <a:rPr lang="de" b="0" i="0" dirty="0">
                <a:solidFill>
                  <a:schemeClr val="tx1"/>
                </a:solidFill>
                <a:effectLst>
                  <a:outerShdw blurRad="38100" dist="19050" dir="2700000" algn="tl" rotWithShape="0">
                    <a:schemeClr val="dk1">
                      <a:alpha val="40000"/>
                    </a:schemeClr>
                  </a:outerShdw>
                </a:effectLst>
              </a:rPr>
              <a: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C1D5072B-ED86-0B86-6787-CF674E90890A}"/>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732160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31263CB-2127-07F8-0D25-A11BEC02CAB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3DBC2B13-9645-56EF-6AA0-C252E66AFDAA}"/>
              </a:ext>
            </a:extLst>
          </p:cNvPr>
          <p:cNvSpPr>
            <a:spLocks noGrp="1"/>
          </p:cNvSpPr>
          <p:nvPr>
            <p:ph type="title"/>
          </p:nvPr>
        </p:nvSpPr>
        <p:spPr/>
        <p:txBody>
          <a:bodyPr>
            <a:normAutofit/>
          </a:bodyPr>
          <a:lstStyle/>
          <a:p>
            <a:pPr marL="0" algn="ctr" rtl="0" eaLnBrk="1" latinLnBrk="0" hangingPunct="1"/>
            <a:r>
              <a:rPr lang="de" kern="1200" dirty="0">
                <a:ln>
                  <a:noFill/>
                </a:ln>
                <a:solidFill>
                  <a:srgbClr val="000000"/>
                </a:solidFill>
                <a:effectLst>
                  <a:outerShdw blurRad="38100" dist="19050" dir="2700000" algn="tl" rotWithShape="0">
                    <a:schemeClr val="dk1">
                      <a:alpha val="40000"/>
                    </a:schemeClr>
                  </a:outerShdw>
                </a:effectLst>
                <a:ea typeface="+mn-ea"/>
                <a:cs typeface="+mn-cs"/>
              </a:rPr>
              <a:t>Johannes 14:9</a:t>
            </a:r>
            <a:endParaRPr lang="de-DE" dirty="0">
              <a:effectLst/>
            </a:endParaRPr>
          </a:p>
        </p:txBody>
      </p:sp>
      <p:sp>
        <p:nvSpPr>
          <p:cNvPr id="3" name="Abgerundetes Rechteck 2">
            <a:extLst>
              <a:ext uri="{FF2B5EF4-FFF2-40B4-BE49-F238E27FC236}">
                <a16:creationId xmlns:a16="http://schemas.microsoft.com/office/drawing/2014/main" xmlns="" id="{B85DEE35-BCC6-FC01-54C4-490F8C541EAB}"/>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Jesus spricht zu ihm: So lange bin ich bei euch, und du kennst mich nicht, Philippus? Wer mich sieht, der sieht den Vater; wie sprichst du denn: Zeige uns den Vater?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756F5295-5F4C-EB20-51A8-F4F2F9E13951}"/>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b="0" i="0" dirty="0">
                <a:solidFill>
                  <a:schemeClr val="tx1"/>
                </a:solidFill>
                <a:effectLst/>
              </a:rPr>
              <a:t>Jesus antwortete: „Weißt du noch immer nicht, wer ich bin, Philippus, auch nach all der Zeit, die ich bei euch bin? Wer mich gesehen hat, hat den Vater gesehen! Warum also willst du ihn sehen?“ </a:t>
            </a:r>
            <a:r>
              <a:rPr lang="de" dirty="0">
                <a:solidFill>
                  <a:schemeClr val="tx1"/>
                </a:solidFill>
              </a:rPr>
              <a:t>(TLB)</a:t>
            </a:r>
            <a:endParaRPr lang="de-DE" dirty="0">
              <a:solidFill>
                <a:schemeClr val="tx1"/>
              </a:solidFill>
            </a:endParaRPr>
          </a:p>
        </p:txBody>
      </p:sp>
      <p:sp>
        <p:nvSpPr>
          <p:cNvPr id="5" name="Abgerundetes Rechteck 4">
            <a:extLst>
              <a:ext uri="{FF2B5EF4-FFF2-40B4-BE49-F238E27FC236}">
                <a16:creationId xmlns:a16="http://schemas.microsoft.com/office/drawing/2014/main" xmlns="" id="{1E61D5CB-CFC9-6A4B-2F15-469E6323CEF9}"/>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Spricht Jesus zu ihm: So lange Zeit bin ich bei euch, und du kennst mich noch nicht? Philippus, wer mich gesehen hat, der hat den Vater gesehen! Wie kannst du sagen: Zeige uns den Vater?</a:t>
            </a:r>
            <a:r>
              <a:rPr lang="de" b="0" i="0" dirty="0">
                <a:solidFill>
                  <a:schemeClr val="tx1"/>
                </a:solidFill>
                <a:effectLst/>
              </a:rPr>
              <a:t> (Schl.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5BA5334E-7081-F81B-9EDD-8DD5EF21186C}"/>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8236809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9323758-736E-FD52-4987-3D902970B10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52140811-13A1-B900-78D9-49350EE07EB7}"/>
              </a:ext>
            </a:extLst>
          </p:cNvPr>
          <p:cNvSpPr>
            <a:spLocks noGrp="1"/>
          </p:cNvSpPr>
          <p:nvPr>
            <p:ph type="title"/>
          </p:nvPr>
        </p:nvSpPr>
        <p:spPr/>
        <p:txBody>
          <a:bodyPr>
            <a:normAutofit/>
          </a:bodyPr>
          <a:lstStyle/>
          <a:p>
            <a:pPr marL="0" algn="ctr" rtl="0" eaLnBrk="1" latinLnBrk="0" hangingPunct="1"/>
            <a:r>
              <a:rPr lang="de" kern="1200" dirty="0">
                <a:ln>
                  <a:noFill/>
                </a:ln>
                <a:solidFill>
                  <a:srgbClr val="000000"/>
                </a:solidFill>
                <a:effectLst>
                  <a:outerShdw blurRad="38100" dist="19050" dir="2700000" algn="tl" rotWithShape="0">
                    <a:schemeClr val="dk1">
                      <a:alpha val="40000"/>
                    </a:schemeClr>
                  </a:outerShdw>
                </a:effectLst>
                <a:ea typeface="+mn-ea"/>
                <a:cs typeface="+mn-cs"/>
              </a:rPr>
              <a:t>Johannes 17:6</a:t>
            </a:r>
            <a:endParaRPr lang="de-DE" dirty="0">
              <a:effectLst/>
            </a:endParaRPr>
          </a:p>
        </p:txBody>
      </p:sp>
      <p:sp>
        <p:nvSpPr>
          <p:cNvPr id="3" name="Abgerundetes Rechteck 2">
            <a:extLst>
              <a:ext uri="{FF2B5EF4-FFF2-40B4-BE49-F238E27FC236}">
                <a16:creationId xmlns:a16="http://schemas.microsoft.com/office/drawing/2014/main" xmlns="" id="{CCF35C73-777F-EE23-237C-18486150B06D}"/>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Ich habe deinen Namen offenbart den Menschen, die du mir von der Welt gegeben hast. Sie waren dein, und du hast sie mir gegeben, und sie haben dein Wort behalten.</a:t>
            </a:r>
            <a:r>
              <a:rPr lang="de" sz="1600" b="0" i="0" dirty="0">
                <a:solidFill>
                  <a:schemeClr val="tx1"/>
                </a:solidFill>
                <a:effectLst/>
              </a:rPr>
              <a:t> (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44D35CF9-DB8C-63A4-5CF9-586E8EE7AB52}"/>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dirty="0">
                <a:solidFill>
                  <a:schemeClr val="tx1"/>
                </a:solidFill>
                <a:effectLst/>
              </a:rPr>
              <a:t> Ich habe deinen Namen geoffenbart den Menschen, die du mir aus der Welt gegeben hast. Dein waren sie, und mir hast du sie gegeben, und sie haben dein Wort bewahrt.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3FBA52F5-A43F-B599-FE9F-6CBC810A48BC}"/>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 Ich habe deinen Namen den Menschen geoffenbart, die du mir aus der Welt gegeben hast; sie waren dein, und du hast sie mir gegeben, und sie haben dein Wort bewahrt. </a:t>
            </a:r>
            <a:r>
              <a:rPr lang="de" sz="1600" b="0" i="0" dirty="0">
                <a:solidFill>
                  <a:schemeClr val="tx1"/>
                </a:solidFill>
                <a:effectLst/>
              </a:rPr>
              <a:t>(</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44544416-28B3-D38F-9CA7-03D4ABF88D57}"/>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6B7BB3FD-5DEB-878E-43D5-EB923F9F3CA8}"/>
              </a:ext>
            </a:extLst>
          </p:cNvPr>
          <p:cNvSpPr/>
          <p:nvPr/>
        </p:nvSpPr>
        <p:spPr>
          <a:xfrm>
            <a:off x="485060" y="544036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b="0" i="0" dirty="0">
                <a:solidFill>
                  <a:schemeClr val="tx1"/>
                </a:solidFill>
                <a:effectLst/>
              </a:rPr>
              <a:t>„Ich habe diesen Männern alles über dich erzählt. Sie waren in der Welt, aber dann hast du sie mir gegeben. Tatsächlich waren sie immer dein, und du hast sie mir gegeben; und sie haben dir gehorcht. </a:t>
            </a:r>
            <a:r>
              <a:rPr lang="de" dirty="0">
                <a:solidFill>
                  <a:schemeClr val="tx1"/>
                </a:solidFill>
              </a:rPr>
              <a:t>(TLB)</a:t>
            </a:r>
            <a:endParaRPr lang="de-DE" dirty="0">
              <a:solidFill>
                <a:schemeClr val="tx1"/>
              </a:solidFill>
            </a:endParaRPr>
          </a:p>
        </p:txBody>
      </p:sp>
    </p:spTree>
    <p:extLst>
      <p:ext uri="{BB962C8B-B14F-4D97-AF65-F5344CB8AC3E}">
        <p14:creationId xmlns:p14="http://schemas.microsoft.com/office/powerpoint/2010/main" val="3480453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9F8DE53C-ED73-6B18-9886-2E5A6BC0E9DD}"/>
            </a:ext>
          </a:extLst>
        </p:cNvPr>
        <p:cNvGrpSpPr/>
        <p:nvPr/>
      </p:nvGrpSpPr>
      <p:grpSpPr>
        <a:xfrm>
          <a:off x="0" y="0"/>
          <a:ext cx="0" cy="0"/>
          <a:chOff x="0" y="0"/>
          <a:chExt cx="0" cy="0"/>
        </a:xfrm>
      </p:grpSpPr>
      <p:pic>
        <p:nvPicPr>
          <p:cNvPr id="12" name="Grafik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D017DC0A-3511-3FA5-B3F5-3B885816D357}"/>
              </a:ext>
            </a:extLst>
          </p:cNvPr>
          <p:cNvSpPr/>
          <p:nvPr/>
        </p:nvSpPr>
        <p:spPr>
          <a:xfrm>
            <a:off x="191738"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28ECBCBD-040D-104B-B268-9CC77FC9965E}"/>
              </a:ext>
            </a:extLst>
          </p:cNvPr>
          <p:cNvSpPr/>
          <p:nvPr/>
        </p:nvSpPr>
        <p:spPr>
          <a:xfrm>
            <a:off x="535" y="109728"/>
            <a:ext cx="9700677"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66084EF0-60BA-A0CA-34DE-19114A085E73}"/>
              </a:ext>
            </a:extLst>
          </p:cNvPr>
          <p:cNvSpPr/>
          <p:nvPr/>
        </p:nvSpPr>
        <p:spPr>
          <a:xfrm>
            <a:off x="846071"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Sacharja 2:5</a:t>
            </a:r>
            <a:endParaRPr lang="de-DE" dirty="0">
              <a:ln w="0"/>
              <a:solidFill>
                <a:schemeClr val="tx1"/>
              </a:solidFill>
              <a:effectLst>
                <a:outerShdw blurRad="38100" dist="19050" dir="2700000" algn="tl" rotWithShape="0">
                  <a:schemeClr val="dk1">
                    <a:alpha val="40000"/>
                  </a:schemeClr>
                </a:outerShdw>
              </a:effectLst>
            </a:endParaRPr>
          </a:p>
        </p:txBody>
      </p:sp>
      <p:sp>
        <p:nvSpPr>
          <p:cNvPr id="18" name="Rechteck: abgerundete Ecken 17">
            <a:hlinkClick r:id="rId6" action="ppaction://hlinksldjump"/>
            <a:extLst>
              <a:ext uri="{FF2B5EF4-FFF2-40B4-BE49-F238E27FC236}">
                <a16:creationId xmlns:a16="http://schemas.microsoft.com/office/drawing/2014/main" xmlns="" id="{13EFA21F-51A0-475E-D44A-9C160086D73A}"/>
              </a:ext>
            </a:extLst>
          </p:cNvPr>
          <p:cNvSpPr/>
          <p:nvPr/>
        </p:nvSpPr>
        <p:spPr>
          <a:xfrm>
            <a:off x="5032950"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Hiob 16:11,14</a:t>
            </a:r>
            <a:endParaRPr lang="de-DE" dirty="0">
              <a:solidFill>
                <a:schemeClr val="tx1"/>
              </a:solidFill>
            </a:endParaRPr>
          </a:p>
        </p:txBody>
      </p:sp>
      <p:sp>
        <p:nvSpPr>
          <p:cNvPr id="19" name="Rechteck: abgerundete Ecken 18">
            <a:hlinkClick r:id="rId7" action="ppaction://hlinksldjump"/>
            <a:extLst>
              <a:ext uri="{FF2B5EF4-FFF2-40B4-BE49-F238E27FC236}">
                <a16:creationId xmlns:a16="http://schemas.microsoft.com/office/drawing/2014/main" xmlns="" id="{72C9B0E6-AADE-E045-BEA7-19EBE1EFB63C}"/>
              </a:ext>
            </a:extLst>
          </p:cNvPr>
          <p:cNvSpPr/>
          <p:nvPr/>
        </p:nvSpPr>
        <p:spPr>
          <a:xfrm>
            <a:off x="844947"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Jesaja 58:12</a:t>
            </a:r>
            <a:endParaRPr lang="de-DE" dirty="0">
              <a:ln w="0"/>
              <a:solidFill>
                <a:schemeClr val="tx1"/>
              </a:solidFill>
              <a:effectLst>
                <a:outerShdw blurRad="38100" dist="19050" dir="2700000" algn="tl" rotWithShape="0">
                  <a:schemeClr val="dk1">
                    <a:alpha val="40000"/>
                  </a:schemeClr>
                </a:outerShdw>
              </a:effectLst>
            </a:endParaRPr>
          </a:p>
        </p:txBody>
      </p:sp>
      <p:sp>
        <p:nvSpPr>
          <p:cNvPr id="20" name="Rechteck: abgerundete Ecken 19">
            <a:hlinkClick r:id="rId8" action="ppaction://hlinksldjump"/>
            <a:extLst>
              <a:ext uri="{FF2B5EF4-FFF2-40B4-BE49-F238E27FC236}">
                <a16:creationId xmlns:a16="http://schemas.microsoft.com/office/drawing/2014/main" xmlns="" id="{8892151E-68D1-6B7F-67EE-80080EEBCAC6}"/>
              </a:ext>
            </a:extLst>
          </p:cNvPr>
          <p:cNvSpPr/>
          <p:nvPr/>
        </p:nvSpPr>
        <p:spPr>
          <a:xfrm>
            <a:off x="5031826"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Hiob 1:10-12</a:t>
            </a:r>
            <a:endParaRPr lang="de-DE" dirty="0">
              <a:solidFill>
                <a:schemeClr val="tx1"/>
              </a:solidFill>
            </a:endParaRPr>
          </a:p>
        </p:txBody>
      </p:sp>
      <p:sp>
        <p:nvSpPr>
          <p:cNvPr id="21" name="Rechteck: abgerundete Ecken 20">
            <a:hlinkClick r:id="rId9" action="ppaction://hlinksldjump"/>
            <a:extLst>
              <a:ext uri="{FF2B5EF4-FFF2-40B4-BE49-F238E27FC236}">
                <a16:creationId xmlns:a16="http://schemas.microsoft.com/office/drawing/2014/main" xmlns="" id="{6957DDCF-02C3-6642-04E8-71CFF35AB775}"/>
              </a:ext>
            </a:extLst>
          </p:cNvPr>
          <p:cNvSpPr/>
          <p:nvPr/>
        </p:nvSpPr>
        <p:spPr>
          <a:xfrm>
            <a:off x="844947"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Jesaja 30:12</a:t>
            </a:r>
            <a:endParaRPr lang="de-DE" dirty="0">
              <a:ln w="0"/>
              <a:solidFill>
                <a:schemeClr val="tx1"/>
              </a:solidFill>
              <a:effectLst>
                <a:outerShdw blurRad="38100" dist="19050" dir="2700000" algn="tl" rotWithShape="0">
                  <a:schemeClr val="dk1">
                    <a:alpha val="40000"/>
                  </a:schemeClr>
                </a:outerShdw>
              </a:effectLst>
            </a:endParaRPr>
          </a:p>
        </p:txBody>
      </p:sp>
      <p:sp>
        <p:nvSpPr>
          <p:cNvPr id="22" name="Rechteck: abgerundete Ecken 21">
            <a:hlinkClick r:id="rId10" action="ppaction://hlinksldjump"/>
            <a:extLst>
              <a:ext uri="{FF2B5EF4-FFF2-40B4-BE49-F238E27FC236}">
                <a16:creationId xmlns:a16="http://schemas.microsoft.com/office/drawing/2014/main" xmlns="" id="{6D042698-E25C-AEC7-BD94-9CC2D4F6539C}"/>
              </a:ext>
            </a:extLst>
          </p:cNvPr>
          <p:cNvSpPr/>
          <p:nvPr/>
        </p:nvSpPr>
        <p:spPr>
          <a:xfrm>
            <a:off x="5031826"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Hiob 2:3-7</a:t>
            </a:r>
            <a:endParaRPr lang="de-DE" dirty="0">
              <a:solidFill>
                <a:schemeClr val="tx1"/>
              </a:solidFill>
            </a:endParaRPr>
          </a:p>
        </p:txBody>
      </p:sp>
      <p:sp>
        <p:nvSpPr>
          <p:cNvPr id="4" name="Titel 1">
            <a:extLst>
              <a:ext uri="{FF2B5EF4-FFF2-40B4-BE49-F238E27FC236}">
                <a16:creationId xmlns:a16="http://schemas.microsoft.com/office/drawing/2014/main" xmlns="" id="{5524C650-4C2C-FB28-B6BA-5BB79C8AC3FF}"/>
              </a:ext>
            </a:extLst>
          </p:cNvPr>
          <p:cNvSpPr>
            <a:spLocks noGrp="1"/>
          </p:cNvSpPr>
          <p:nvPr>
            <p:ph type="title"/>
          </p:nvPr>
        </p:nvSpPr>
        <p:spPr>
          <a:xfrm>
            <a:off x="191738" y="804672"/>
            <a:ext cx="9317736" cy="978406"/>
          </a:xfrm>
        </p:spPr>
        <p:txBody>
          <a:bodyPr>
            <a:normAutofit/>
          </a:bodyPr>
          <a:lstStyle/>
          <a:p>
            <a:r>
              <a:rPr lang="de-DE" sz="3200" b="1" dirty="0">
                <a:ln w="0"/>
                <a:effectLst>
                  <a:outerShdw blurRad="38100" dist="19050" dir="2700000" algn="tl" rotWithShape="0">
                    <a:schemeClr val="dk1">
                      <a:alpha val="40000"/>
                    </a:schemeClr>
                  </a:outerShdw>
                </a:effectLst>
              </a:rPr>
              <a:t>Der Riss</a:t>
            </a:r>
            <a:endParaRPr lang="de-DE" sz="140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5494232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3AC9B86-5907-751F-B4BB-7D3A98BFADC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E746832-CE0E-8C2B-34C1-19B03F3A6D63}"/>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Matthäus 11:27</a:t>
            </a:r>
            <a:endParaRPr lang="de-DE" dirty="0">
              <a:effectLst/>
            </a:endParaRPr>
          </a:p>
        </p:txBody>
      </p:sp>
      <p:sp>
        <p:nvSpPr>
          <p:cNvPr id="3" name="Abgerundetes Rechteck 2">
            <a:extLst>
              <a:ext uri="{FF2B5EF4-FFF2-40B4-BE49-F238E27FC236}">
                <a16:creationId xmlns:a16="http://schemas.microsoft.com/office/drawing/2014/main" xmlns="" id="{0DDD277B-CF78-CDBA-3A56-30A012D6125E}"/>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 Alle Dinge sind mir übergeben von meinem Vater. Und niemand kennet den Sohn denn nur der Vater; und niemand kennet den Vater denn nur der Sohn und wem es der Sohn will offenbaren. </a:t>
            </a:r>
            <a:r>
              <a:rPr lang="de" sz="1600" b="0" i="0" dirty="0">
                <a:solidFill>
                  <a:schemeClr val="tx1"/>
                </a:solidFill>
                <a:effectLst/>
              </a:rPr>
              <a:t>(Luth.</a:t>
            </a:r>
            <a:r>
              <a:rPr lang="de" sz="1600" dirty="0">
                <a:solidFill>
                  <a:schemeClr val="tx1"/>
                </a:solidFill>
              </a:rPr>
              <a:t>)</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B16037B-051F-4DDD-3590-8D5B1E0812F2}"/>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dirty="0">
                <a:solidFill>
                  <a:schemeClr val="tx1"/>
                </a:solidFill>
                <a:effectLst/>
              </a:rPr>
              <a:t> Alles ist mir übergeben von meinem Vater; und niemand erkennt den Sohn, als nur der Vater, noch erkennt jemand den Vater, als nur der Sohn, und wem irgend der Sohn ihn offenbaren will.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367AB465-DC25-0369-187F-BC8678CA354D}"/>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Alles ist mir von meinem Vater übergeben worden, und niemand erkennt den Sohn, als nur der Vater; und niemand erkennt den Vater, als nur der Sohn und wem der Sohn es offenbaren will.</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DDBE6321-8F56-4277-2FE3-FC09341E8864}"/>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327968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6F43BAB-A10A-4D8A-E8BB-17B708819C2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697B2BF3-ADE7-4E3D-FFA8-696F3F72FA78}"/>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1. Timotheus 3:16</a:t>
            </a:r>
            <a:endParaRPr lang="de-DE" dirty="0">
              <a:effectLst/>
            </a:endParaRPr>
          </a:p>
        </p:txBody>
      </p:sp>
      <p:sp>
        <p:nvSpPr>
          <p:cNvPr id="3" name="Abgerundetes Rechteck 2">
            <a:extLst>
              <a:ext uri="{FF2B5EF4-FFF2-40B4-BE49-F238E27FC236}">
                <a16:creationId xmlns:a16="http://schemas.microsoft.com/office/drawing/2014/main" xmlns="" id="{E4ADE0F9-C9E7-986D-3F78-B3D6BEE14957}"/>
              </a:ext>
            </a:extLst>
          </p:cNvPr>
          <p:cNvSpPr/>
          <p:nvPr/>
        </p:nvSpPr>
        <p:spPr>
          <a:xfrm>
            <a:off x="485062" y="1417638"/>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a:t>
            </a:r>
            <a:r>
              <a:rPr lang="de-DE" b="0" i="0" dirty="0" err="1">
                <a:solidFill>
                  <a:schemeClr val="tx1"/>
                </a:solidFill>
                <a:effectLst/>
              </a:rPr>
              <a:t>kündlich</a:t>
            </a:r>
            <a:r>
              <a:rPr lang="de-DE" b="0" i="0" dirty="0">
                <a:solidFill>
                  <a:schemeClr val="tx1"/>
                </a:solidFill>
                <a:effectLst/>
              </a:rPr>
              <a:t> groß ist das gottselige Geheimnis: Gott ist offenbart im Fleisch, gerechtfertigt im Geist, erschienen den Engeln, gepredigt den Heiden, geglaubt von der Welt, aufgenommen in die Herrlichkeit.</a:t>
            </a:r>
            <a:r>
              <a:rPr lang="de" b="0" i="0" dirty="0">
                <a:solidFill>
                  <a:schemeClr val="tx1"/>
                </a:solidFill>
                <a:effectLst/>
              </a:rPr>
              <a:t> (Luth.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1C490E37-1F03-D8AA-E0E6-3332F5074ECC}"/>
              </a:ext>
            </a:extLst>
          </p:cNvPr>
          <p:cNvSpPr/>
          <p:nvPr/>
        </p:nvSpPr>
        <p:spPr>
          <a:xfrm>
            <a:off x="485062" y="2763510"/>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dirty="0">
                <a:solidFill>
                  <a:schemeClr val="tx1"/>
                </a:solidFill>
                <a:effectLst/>
              </a:rPr>
              <a:t>Und anerkannt groß ist das Geheimnis der Gottseligkeit: Gott ist geoffenbart worden im Fleische, gerechtfertigt im Geiste, gesehen von den Engeln, gepredigt unter den Nationen, geglaubt in der Welt, aufgenommen in Herrlichkeit.</a:t>
            </a:r>
            <a:r>
              <a:rPr lang="de" b="0" i="0" dirty="0">
                <a:solidFill>
                  <a:schemeClr val="tx1"/>
                </a:solidFill>
                <a:effectLst/>
              </a:rPr>
              <a: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34C5ADE-765E-7FBF-CDD9-BE90BC9F1E91}"/>
              </a:ext>
            </a:extLst>
          </p:cNvPr>
          <p:cNvSpPr/>
          <p:nvPr/>
        </p:nvSpPr>
        <p:spPr>
          <a:xfrm>
            <a:off x="485060" y="4109382"/>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anerkannt groß ist das Geheimnis der Gottseligkeit: Gott ist geoffenbart im Fleisch, gerechtfertigt im Geist, erschienen den Engeln, gepredigt unter den Heiden, geglaubt in der Welt, aufgenommen in Herrlichkeit. </a:t>
            </a:r>
            <a:r>
              <a:rPr lang="de" b="0" i="0" dirty="0">
                <a:solidFill>
                  <a:schemeClr val="tx1"/>
                </a:solidFill>
                <a:effectLst/>
              </a:rPr>
              <a:t>( </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68B50704-2585-382D-095D-BEC2E208B6D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314462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3092B2C-EDE5-A4ED-D7E5-657C8B4CD05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AD19F26-2A71-07A1-2D31-197891A04DD4}"/>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Psalm 40:9-10</a:t>
            </a:r>
            <a:endParaRPr lang="de-DE" dirty="0">
              <a:effectLst/>
            </a:endParaRPr>
          </a:p>
        </p:txBody>
      </p:sp>
      <p:sp>
        <p:nvSpPr>
          <p:cNvPr id="3" name="Abgerundetes Rechteck 2">
            <a:extLst>
              <a:ext uri="{FF2B5EF4-FFF2-40B4-BE49-F238E27FC236}">
                <a16:creationId xmlns:a16="http://schemas.microsoft.com/office/drawing/2014/main" xmlns="" id="{EED8F9D9-8BEA-A62D-2DA8-DD38BABD7BBD}"/>
              </a:ext>
            </a:extLst>
          </p:cNvPr>
          <p:cNvSpPr/>
          <p:nvPr/>
        </p:nvSpPr>
        <p:spPr>
          <a:xfrm>
            <a:off x="485062" y="1417638"/>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baseline="30000" dirty="0">
                <a:solidFill>
                  <a:schemeClr val="tx1"/>
                </a:solidFill>
                <a:effectLst/>
              </a:rPr>
              <a:t>9</a:t>
            </a:r>
            <a:r>
              <a:rPr lang="de-DE" b="0" i="0" dirty="0">
                <a:solidFill>
                  <a:schemeClr val="tx1"/>
                </a:solidFill>
                <a:effectLst/>
              </a:rPr>
              <a:t> Deinen Willen, mein Gott, tue ich gern, und dein Gesetz habe ich in meinem Herzen. </a:t>
            </a:r>
            <a:r>
              <a:rPr lang="de-DE" b="0" i="0" baseline="30000" dirty="0">
                <a:solidFill>
                  <a:schemeClr val="tx1"/>
                </a:solidFill>
                <a:effectLst/>
              </a:rPr>
              <a:t>10</a:t>
            </a:r>
            <a:r>
              <a:rPr lang="de-DE" b="0" i="0" dirty="0">
                <a:solidFill>
                  <a:schemeClr val="tx1"/>
                </a:solidFill>
                <a:effectLst/>
              </a:rPr>
              <a:t> Ich will predigen die Gerechtigkeit in der großen Gemeinde; siehe, ich will mir meinen Mund nicht stopfen lassen, HERR, das weißt du.</a:t>
            </a:r>
            <a:r>
              <a:rPr lang="de" b="0" i="0" dirty="0">
                <a:solidFill>
                  <a:schemeClr val="tx1"/>
                </a:solidFill>
                <a:effectLst/>
              </a:rPr>
              <a:t>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7C0EE81A-E9DD-D0AD-BC44-660FE5F060DB}"/>
              </a:ext>
            </a:extLst>
          </p:cNvPr>
          <p:cNvSpPr/>
          <p:nvPr/>
        </p:nvSpPr>
        <p:spPr>
          <a:xfrm>
            <a:off x="485060" y="2765542"/>
            <a:ext cx="8731091" cy="107257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9</a:t>
            </a:r>
            <a:r>
              <a:rPr lang="de-DE" sz="1600" b="0" i="0" dirty="0">
                <a:solidFill>
                  <a:schemeClr val="tx1"/>
                </a:solidFill>
                <a:effectLst/>
              </a:rPr>
              <a:t> Ich habe die Gerechtigkeit verkündet in der großen Versammlung; siehe, meine Lippen hemmte ich nicht - Jehova, du weißt es! </a:t>
            </a:r>
            <a:r>
              <a:rPr lang="de-DE" sz="1600" b="0" i="0" baseline="30000" dirty="0">
                <a:solidFill>
                  <a:schemeClr val="tx1"/>
                </a:solidFill>
                <a:effectLst/>
              </a:rPr>
              <a:t>10</a:t>
            </a:r>
            <a:r>
              <a:rPr lang="de-DE" sz="1600" b="0" i="0" dirty="0">
                <a:solidFill>
                  <a:schemeClr val="tx1"/>
                </a:solidFill>
                <a:effectLst/>
              </a:rPr>
              <a:t> Deine Gerechtigkeit habe ich nicht verborgen im Innern meines Herzens; deine Treue und deine Rettung habe ich ausgesprochen, deine Güte und deine Wahrheit nicht verhehlt vor der großen Versammlung.</a:t>
            </a:r>
            <a:r>
              <a:rPr lang="de" sz="1600" b="0" i="0" dirty="0">
                <a:solidFill>
                  <a:schemeClr val="tx1"/>
                </a:solidFill>
                <a:effectLst/>
              </a:rPr>
              <a: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6F16142C-0F30-FC37-A0CA-E81D026C25C1}"/>
              </a:ext>
            </a:extLst>
          </p:cNvPr>
          <p:cNvSpPr/>
          <p:nvPr/>
        </p:nvSpPr>
        <p:spPr>
          <a:xfrm>
            <a:off x="485059" y="4043024"/>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9</a:t>
            </a:r>
            <a:r>
              <a:rPr lang="de-DE" sz="1600" b="0" i="0" dirty="0">
                <a:solidFill>
                  <a:schemeClr val="tx1"/>
                </a:solidFill>
                <a:effectLst/>
              </a:rPr>
              <a:t> Ich habe die Gerechtigkeit verkündet in der großen Versammlung; siehe, meine Lippen hemmte ich nicht - Jehova, du weißt es! </a:t>
            </a:r>
            <a:r>
              <a:rPr lang="de-DE" sz="1600" b="0" i="0" baseline="30000" dirty="0">
                <a:solidFill>
                  <a:schemeClr val="tx1"/>
                </a:solidFill>
                <a:effectLst/>
              </a:rPr>
              <a:t>10</a:t>
            </a:r>
            <a:r>
              <a:rPr lang="de-DE" sz="1600" b="0" i="0" dirty="0">
                <a:solidFill>
                  <a:schemeClr val="tx1"/>
                </a:solidFill>
                <a:effectLst/>
              </a:rPr>
              <a:t> Deine Gerechtigkeit habe ich nicht verborgen im Innern meines Herzens; deine Treue und deine Rettung habe ich ausgesprochen, deine Güte und deine Wahrheit nicht verhehlt vor der großen Versammlung.</a:t>
            </a:r>
            <a:r>
              <a:rPr lang="de" sz="1600" b="0" i="0" dirty="0">
                <a:solidFill>
                  <a:schemeClr val="tx1"/>
                </a:solidFill>
                <a:effectLst/>
              </a:rPr>
              <a:t> ( </a:t>
            </a:r>
            <a:r>
              <a:rPr lang="de" sz="1600" dirty="0">
                <a:solidFill>
                  <a:schemeClr val="tx1"/>
                </a:solidFill>
              </a:rPr>
              <a:t>Schl.)</a:t>
            </a:r>
            <a:endParaRPr lang="de-DE" sz="1600"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11F81EF1-9B7C-EA04-3E6B-22CD969CEA14}"/>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57334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4D5892F-CFB4-4430-B491-2DC999C665B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AF351F5-4304-A455-7585-ACAADCF0280C}"/>
              </a:ext>
            </a:extLst>
          </p:cNvPr>
          <p:cNvSpPr>
            <a:spLocks noGrp="1"/>
          </p:cNvSpPr>
          <p:nvPr>
            <p:ph type="title"/>
          </p:nvPr>
        </p:nvSpPr>
        <p:spPr/>
        <p:txBody>
          <a:bodyPr>
            <a:normAutofit/>
          </a:bodyPr>
          <a:lstStyle/>
          <a:p>
            <a:pPr algn="ctr"/>
            <a:r>
              <a:rPr lang="de" dirty="0">
                <a:ln w="0"/>
                <a:solidFill>
                  <a:schemeClr val="tx1"/>
                </a:solidFill>
                <a:effectLst>
                  <a:outerShdw blurRad="38100" dist="19050" dir="2700000" algn="tl" rotWithShape="0">
                    <a:schemeClr val="dk1">
                      <a:alpha val="40000"/>
                    </a:schemeClr>
                  </a:outerShdw>
                </a:effectLst>
              </a:rPr>
              <a:t>Johannes 3:16</a:t>
            </a:r>
          </a:p>
        </p:txBody>
      </p:sp>
      <p:sp>
        <p:nvSpPr>
          <p:cNvPr id="3" name="Abgerundetes Rechteck 2">
            <a:extLst>
              <a:ext uri="{FF2B5EF4-FFF2-40B4-BE49-F238E27FC236}">
                <a16:creationId xmlns:a16="http://schemas.microsoft.com/office/drawing/2014/main" xmlns="" id="{4EAAE728-A7C3-E965-F510-8AC571819553}"/>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Also hat Gott die Welt geliebt, </a:t>
            </a:r>
            <a:r>
              <a:rPr lang="de-DE" b="0" i="0" dirty="0" err="1">
                <a:solidFill>
                  <a:schemeClr val="tx1"/>
                </a:solidFill>
                <a:effectLst/>
              </a:rPr>
              <a:t>daß</a:t>
            </a:r>
            <a:r>
              <a:rPr lang="de-DE" b="0" i="0" dirty="0">
                <a:solidFill>
                  <a:schemeClr val="tx1"/>
                </a:solidFill>
                <a:effectLst/>
              </a:rPr>
              <a:t> er seinen eingeborenen Sohn gab, auf </a:t>
            </a:r>
            <a:r>
              <a:rPr lang="de-DE" b="0" i="0" dirty="0" err="1">
                <a:solidFill>
                  <a:schemeClr val="tx1"/>
                </a:solidFill>
                <a:effectLst/>
              </a:rPr>
              <a:t>daß</a:t>
            </a:r>
            <a:r>
              <a:rPr lang="de-DE" b="0" i="0" dirty="0">
                <a:solidFill>
                  <a:schemeClr val="tx1"/>
                </a:solidFill>
                <a:effectLst/>
              </a:rPr>
              <a:t> alle, die an ihn glauben, nicht verloren werden, sondern das ewige Leben haben.</a:t>
            </a:r>
            <a:r>
              <a:rPr lang="de" b="0" i="0" dirty="0">
                <a:solidFill>
                  <a:schemeClr val="tx1"/>
                </a:solidFill>
                <a:effectLst/>
              </a:rPr>
              <a:t> (Luth.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D9118218-0D5D-6106-B77E-4DECDB97C20B}"/>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dirty="0">
                <a:solidFill>
                  <a:schemeClr val="tx1"/>
                </a:solidFill>
                <a:effectLst/>
              </a:rPr>
              <a:t>Denn also hat Gott die Welt geliebt, </a:t>
            </a:r>
            <a:r>
              <a:rPr lang="de-DE" b="0" i="0" dirty="0" err="1">
                <a:solidFill>
                  <a:schemeClr val="tx1"/>
                </a:solidFill>
                <a:effectLst/>
              </a:rPr>
              <a:t>daß</a:t>
            </a:r>
            <a:r>
              <a:rPr lang="de-DE" b="0" i="0" dirty="0">
                <a:solidFill>
                  <a:schemeClr val="tx1"/>
                </a:solidFill>
                <a:effectLst/>
              </a:rPr>
              <a:t> er seinen eingeborenen Sohn gab, auf </a:t>
            </a:r>
            <a:r>
              <a:rPr lang="de-DE" b="0" i="0" dirty="0" err="1">
                <a:solidFill>
                  <a:schemeClr val="tx1"/>
                </a:solidFill>
                <a:effectLst/>
              </a:rPr>
              <a:t>daß</a:t>
            </a:r>
            <a:r>
              <a:rPr lang="de-DE" b="0" i="0" dirty="0">
                <a:solidFill>
                  <a:schemeClr val="tx1"/>
                </a:solidFill>
                <a:effectLst/>
              </a:rPr>
              <a:t> jeder, der an ihn glaubt, nicht verloren gehe, sondern ewiges Leben habe.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C1753FEC-6B00-6E84-B4FC-A527EB24D84D}"/>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Gott hat die Welt so geliebt, </a:t>
            </a:r>
            <a:r>
              <a:rPr lang="de-DE" b="0" i="0" dirty="0" err="1">
                <a:solidFill>
                  <a:schemeClr val="tx1"/>
                </a:solidFill>
                <a:effectLst/>
              </a:rPr>
              <a:t>daß</a:t>
            </a:r>
            <a:r>
              <a:rPr lang="de-DE" b="0" i="0" dirty="0">
                <a:solidFill>
                  <a:schemeClr val="tx1"/>
                </a:solidFill>
                <a:effectLst/>
              </a:rPr>
              <a:t> er seinen eingeborenen Sohn gab, damit jeder, der an ihn glaubt, nicht verloren gehe, sondern ewiges Leben habe.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1826E190-801E-505E-CF24-AD7AA31DB32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8" name="Abgerundetes Rechteck 3">
            <a:extLst>
              <a:ext uri="{FF2B5EF4-FFF2-40B4-BE49-F238E27FC236}">
                <a16:creationId xmlns:a16="http://schemas.microsoft.com/office/drawing/2014/main" xmlns="" id="{D6FE8F0E-3272-B616-FAE4-5C3DF19FF64E}"/>
              </a:ext>
            </a:extLst>
          </p:cNvPr>
          <p:cNvSpPr/>
          <p:nvPr/>
        </p:nvSpPr>
        <p:spPr>
          <a:xfrm>
            <a:off x="485059" y="4983162"/>
            <a:ext cx="8731091" cy="16002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b="0" i="0" dirty="0">
                <a:solidFill>
                  <a:schemeClr val="tx1"/>
                </a:solidFill>
                <a:effectLst/>
              </a:rPr>
              <a:t>Denn so sehr hat Gott die Welt geliebt, dass er seinen einzigen Sohn </a:t>
            </a:r>
            <a:r>
              <a:rPr lang="de" b="0" i="0" baseline="30000" dirty="0">
                <a:solidFill>
                  <a:schemeClr val="tx1"/>
                </a:solidFill>
                <a:effectLst/>
              </a:rPr>
              <a:t>[ a ] </a:t>
            </a:r>
            <a:r>
              <a:rPr lang="de" b="0" i="0" dirty="0">
                <a:solidFill>
                  <a:schemeClr val="tx1"/>
                </a:solidFill>
                <a:effectLst/>
              </a:rPr>
              <a:t> gab, damit jeder, der an ihn glaubt, nicht verloren geht, sondern ewiges Leben hat. </a:t>
            </a:r>
            <a:r>
              <a:rPr lang="de" dirty="0">
                <a:solidFill>
                  <a:schemeClr val="tx1"/>
                </a:solidFill>
              </a:rPr>
              <a:t>(TLB)</a:t>
            </a:r>
          </a:p>
          <a:p>
            <a:pPr algn="l"/>
            <a:endParaRPr lang="de" dirty="0">
              <a:solidFill>
                <a:schemeClr val="tx1"/>
              </a:solidFill>
            </a:endParaRPr>
          </a:p>
          <a:p>
            <a:pPr algn="l"/>
            <a:endParaRPr lang="de-DE" dirty="0">
              <a:solidFill>
                <a:schemeClr val="tx1"/>
              </a:solidFill>
            </a:endParaRPr>
          </a:p>
        </p:txBody>
      </p:sp>
      <p:sp>
        <p:nvSpPr>
          <p:cNvPr id="9" name="Abgerundetes Rechteck 4">
            <a:extLst>
              <a:ext uri="{FF2B5EF4-FFF2-40B4-BE49-F238E27FC236}">
                <a16:creationId xmlns:a16="http://schemas.microsoft.com/office/drawing/2014/main" xmlns="" id="{A21F3C2D-7499-A5E3-8C3F-BD7BDF14756C}"/>
              </a:ext>
            </a:extLst>
          </p:cNvPr>
          <p:cNvSpPr/>
          <p:nvPr/>
        </p:nvSpPr>
        <p:spPr>
          <a:xfrm>
            <a:off x="1106153" y="6071616"/>
            <a:ext cx="7488901" cy="51174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b="0" i="0" baseline="30000" dirty="0">
                <a:solidFill>
                  <a:schemeClr val="tx1"/>
                </a:solidFill>
                <a:effectLst/>
              </a:rPr>
              <a:t>[ a ] </a:t>
            </a:r>
            <a:r>
              <a:rPr lang="de" b="0" i="1" dirty="0">
                <a:solidFill>
                  <a:schemeClr val="tx1"/>
                </a:solidFill>
                <a:effectLst/>
              </a:rPr>
              <a:t>sein einziger Sohn </a:t>
            </a:r>
            <a:r>
              <a:rPr lang="de" b="0" i="0" dirty="0">
                <a:solidFill>
                  <a:schemeClr val="tx1"/>
                </a:solidFill>
                <a:effectLst/>
              </a:rPr>
              <a:t>oder „der einzigartige Sohn Gottes“. So auch in Vers 18.</a:t>
            </a:r>
            <a:endParaRPr lang="de-DE" dirty="0">
              <a:solidFill>
                <a:schemeClr val="tx1"/>
              </a:solidFill>
            </a:endParaRPr>
          </a:p>
        </p:txBody>
      </p:sp>
    </p:spTree>
    <p:extLst>
      <p:ext uri="{BB962C8B-B14F-4D97-AF65-F5344CB8AC3E}">
        <p14:creationId xmlns:p14="http://schemas.microsoft.com/office/powerpoint/2010/main" val="8639790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99DFC8D-54C9-E5A6-E32A-9527A3268CA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66B493C4-D130-96C8-246A-8B55F52BA1C3}"/>
              </a:ext>
            </a:extLst>
          </p:cNvPr>
          <p:cNvSpPr>
            <a:spLocks noGrp="1"/>
          </p:cNvSpPr>
          <p:nvPr>
            <p:ph type="title"/>
          </p:nvPr>
        </p:nvSpPr>
        <p:spPr/>
        <p:txBody>
          <a:bodyPr>
            <a:normAutofit/>
          </a:bodyPr>
          <a:lstStyle/>
          <a:p>
            <a:pPr algn="ctr"/>
            <a:r>
              <a:rPr lang="de" b="0" i="0" dirty="0">
                <a:solidFill>
                  <a:srgbClr val="000000"/>
                </a:solidFill>
                <a:effectLst/>
              </a:rPr>
              <a:t>Lukas 9:23</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9490BDA5-6509-0B17-32ED-CCB63CF2EE8F}"/>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 sprach er zu ihnen allen: Wer mir folgen will, der verleugne sich selbst und nehme sein Kreuz auf sich täglich und folge mir nach.</a:t>
            </a:r>
            <a:r>
              <a:rPr lang="de" b="0" i="0" dirty="0">
                <a:solidFill>
                  <a:schemeClr val="tx1"/>
                </a:solidFill>
                <a:effectLst/>
              </a:rPr>
              <a:t>(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3E7E132C-B65F-394A-9CA4-21B62E9D11D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dirty="0">
                <a:solidFill>
                  <a:schemeClr val="tx1"/>
                </a:solidFill>
                <a:effectLst/>
              </a:rPr>
              <a:t>Er sprach aber zu allen: Wenn jemand mir nachkommen will, der verleugne sich selbst und nehme sein Kreuz auf täglich und folge mir nach.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6467C3FC-D97F-A049-FEA3-C42C5AD840C8}"/>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Er sprach aber zu allen: Will jemand mir nachkommen, so verleugne er sich selbst und nehme sein Kreuz auf sich täglich und folge mir nach.</a:t>
            </a:r>
            <a:r>
              <a:rPr lang="de" b="0" i="0" dirty="0">
                <a:solidFill>
                  <a:schemeClr val="tx1"/>
                </a:solidFill>
                <a:effectLst/>
              </a:rPr>
              <a:t> (Schl.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30C08824-9BC2-FEA8-1311-5E320A8B2C30}"/>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C9ABBE7F-2422-472A-6036-0437E2659912}"/>
              </a:ext>
            </a:extLst>
          </p:cNvPr>
          <p:cNvSpPr/>
          <p:nvPr/>
        </p:nvSpPr>
        <p:spPr>
          <a:xfrm>
            <a:off x="485060" y="563142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b="0" i="0" dirty="0">
                <a:solidFill>
                  <a:schemeClr val="tx1"/>
                </a:solidFill>
                <a:effectLst/>
              </a:rPr>
              <a:t>Dann sagte er zu allen: </a:t>
            </a:r>
            <a:r>
              <a:rPr lang="de" dirty="0">
                <a:solidFill>
                  <a:schemeClr val="tx1"/>
                </a:solidFill>
              </a:rPr>
              <a:t>„Wer mir nachfolgen will, muss seine eigenen Wünsche und Bequemlichkeiten zurückstellen, täglich sein Kreuz mit sich tragen und </a:t>
            </a:r>
            <a:r>
              <a:rPr lang="de" i="1" dirty="0">
                <a:solidFill>
                  <a:schemeClr val="tx1"/>
                </a:solidFill>
              </a:rPr>
              <a:t>mir nahe bleiben! </a:t>
            </a:r>
            <a:r>
              <a:rPr lang="de" dirty="0">
                <a:solidFill>
                  <a:schemeClr val="tx1"/>
                </a:solidFill>
              </a:rPr>
              <a:t>(TLB)</a:t>
            </a:r>
            <a:endParaRPr lang="de-DE" dirty="0">
              <a:solidFill>
                <a:schemeClr val="tx1"/>
              </a:solidFill>
            </a:endParaRPr>
          </a:p>
        </p:txBody>
      </p:sp>
    </p:spTree>
    <p:extLst>
      <p:ext uri="{BB962C8B-B14F-4D97-AF65-F5344CB8AC3E}">
        <p14:creationId xmlns:p14="http://schemas.microsoft.com/office/powerpoint/2010/main" val="23896423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2313276-DA15-0A0C-7756-150C98F5376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F2897049-E7E4-95C1-5669-C1E0B0C15D73}"/>
              </a:ext>
            </a:extLst>
          </p:cNvPr>
          <p:cNvSpPr>
            <a:spLocks noGrp="1"/>
          </p:cNvSpPr>
          <p:nvPr>
            <p:ph type="title"/>
          </p:nvPr>
        </p:nvSpPr>
        <p:spPr/>
        <p:txBody>
          <a:bodyPr>
            <a:normAutofit/>
          </a:bodyPr>
          <a:lstStyle/>
          <a:p>
            <a:pPr algn="ctr"/>
            <a:r>
              <a:rPr lang="de" b="0" i="0" dirty="0">
                <a:solidFill>
                  <a:srgbClr val="000000"/>
                </a:solidFill>
                <a:effectLst/>
              </a:rPr>
              <a:t>1. Korinther 2:2</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E8217C2E-1E5F-27F4-FCF0-A6F9FD191F8E}"/>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ich hielt mich nicht dafür, </a:t>
            </a:r>
            <a:r>
              <a:rPr lang="de-DE" b="0" i="0" dirty="0" err="1">
                <a:solidFill>
                  <a:schemeClr val="tx1"/>
                </a:solidFill>
                <a:effectLst/>
              </a:rPr>
              <a:t>daß</a:t>
            </a:r>
            <a:r>
              <a:rPr lang="de-DE" b="0" i="0" dirty="0">
                <a:solidFill>
                  <a:schemeClr val="tx1"/>
                </a:solidFill>
                <a:effectLst/>
              </a:rPr>
              <a:t> ich etwas </a:t>
            </a:r>
            <a:r>
              <a:rPr lang="de-DE" b="0" i="0" dirty="0" err="1">
                <a:solidFill>
                  <a:schemeClr val="tx1"/>
                </a:solidFill>
                <a:effectLst/>
              </a:rPr>
              <a:t>wüßte</a:t>
            </a:r>
            <a:r>
              <a:rPr lang="de-DE" b="0" i="0" dirty="0">
                <a:solidFill>
                  <a:schemeClr val="tx1"/>
                </a:solidFill>
                <a:effectLst/>
              </a:rPr>
              <a:t> unter euch, als allein </a:t>
            </a:r>
            <a:r>
              <a:rPr lang="de-DE" b="0" i="0" dirty="0" err="1">
                <a:solidFill>
                  <a:schemeClr val="tx1"/>
                </a:solidFill>
                <a:effectLst/>
              </a:rPr>
              <a:t>Jesum</a:t>
            </a:r>
            <a:r>
              <a:rPr lang="de-DE" b="0" i="0" dirty="0">
                <a:solidFill>
                  <a:schemeClr val="tx1"/>
                </a:solidFill>
                <a:effectLst/>
              </a:rPr>
              <a:t> Christum, den Gekreuzigten.</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3C6D062E-126E-7F54-8C17-62B1264445FD}"/>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dirty="0">
                <a:solidFill>
                  <a:schemeClr val="tx1"/>
                </a:solidFill>
                <a:effectLst/>
              </a:rPr>
              <a:t>Denn ich hielt nicht dafür, etwas unter euch zu wissen, als nur </a:t>
            </a:r>
            <a:r>
              <a:rPr lang="de-DE" b="0" i="0" dirty="0" err="1">
                <a:solidFill>
                  <a:schemeClr val="tx1"/>
                </a:solidFill>
                <a:effectLst/>
              </a:rPr>
              <a:t>Jesum</a:t>
            </a:r>
            <a:r>
              <a:rPr lang="de-DE" b="0" i="0" dirty="0">
                <a:solidFill>
                  <a:schemeClr val="tx1"/>
                </a:solidFill>
                <a:effectLst/>
              </a:rPr>
              <a:t> Christum und ihn als gekreuzigt.</a:t>
            </a:r>
            <a:r>
              <a:rPr lang="de" b="0" i="0" dirty="0">
                <a:solidFill>
                  <a:schemeClr val="tx1"/>
                </a:solidFill>
                <a:effectLst/>
              </a:rPr>
              <a: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5F3AA045-11B2-D546-2E31-F099EDF778B8}"/>
              </a:ext>
            </a:extLst>
          </p:cNvPr>
          <p:cNvSpPr/>
          <p:nvPr/>
        </p:nvSpPr>
        <p:spPr>
          <a:xfrm>
            <a:off x="485062"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ich hatte mir vorgenommen, unter euch nichts anderes zu wissen, als nur Jesus Christus, und zwar als Gekreuzigten.</a:t>
            </a:r>
            <a:r>
              <a:rPr lang="de" b="0" i="0" dirty="0">
                <a:solidFill>
                  <a:schemeClr val="tx1"/>
                </a:solidFill>
                <a:effectLst/>
              </a:rPr>
              <a:t> (Schl.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F5F034A4-2DBA-A2E7-2135-1910F2EBD966}"/>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9249278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CFB94B7-F630-88F8-C0C5-3D63E6E3589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194B76A9-0ACF-85B2-C0C7-9E9611518295}"/>
              </a:ext>
            </a:extLst>
          </p:cNvPr>
          <p:cNvSpPr>
            <a:spLocks noGrp="1"/>
          </p:cNvSpPr>
          <p:nvPr>
            <p:ph type="title"/>
          </p:nvPr>
        </p:nvSpPr>
        <p:spPr/>
        <p:txBody>
          <a:bodyPr>
            <a:normAutofit/>
          </a:bodyPr>
          <a:lstStyle/>
          <a:p>
            <a:pPr algn="ctr"/>
            <a:r>
              <a:rPr lang="de" b="0" i="0" dirty="0" err="1">
                <a:solidFill>
                  <a:srgbClr val="000000"/>
                </a:solidFill>
                <a:effectLst/>
              </a:rPr>
              <a:t>Galater </a:t>
            </a:r>
            <a:r>
              <a:rPr lang="de" b="0" i="0" dirty="0">
                <a:solidFill>
                  <a:srgbClr val="000000"/>
                </a:solidFill>
                <a:effectLst/>
              </a:rPr>
              <a:t>2:20</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1FE5CC57-B699-6AD5-E658-A75358F7D803}"/>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700" b="0" i="0" dirty="0" smtClean="0">
                <a:solidFill>
                  <a:schemeClr val="tx1"/>
                </a:solidFill>
                <a:effectLst/>
              </a:rPr>
              <a:t>Ich </a:t>
            </a:r>
            <a:r>
              <a:rPr lang="de-DE" sz="1700" b="0" i="0" dirty="0">
                <a:solidFill>
                  <a:schemeClr val="tx1"/>
                </a:solidFill>
                <a:effectLst/>
              </a:rPr>
              <a:t>lebe aber; doch nun nicht ich, sondern Christus lebt in mir. Denn was ich jetzt lebe im Fleisch, das lebe ich in dem Glauben des Sohnes Gottes, der mich geliebt hat und sich selbst für mich </a:t>
            </a:r>
            <a:r>
              <a:rPr lang="de-DE" sz="1700" b="0" i="0" dirty="0" err="1">
                <a:solidFill>
                  <a:schemeClr val="tx1"/>
                </a:solidFill>
                <a:effectLst/>
              </a:rPr>
              <a:t>dargegeben</a:t>
            </a:r>
            <a:r>
              <a:rPr lang="de-DE" sz="1700" b="0" i="0" dirty="0">
                <a:solidFill>
                  <a:schemeClr val="tx1"/>
                </a:solidFill>
                <a:effectLst/>
              </a:rPr>
              <a:t>.</a:t>
            </a:r>
            <a:r>
              <a:rPr lang="de" sz="1700" b="0" i="0" dirty="0">
                <a:solidFill>
                  <a:schemeClr val="tx1"/>
                </a:solidFill>
                <a:effectLst/>
              </a:rPr>
              <a:t> (Luth.</a:t>
            </a:r>
            <a:r>
              <a:rPr lang="de" sz="1700" dirty="0">
                <a:solidFill>
                  <a:schemeClr val="tx1"/>
                </a:solidFill>
              </a:rPr>
              <a:t>)</a:t>
            </a:r>
            <a:endParaRPr lang="de-DE" sz="1700" dirty="0">
              <a:solidFill>
                <a:schemeClr val="tx1"/>
              </a:solidFill>
            </a:endParaRPr>
          </a:p>
        </p:txBody>
      </p:sp>
      <p:sp>
        <p:nvSpPr>
          <p:cNvPr id="4" name="Abgerundetes Rechteck 3">
            <a:extLst>
              <a:ext uri="{FF2B5EF4-FFF2-40B4-BE49-F238E27FC236}">
                <a16:creationId xmlns:a16="http://schemas.microsoft.com/office/drawing/2014/main" xmlns="" id="{415247F0-587D-30FA-A7B9-AD2965B647B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700" b="0" i="0" dirty="0">
                <a:solidFill>
                  <a:schemeClr val="tx1"/>
                </a:solidFill>
                <a:effectLst/>
              </a:rPr>
              <a:t>ich bin mit Christo gekreuzigt, und nicht mehr lebe ich, sondern Christus lebt in mir; was ich aber jetzt lebe im Fleische, lebe ich durch Glauben, durch den an den Sohn Gottes, der mich geliebt und sich selbst für mich hingegeben hat. </a:t>
            </a:r>
            <a:r>
              <a:rPr lang="de" sz="1700" dirty="0">
                <a:solidFill>
                  <a:schemeClr val="tx1"/>
                </a:solidFill>
              </a:rPr>
              <a:t>(Elb.)</a:t>
            </a:r>
            <a:endParaRPr lang="de-DE" sz="1700" dirty="0">
              <a:solidFill>
                <a:schemeClr val="tx1"/>
              </a:solidFill>
            </a:endParaRPr>
          </a:p>
        </p:txBody>
      </p:sp>
      <p:sp>
        <p:nvSpPr>
          <p:cNvPr id="5" name="Abgerundetes Rechteck 4">
            <a:extLst>
              <a:ext uri="{FF2B5EF4-FFF2-40B4-BE49-F238E27FC236}">
                <a16:creationId xmlns:a16="http://schemas.microsoft.com/office/drawing/2014/main" xmlns="" id="{AE364ECC-CFBE-2871-BAAD-740704569ACF}"/>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700" b="1" i="0" baseline="30000" dirty="0">
                <a:solidFill>
                  <a:schemeClr val="tx1"/>
                </a:solidFill>
                <a:effectLst/>
              </a:rPr>
              <a:t> </a:t>
            </a:r>
            <a:r>
              <a:rPr lang="de-DE" sz="1700" b="0" i="0" dirty="0">
                <a:solidFill>
                  <a:schemeClr val="tx1"/>
                </a:solidFill>
                <a:effectLst/>
              </a:rPr>
              <a:t>Und nicht mehr lebe ich, sondern Christus lebt in mir; was ich aber jetzt im Fleische lebe, das lebe ich im Glauben an den Sohn Gottes, der mich geliebt und sich selbst für mich hingegeben hat.  </a:t>
            </a:r>
            <a:r>
              <a:rPr lang="de" sz="1700" b="0" i="0" dirty="0">
                <a:solidFill>
                  <a:schemeClr val="tx1"/>
                </a:solidFill>
                <a:effectLst/>
              </a:rPr>
              <a:t>(Schl.</a:t>
            </a:r>
            <a:r>
              <a:rPr lang="de" sz="1700" dirty="0">
                <a:solidFill>
                  <a:schemeClr val="tx1"/>
                </a:solidFill>
              </a:rPr>
              <a:t>)</a:t>
            </a:r>
            <a:endParaRPr lang="de-DE" sz="17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83CEFAAA-9D88-19CE-1061-C7880E8E66AA}"/>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2322092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BF54911-58A8-14F0-AA3B-0221435B743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4A87892B-22E2-AEB1-B4EE-004A33A4EB52}"/>
              </a:ext>
            </a:extLst>
          </p:cNvPr>
          <p:cNvSpPr>
            <a:spLocks noGrp="1"/>
          </p:cNvSpPr>
          <p:nvPr>
            <p:ph type="title"/>
          </p:nvPr>
        </p:nvSpPr>
        <p:spPr/>
        <p:txBody>
          <a:bodyPr>
            <a:normAutofit/>
          </a:bodyPr>
          <a:lstStyle/>
          <a:p>
            <a:pPr marL="0" algn="ctr" rtl="0" eaLnBrk="1" latinLnBrk="0" hangingPunct="1"/>
            <a:r>
              <a:rPr lang="de" kern="1200" dirty="0">
                <a:ln>
                  <a:noFill/>
                </a:ln>
                <a:solidFill>
                  <a:srgbClr val="000000"/>
                </a:solidFill>
                <a:effectLst>
                  <a:outerShdw blurRad="38100" dist="19050" dir="2700000" algn="tl" rotWithShape="0">
                    <a:schemeClr val="dk1">
                      <a:alpha val="40000"/>
                    </a:schemeClr>
                  </a:outerShdw>
                </a:effectLst>
                <a:ea typeface="+mn-ea"/>
                <a:cs typeface="+mn-cs"/>
              </a:rPr>
              <a:t>Judas 1:16</a:t>
            </a:r>
            <a:endParaRPr lang="de-DE" dirty="0">
              <a:effectLst/>
            </a:endParaRPr>
          </a:p>
        </p:txBody>
      </p:sp>
      <p:sp>
        <p:nvSpPr>
          <p:cNvPr id="3" name="Abgerundetes Rechteck 2">
            <a:extLst>
              <a:ext uri="{FF2B5EF4-FFF2-40B4-BE49-F238E27FC236}">
                <a16:creationId xmlns:a16="http://schemas.microsoft.com/office/drawing/2014/main" xmlns="" id="{82FF857C-0C60-B576-41EE-35677560F9B3}"/>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sz="1600" b="1" i="0" baseline="30000" dirty="0">
                <a:solidFill>
                  <a:schemeClr val="tx1"/>
                </a:solidFill>
                <a:effectLst/>
              </a:rPr>
              <a:t> </a:t>
            </a:r>
            <a:r>
              <a:rPr lang="de-DE" sz="1600" b="0" i="0" dirty="0">
                <a:solidFill>
                  <a:schemeClr val="tx1"/>
                </a:solidFill>
                <a:effectLst/>
              </a:rPr>
              <a:t>Diese murren und klagen immerdar und wandeln dabei nach ihren Lüsten; und ihr Mund redet stolze Worte, und achten das Ansehen der Person um Nutzens willen.</a:t>
            </a:r>
            <a:r>
              <a:rPr lang="de" sz="1600" b="0" i="0" dirty="0">
                <a:solidFill>
                  <a:schemeClr val="tx1"/>
                </a:solidFill>
                <a:effectLst/>
              </a:rPr>
              <a:t> ( </a:t>
            </a:r>
            <a:r>
              <a:rPr lang="de" sz="1600" dirty="0">
                <a:solidFill>
                  <a:schemeClr val="tx1"/>
                </a:solidFill>
              </a:rPr>
              <a:t>L</a:t>
            </a:r>
            <a:r>
              <a:rPr lang="de-DE" sz="1600" dirty="0">
                <a:solidFill>
                  <a:schemeClr val="tx1"/>
                </a:solidFill>
              </a:rPr>
              <a:t>l</a:t>
            </a:r>
            <a:r>
              <a:rPr lang="de" sz="1600" dirty="0">
                <a:solidFill>
                  <a:schemeClr val="tx1"/>
                </a:solidFill>
              </a:rPr>
              <a:t>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E191691C-EC36-0851-2204-632697919BB8}"/>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dirty="0">
                <a:solidFill>
                  <a:schemeClr val="tx1"/>
                </a:solidFill>
                <a:effectLst/>
              </a:rPr>
              <a:t>Diese sind Murrende, mit ihrem Lose Unzufriedene, die nach ihren Lüsten wandeln; und ihr Mund redet stolze Worte, und Vorteils halber bewundern sie Personen.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7CCA685A-EB68-2428-FACE-0BB239E21CCF}"/>
              </a:ext>
            </a:extLst>
          </p:cNvPr>
          <p:cNvSpPr/>
          <p:nvPr/>
        </p:nvSpPr>
        <p:spPr>
          <a:xfrm>
            <a:off x="485060" y="3562441"/>
            <a:ext cx="8731091" cy="133402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i="0" baseline="30000" dirty="0">
                <a:solidFill>
                  <a:schemeClr val="tx1"/>
                </a:solidFill>
                <a:effectLst/>
              </a:rPr>
              <a:t> </a:t>
            </a:r>
            <a:r>
              <a:rPr lang="de-DE" sz="1600" b="0" i="0" dirty="0">
                <a:solidFill>
                  <a:schemeClr val="tx1"/>
                </a:solidFill>
                <a:effectLst/>
              </a:rPr>
              <a:t>Das sind Unzufriedene, die mit ihrem Schicksal hadern und dabei nach ihren Lüsten wandeln; und ihr Mund redet übertriebene Worte, wenn sie dem Nutzen zuliebe ins Angesicht schmeicheln. Das sind Unzufriedene, die mit ihrem Schicksal hadern und dabei nach ihren Lüsten wandeln; und ihr Mund redet übertriebene Worte, wenn sie dem Nutzen zuliebe ins Angesicht schmeicheln.</a:t>
            </a:r>
            <a:r>
              <a:rPr lang="de" sz="1600" b="0" i="0" dirty="0">
                <a:solidFill>
                  <a:schemeClr val="tx1"/>
                </a:solidFill>
                <a:effectLst/>
              </a:rPr>
              <a:t> (Schl.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93B6661A-9A69-C082-06DE-2FEE4F769597}"/>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17CACE99-1F12-8075-8A01-3EF138A888DC}"/>
              </a:ext>
            </a:extLst>
          </p:cNvPr>
          <p:cNvSpPr/>
          <p:nvPr/>
        </p:nvSpPr>
        <p:spPr>
          <a:xfrm>
            <a:off x="485059" y="5535603"/>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sz="1600" b="0" i="0" dirty="0">
                <a:solidFill>
                  <a:schemeClr val="tx1"/>
                </a:solidFill>
                <a:effectLst/>
              </a:rPr>
              <a:t>Diese Männer sind ständige Nörgler, nie zufrieden und tun, was immer ihnen in den Sinn kommt. Sie sind großmäulige „Angeber“, und wenn sie anderen Respekt entgegenbringen, dann nur, um etwas von ihnen zurückzubekommen. </a:t>
            </a:r>
            <a:r>
              <a:rPr lang="de" sz="1600" dirty="0">
                <a:solidFill>
                  <a:schemeClr val="tx1"/>
                </a:solidFill>
              </a:rPr>
              <a:t>(TLB)</a:t>
            </a:r>
            <a:endParaRPr lang="de-DE" sz="1600" dirty="0">
              <a:solidFill>
                <a:schemeClr val="tx1"/>
              </a:solidFill>
            </a:endParaRPr>
          </a:p>
        </p:txBody>
      </p:sp>
    </p:spTree>
    <p:extLst>
      <p:ext uri="{BB962C8B-B14F-4D97-AF65-F5344CB8AC3E}">
        <p14:creationId xmlns:p14="http://schemas.microsoft.com/office/powerpoint/2010/main" val="5369949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pPr marL="0" algn="ctr" rtl="0" eaLnBrk="1" latinLnBrk="0" hangingPunct="1"/>
            <a:r>
              <a:rPr lang="de" b="0" i="0" dirty="0">
                <a:solidFill>
                  <a:srgbClr val="000000"/>
                </a:solidFill>
                <a:effectLst/>
              </a:rPr>
              <a:t>Römer 15:3</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dirty="0">
                <a:solidFill>
                  <a:schemeClr val="tx1"/>
                </a:solidFill>
                <a:effectLst/>
              </a:rPr>
              <a:t>Denn auch Christus hatte nicht an sich selber Gefallen, sondern wie geschrieben steht: "Die Schmähungen derer, die dich schmähen, sind auf mich gefallen.„ </a:t>
            </a:r>
            <a:r>
              <a:rPr lang="de" sz="1600" b="0" i="0" dirty="0">
                <a:solidFill>
                  <a:schemeClr val="tx1"/>
                </a:solidFill>
                <a:effectLst/>
              </a:rPr>
              <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dirty="0">
                <a:solidFill>
                  <a:schemeClr val="tx1"/>
                </a:solidFill>
                <a:effectLst/>
              </a:rPr>
              <a:t>Denn auch der Christus hat nicht sich selbst gefallen, sondern wie geschrieben steht: "Die Schmähungen derer, die dich schmähen, sind auf mich gefallen.„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Denn auch Christus hatte nicht an sich selbst Gefallen, sondern wie geschrieben steht: «Die Schmähungen derer, die dich geschmäht haben, sind auf mich gefallen.» </a:t>
            </a:r>
            <a:r>
              <a:rPr lang="de" sz="1600" b="0" i="0" dirty="0">
                <a:solidFill>
                  <a:schemeClr val="tx1"/>
                </a:solidFill>
                <a:effectLst/>
              </a:rPr>
              <a:t>( </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34F3D797-8B31-1693-43B3-5EF2E32288AA}"/>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158468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5DBFF51-09C8-6CC9-083B-1B17B2B4B8C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A4ACCBD0-F79A-949B-89AF-95E480157878}"/>
              </a:ext>
            </a:extLst>
          </p:cNvPr>
          <p:cNvSpPr>
            <a:spLocks noGrp="1"/>
          </p:cNvSpPr>
          <p:nvPr>
            <p:ph type="title"/>
          </p:nvPr>
        </p:nvSpPr>
        <p:spPr/>
        <p:txBody>
          <a:bodyPr>
            <a:normAutofit/>
          </a:bodyPr>
          <a:lstStyle/>
          <a:p>
            <a:pPr marL="0" algn="ctr" rtl="0" eaLnBrk="1" latinLnBrk="0" hangingPunct="1"/>
            <a:r>
              <a:rPr lang="de" b="0" i="0" dirty="0" err="1">
                <a:solidFill>
                  <a:srgbClr val="000000"/>
                </a:solidFill>
                <a:effectLst/>
              </a:rPr>
              <a:t>Hebräer </a:t>
            </a:r>
            <a:r>
              <a:rPr lang="de" b="0" i="0" dirty="0">
                <a:solidFill>
                  <a:srgbClr val="000000"/>
                </a:solidFill>
                <a:effectLst/>
              </a:rPr>
              <a:t>6:4-6</a:t>
            </a:r>
            <a:endParaRPr lang="de-DE" dirty="0">
              <a:effectLst/>
            </a:endParaRPr>
          </a:p>
        </p:txBody>
      </p:sp>
      <p:sp>
        <p:nvSpPr>
          <p:cNvPr id="3" name="Abgerundetes Rechteck 2">
            <a:extLst>
              <a:ext uri="{FF2B5EF4-FFF2-40B4-BE49-F238E27FC236}">
                <a16:creationId xmlns:a16="http://schemas.microsoft.com/office/drawing/2014/main" xmlns="" id="{EACF88ED-E7B8-DAD5-0DC9-E7553DB4AA65}"/>
              </a:ext>
            </a:extLst>
          </p:cNvPr>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4</a:t>
            </a:r>
            <a:r>
              <a:rPr lang="de-DE" sz="1600" b="0" i="0" dirty="0">
                <a:solidFill>
                  <a:schemeClr val="tx1"/>
                </a:solidFill>
                <a:effectLst/>
              </a:rPr>
              <a:t> Denn es ist unmöglich, die, so einmal erleuchtet sind und geschmeckt haben die himmlische Gabe und teilhaftig geworden sind des </a:t>
            </a:r>
            <a:r>
              <a:rPr lang="de-DE" sz="1600" b="0" i="0" dirty="0" err="1">
                <a:solidFill>
                  <a:schemeClr val="tx1"/>
                </a:solidFill>
                <a:effectLst/>
              </a:rPr>
              <a:t>heiligen</a:t>
            </a:r>
            <a:r>
              <a:rPr lang="de-DE" sz="1600" b="0" i="0" dirty="0">
                <a:solidFill>
                  <a:schemeClr val="tx1"/>
                </a:solidFill>
                <a:effectLst/>
              </a:rPr>
              <a:t> Geistes </a:t>
            </a:r>
            <a:r>
              <a:rPr lang="de-DE" sz="1600" b="0" i="0" baseline="30000" dirty="0">
                <a:solidFill>
                  <a:schemeClr val="tx1"/>
                </a:solidFill>
                <a:effectLst/>
              </a:rPr>
              <a:t>5</a:t>
            </a:r>
            <a:r>
              <a:rPr lang="de-DE" sz="1600" b="0" i="0" dirty="0">
                <a:solidFill>
                  <a:schemeClr val="tx1"/>
                </a:solidFill>
                <a:effectLst/>
              </a:rPr>
              <a:t> und geschmeckt haben das gütige Wort Gottes und die Kräfte der zukünftigen Welt, </a:t>
            </a:r>
            <a:r>
              <a:rPr lang="de-DE" sz="1600" b="0" i="0" baseline="30000" dirty="0">
                <a:solidFill>
                  <a:schemeClr val="tx1"/>
                </a:solidFill>
                <a:effectLst/>
              </a:rPr>
              <a:t>6</a:t>
            </a:r>
            <a:r>
              <a:rPr lang="de-DE" sz="1600" b="0" i="0" dirty="0">
                <a:solidFill>
                  <a:schemeClr val="tx1"/>
                </a:solidFill>
                <a:effectLst/>
              </a:rPr>
              <a:t> wo sie abfallen, wiederum zu erneuern zur Buße, als die sich selbst den Sohn Gottes wiederum kreuzigen und für Spott halten.</a:t>
            </a:r>
            <a:r>
              <a:rPr lang="de" sz="1600" b="0" i="0" dirty="0">
                <a:solidFill>
                  <a:schemeClr val="tx1"/>
                </a:solidFill>
                <a:effectLst/>
              </a:rPr>
              <a:t> (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30DE3591-68E3-CA08-8694-41BC0FFD446C}"/>
              </a:ext>
            </a:extLst>
          </p:cNvPr>
          <p:cNvSpPr/>
          <p:nvPr/>
        </p:nvSpPr>
        <p:spPr>
          <a:xfrm>
            <a:off x="485062" y="3060510"/>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4</a:t>
            </a:r>
            <a:r>
              <a:rPr lang="de-DE" sz="1600" b="0" i="0" dirty="0">
                <a:solidFill>
                  <a:schemeClr val="tx1"/>
                </a:solidFill>
                <a:effectLst/>
              </a:rPr>
              <a:t> Denn es ist unmöglich, diejenigen, welche einmal erleuchtet waren und geschmeckt haben die himmlische Gabe, und teilhaftig geworden sind des Heiligen Geistes, </a:t>
            </a:r>
            <a:r>
              <a:rPr lang="de-DE" sz="1600" b="0" i="0" baseline="30000" dirty="0">
                <a:solidFill>
                  <a:schemeClr val="tx1"/>
                </a:solidFill>
                <a:effectLst/>
              </a:rPr>
              <a:t>5</a:t>
            </a:r>
            <a:r>
              <a:rPr lang="de-DE" sz="1600" b="0" i="0" dirty="0">
                <a:solidFill>
                  <a:schemeClr val="tx1"/>
                </a:solidFill>
                <a:effectLst/>
              </a:rPr>
              <a:t> und geschmeckt haben das gute Wort Gottes und die Wunderwerke des zukünftigen Zeitalters, </a:t>
            </a:r>
            <a:r>
              <a:rPr lang="de-DE" sz="1600" b="0" i="0" baseline="30000" dirty="0">
                <a:solidFill>
                  <a:schemeClr val="tx1"/>
                </a:solidFill>
                <a:effectLst/>
              </a:rPr>
              <a:t>6</a:t>
            </a:r>
            <a:r>
              <a:rPr lang="de-DE" sz="1600" b="0" i="0" dirty="0">
                <a:solidFill>
                  <a:schemeClr val="tx1"/>
                </a:solidFill>
                <a:effectLst/>
              </a:rPr>
              <a:t> und abgefallen sind, wiederum zur Buße zu erneuern, indem sie den Sohn Gottes für sich selbst kreuzigen und ihn zur Schau stellen.</a:t>
            </a:r>
            <a:r>
              <a:rPr lang="de" sz="1600" b="0" i="0" dirty="0">
                <a:solidFill>
                  <a:schemeClr val="tx1"/>
                </a:solidFill>
                <a:effectLst/>
              </a:rPr>
              <a: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650DBDDE-F775-2511-64FF-FD49912A3D34}"/>
              </a:ext>
            </a:extLst>
          </p:cNvPr>
          <p:cNvSpPr/>
          <p:nvPr/>
        </p:nvSpPr>
        <p:spPr>
          <a:xfrm>
            <a:off x="485062" y="470338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4</a:t>
            </a:r>
            <a:r>
              <a:rPr lang="de-DE" sz="1600" b="0" i="0" dirty="0">
                <a:solidFill>
                  <a:schemeClr val="tx1"/>
                </a:solidFill>
                <a:effectLst/>
              </a:rPr>
              <a:t> Denn es ist unmöglich, die, welche einmal erleuchtet worden sind und die himmlische Gabe geschmeckt haben und des </a:t>
            </a:r>
            <a:r>
              <a:rPr lang="de-DE" sz="1600" b="0" i="0" dirty="0" err="1">
                <a:solidFill>
                  <a:schemeClr val="tx1"/>
                </a:solidFill>
                <a:effectLst/>
              </a:rPr>
              <a:t>heiligen</a:t>
            </a:r>
            <a:r>
              <a:rPr lang="de-DE" sz="1600" b="0" i="0" dirty="0">
                <a:solidFill>
                  <a:schemeClr val="tx1"/>
                </a:solidFill>
                <a:effectLst/>
              </a:rPr>
              <a:t> Geistes teilhaftig geworden sind </a:t>
            </a:r>
            <a:r>
              <a:rPr lang="de-DE" sz="1600" b="0" i="0" baseline="30000" dirty="0">
                <a:solidFill>
                  <a:schemeClr val="tx1"/>
                </a:solidFill>
                <a:effectLst/>
              </a:rPr>
              <a:t>5</a:t>
            </a:r>
            <a:r>
              <a:rPr lang="de-DE" sz="1600" b="0" i="0" dirty="0">
                <a:solidFill>
                  <a:schemeClr val="tx1"/>
                </a:solidFill>
                <a:effectLst/>
              </a:rPr>
              <a:t> und das gute Wort Gottes, dazu Kräfte der zukünftigen Welt geschmeckt haben, </a:t>
            </a:r>
            <a:r>
              <a:rPr lang="de-DE" sz="1600" b="0" i="0" baseline="30000" dirty="0">
                <a:solidFill>
                  <a:schemeClr val="tx1"/>
                </a:solidFill>
                <a:effectLst/>
              </a:rPr>
              <a:t>6</a:t>
            </a:r>
            <a:r>
              <a:rPr lang="de-DE" sz="1600" b="0" i="0" dirty="0">
                <a:solidFill>
                  <a:schemeClr val="tx1"/>
                </a:solidFill>
                <a:effectLst/>
              </a:rPr>
              <a:t> wenn sie dann abgefallen sind, wieder zu erneuern zur Buße, während sie sich selbst den Sohn Gottes wiederum kreuzigen und zum Gespött machen! </a:t>
            </a:r>
            <a:r>
              <a:rPr lang="de" sz="1600" b="0" i="0" dirty="0">
                <a:solidFill>
                  <a:schemeClr val="tx1"/>
                </a:solidFill>
                <a:effectLst/>
              </a:rPr>
              <a:t>( </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297CB833-CF29-6B80-72AD-E3E2C957C455}"/>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65891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FF52E689-3BBC-7657-87D9-A5454D0C3DB3}"/>
            </a:ext>
          </a:extLst>
        </p:cNvPr>
        <p:cNvGrpSpPr/>
        <p:nvPr/>
      </p:nvGrpSpPr>
      <p:grpSpPr>
        <a:xfrm>
          <a:off x="0" y="0"/>
          <a:ext cx="0" cy="0"/>
          <a:chOff x="0" y="0"/>
          <a:chExt cx="0" cy="0"/>
        </a:xfrm>
      </p:grpSpPr>
      <p:pic>
        <p:nvPicPr>
          <p:cNvPr id="9" name="Grafik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F2ED1CA2-2EA8-9AFA-1271-46804C15BB80}"/>
              </a:ext>
            </a:extLst>
          </p:cNvPr>
          <p:cNvSpPr/>
          <p:nvPr/>
        </p:nvSpPr>
        <p:spPr>
          <a:xfrm>
            <a:off x="182880"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a:ln w="0"/>
                <a:solidFill>
                  <a:schemeClr val="tx1"/>
                </a:solidFill>
                <a:effectLst>
                  <a:outerShdw blurRad="38100" dist="19050" dir="2700000" algn="tl" rotWithShape="0">
                    <a:schemeClr val="dk1">
                      <a:alpha val="40000"/>
                    </a:schemeClr>
                  </a:outerShdw>
                </a:effectLst>
              </a:rPr>
              <a:t/>
            </a:r>
            <a:br>
              <a:rPr lang="de-DE" dirty="0">
                <a:ln w="0"/>
                <a:solidFill>
                  <a:schemeClr val="tx1"/>
                </a:solidFill>
                <a:effectLst>
                  <a:outerShdw blurRad="38100" dist="19050" dir="2700000" algn="tl" rotWithShape="0">
                    <a:schemeClr val="dk1">
                      <a:alpha val="40000"/>
                    </a:schemeClr>
                  </a:outerShdw>
                </a:effectLst>
              </a:rPr>
            </a:b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7FE3D162-81BF-4B77-4B53-C30A61E5E5F3}"/>
              </a:ext>
            </a:extLst>
          </p:cNvPr>
          <p:cNvSpPr/>
          <p:nvPr/>
        </p:nvSpPr>
        <p:spPr>
          <a:xfrm>
            <a:off x="536" y="109728"/>
            <a:ext cx="9700141"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8" name="Rechteck: abgerundete Ecken 17">
            <a:hlinkClick r:id="rId5" action="ppaction://hlinksldjump"/>
            <a:extLst>
              <a:ext uri="{FF2B5EF4-FFF2-40B4-BE49-F238E27FC236}">
                <a16:creationId xmlns:a16="http://schemas.microsoft.com/office/drawing/2014/main" xmlns="" id="{D069D8EA-D347-9FDD-1DC3-8CFFE28EE3BD}"/>
              </a:ext>
            </a:extLst>
          </p:cNvPr>
          <p:cNvSpPr/>
          <p:nvPr/>
        </p:nvSpPr>
        <p:spPr>
          <a:xfrm>
            <a:off x="2930652" y="1783078"/>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Psalm 50:21</a:t>
            </a:r>
            <a:endParaRPr lang="de-DE" dirty="0">
              <a:ln w="0"/>
              <a:solidFill>
                <a:schemeClr val="tx1"/>
              </a:solidFill>
              <a:effectLst>
                <a:outerShdw blurRad="38100" dist="19050" dir="2700000" algn="tl" rotWithShape="0">
                  <a:schemeClr val="dk1">
                    <a:alpha val="40000"/>
                  </a:schemeClr>
                </a:outerShdw>
              </a:effectLst>
            </a:endParaRPr>
          </a:p>
        </p:txBody>
      </p:sp>
      <p:sp>
        <p:nvSpPr>
          <p:cNvPr id="19" name="Rechteck: abgerundete Ecken 18">
            <a:hlinkClick r:id="rId6" action="ppaction://hlinksldjump"/>
            <a:extLst>
              <a:ext uri="{FF2B5EF4-FFF2-40B4-BE49-F238E27FC236}">
                <a16:creationId xmlns:a16="http://schemas.microsoft.com/office/drawing/2014/main" xmlns="" id="{DF99FC24-45CE-F40A-67F8-0837EE6B1D58}"/>
              </a:ext>
            </a:extLst>
          </p:cNvPr>
          <p:cNvSpPr/>
          <p:nvPr/>
        </p:nvSpPr>
        <p:spPr>
          <a:xfrm>
            <a:off x="2939510" y="3360419"/>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1 Samuel 15:21-22</a:t>
            </a:r>
            <a:endParaRPr lang="de-DE" dirty="0">
              <a:ln w="0"/>
              <a:solidFill>
                <a:schemeClr val="tx1"/>
              </a:solidFill>
              <a:effectLst>
                <a:outerShdw blurRad="38100" dist="19050" dir="2700000" algn="tl" rotWithShape="0">
                  <a:schemeClr val="dk1">
                    <a:alpha val="40000"/>
                  </a:schemeClr>
                </a:outerShdw>
              </a:effectLst>
            </a:endParaRPr>
          </a:p>
        </p:txBody>
      </p:sp>
      <p:sp>
        <p:nvSpPr>
          <p:cNvPr id="20" name="Rechteck: abgerundete Ecken 19">
            <a:hlinkClick r:id="rId7" action="ppaction://hlinksldjump"/>
            <a:extLst>
              <a:ext uri="{FF2B5EF4-FFF2-40B4-BE49-F238E27FC236}">
                <a16:creationId xmlns:a16="http://schemas.microsoft.com/office/drawing/2014/main" xmlns="" id="{93C14024-F46A-C44C-7287-BF4AAF72B6D0}"/>
              </a:ext>
            </a:extLst>
          </p:cNvPr>
          <p:cNvSpPr/>
          <p:nvPr/>
        </p:nvSpPr>
        <p:spPr>
          <a:xfrm>
            <a:off x="2930652" y="4937760"/>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1.Mose 4:12-14</a:t>
            </a:r>
            <a:endParaRPr lang="de-DE" dirty="0">
              <a:ln w="0"/>
              <a:solidFill>
                <a:schemeClr val="tx1"/>
              </a:solidFill>
              <a:effectLst>
                <a:outerShdw blurRad="38100" dist="19050" dir="2700000" algn="tl" rotWithShape="0">
                  <a:schemeClr val="dk1">
                    <a:alpha val="40000"/>
                  </a:schemeClr>
                </a:outerShdw>
              </a:effectLst>
            </a:endParaRPr>
          </a:p>
        </p:txBody>
      </p:sp>
      <p:sp>
        <p:nvSpPr>
          <p:cNvPr id="4" name="Titel 1">
            <a:extLst>
              <a:ext uri="{FF2B5EF4-FFF2-40B4-BE49-F238E27FC236}">
                <a16:creationId xmlns:a16="http://schemas.microsoft.com/office/drawing/2014/main" xmlns="" id="{B1271CC9-A58D-6316-47FD-048C9931132F}"/>
              </a:ext>
            </a:extLst>
          </p:cNvPr>
          <p:cNvSpPr>
            <a:spLocks noGrp="1"/>
          </p:cNvSpPr>
          <p:nvPr>
            <p:ph type="title"/>
          </p:nvPr>
        </p:nvSpPr>
        <p:spPr>
          <a:xfrm>
            <a:off x="191738" y="804672"/>
            <a:ext cx="9317736" cy="978406"/>
          </a:xfrm>
        </p:spPr>
        <p:txBody>
          <a:bodyPr>
            <a:normAutofit/>
          </a:bodyPr>
          <a:lstStyle/>
          <a:p>
            <a:r>
              <a:rPr lang="de" sz="3200" b="1" dirty="0">
                <a:ln w="0"/>
                <a:solidFill>
                  <a:schemeClr val="tx1"/>
                </a:solidFill>
                <a:effectLst>
                  <a:outerShdw blurRad="38100" dist="19050" dir="2700000" algn="tl" rotWithShape="0">
                    <a:schemeClr val="dk1">
                      <a:alpha val="40000"/>
                    </a:schemeClr>
                  </a:outerShdw>
                </a:effectLst>
              </a:rPr>
              <a:t>Die Projektion</a:t>
            </a:r>
            <a:endParaRPr lang="de-DE" sz="3200" b="1" dirty="0"/>
          </a:p>
        </p:txBody>
      </p:sp>
    </p:spTree>
    <p:extLst>
      <p:ext uri="{BB962C8B-B14F-4D97-AF65-F5344CB8AC3E}">
        <p14:creationId xmlns:p14="http://schemas.microsoft.com/office/powerpoint/2010/main" val="15398222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Römer 6:21</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Was hattet ihr nun zu der Zeit für Frucht? Welcher ihr euch jetzt schämet; denn ihr Ende ist der Tod.</a:t>
            </a:r>
            <a:r>
              <a:rPr lang="de" dirty="0">
                <a:solidFill>
                  <a:schemeClr val="tx1"/>
                </a:solidFill>
              </a:rPr>
              <a:t> </a:t>
            </a:r>
            <a:r>
              <a:rPr lang="de" b="0" i="0" dirty="0">
                <a:solidFill>
                  <a:schemeClr val="tx1"/>
                </a:solidFill>
                <a:effectLst/>
              </a:rPr>
              <a:t>(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Welche Frucht hattet ihr denn damals von den Dingen, deren ihr euch jetzt schämet? denn das Ende derselben ist der Tod.</a:t>
            </a:r>
            <a:r>
              <a:rPr lang="de" dirty="0">
                <a:solidFill>
                  <a:schemeClr val="tx1"/>
                </a:solidFill>
              </a:rPr>
              <a:t> (Elb.)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Was hattet ihr nun damals für Frucht? Solche, deren ihr euch jetzt schämet; denn das Ende derselben ist der Tod. </a:t>
            </a:r>
            <a:r>
              <a:rPr lang="de" b="0" i="0" dirty="0">
                <a:solidFill>
                  <a:schemeClr val="tx1"/>
                </a:solidFill>
                <a:effectLst/>
              </a:rPr>
              <a:t>( </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FB861E93-201E-1DA8-9FD2-2B5D1EED7DF1}"/>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03D2C48F-3918-7648-F0A5-FE031A8F5FA6}"/>
              </a:ext>
            </a:extLst>
          </p:cNvPr>
          <p:cNvSpPr/>
          <p:nvPr/>
        </p:nvSpPr>
        <p:spPr>
          <a:xfrm>
            <a:off x="485062" y="5350541"/>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Und was war das Ergebnis? Offensichtlich nicht gut, denn Sie schämen sich jetzt, auch nur an die Dinge zu denken, die Sie früher getan haben, denn sie alle enden mit ewiger Verdammnis. (TLB)</a:t>
            </a:r>
            <a:endParaRPr lang="de-DE" dirty="0">
              <a:solidFill>
                <a:schemeClr val="tx1"/>
              </a:solidFill>
            </a:endParaRPr>
          </a:p>
        </p:txBody>
      </p:sp>
    </p:spTree>
    <p:extLst>
      <p:ext uri="{BB962C8B-B14F-4D97-AF65-F5344CB8AC3E}">
        <p14:creationId xmlns:p14="http://schemas.microsoft.com/office/powerpoint/2010/main" val="33856241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Jakobus 1:15</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Darnach, wenn die Lust empfangen hat, gebiert sie die Sünde; die Sünde aber, wenn sie vollendet ist, gebiert sie den Tod. </a:t>
            </a:r>
            <a:r>
              <a:rPr lang="de" b="0" i="0" dirty="0">
                <a:solidFill>
                  <a:schemeClr val="tx1"/>
                </a:solidFill>
                <a:effectLst/>
              </a:rPr>
              <a:t>(</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Danach, wenn die Lust empfangen hat, gebiert sie die Sünde; die Sünde aber, wenn sie vollendet ist, gebiert den Tod.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Darnach, wenn die Lust empfangen hat, gebiert sie die Sünde; die Sünde aber, wenn sie vollendet ist, gebiert den Tod.</a:t>
            </a:r>
            <a:r>
              <a:rPr lang="de" dirty="0">
                <a:solidFill>
                  <a:schemeClr val="tx1"/>
                </a:solidFill>
              </a:rPr>
              <a:t> </a:t>
            </a:r>
            <a:r>
              <a:rPr lang="de" b="0" i="0" dirty="0">
                <a:solidFill>
                  <a:schemeClr val="tx1"/>
                </a:solidFill>
                <a:effectLst/>
              </a:rPr>
              <a:t>(</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8B5CED33-0307-6EDD-76F4-371072435385}"/>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2">
            <a:extLst>
              <a:ext uri="{FF2B5EF4-FFF2-40B4-BE49-F238E27FC236}">
                <a16:creationId xmlns:a16="http://schemas.microsoft.com/office/drawing/2014/main" xmlns="" id="{35366C62-5E21-C119-88CE-CDEC352A9585}"/>
              </a:ext>
            </a:extLst>
          </p:cNvPr>
          <p:cNvSpPr/>
          <p:nvPr/>
        </p:nvSpPr>
        <p:spPr>
          <a:xfrm>
            <a:off x="485062" y="5550351"/>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Wenn dann die Begierde empfangen hat, </a:t>
            </a:r>
            <a:r>
              <a:rPr lang="de" dirty="0" err="1">
                <a:solidFill>
                  <a:schemeClr val="tx1"/>
                </a:solidFill>
              </a:rPr>
              <a:t>bringt sie </a:t>
            </a:r>
            <a:r>
              <a:rPr lang="de" dirty="0">
                <a:solidFill>
                  <a:schemeClr val="tx1"/>
                </a:solidFill>
              </a:rPr>
              <a:t>die Sünde hervor; die Sünde aber, wenn sie vollendet ist, </a:t>
            </a:r>
            <a:r>
              <a:rPr lang="de" dirty="0" err="1">
                <a:solidFill>
                  <a:schemeClr val="tx1"/>
                </a:solidFill>
              </a:rPr>
              <a:t>bringt </a:t>
            </a:r>
            <a:r>
              <a:rPr lang="de" dirty="0">
                <a:solidFill>
                  <a:schemeClr val="tx1"/>
                </a:solidFill>
              </a:rPr>
              <a:t>den Tod hervor. </a:t>
            </a:r>
            <a:r>
              <a:rPr lang="de" b="0" i="0" dirty="0">
                <a:solidFill>
                  <a:schemeClr val="tx1"/>
                </a:solidFill>
                <a:effectLst/>
              </a:rPr>
              <a:t>( </a:t>
            </a:r>
            <a:r>
              <a:rPr lang="de" dirty="0">
                <a:solidFill>
                  <a:schemeClr val="tx1"/>
                </a:solidFill>
              </a:rPr>
              <a:t>KJV)</a:t>
            </a:r>
            <a:endParaRPr lang="de-DE" dirty="0">
              <a:solidFill>
                <a:schemeClr val="tx1"/>
              </a:solidFill>
            </a:endParaRPr>
          </a:p>
        </p:txBody>
      </p:sp>
    </p:spTree>
    <p:extLst>
      <p:ext uri="{BB962C8B-B14F-4D97-AF65-F5344CB8AC3E}">
        <p14:creationId xmlns:p14="http://schemas.microsoft.com/office/powerpoint/2010/main" val="9304633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Psalm 34:21</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 Gottlosen wird das Unglück töten; und die den Gerechten hassen, werden Schuld haben. </a:t>
            </a:r>
            <a:r>
              <a:rPr lang="de" b="0" i="0" dirty="0">
                <a:solidFill>
                  <a:schemeClr val="tx1"/>
                </a:solidFill>
                <a:effectLst/>
              </a:rPr>
              <a:t>(</a:t>
            </a:r>
            <a:r>
              <a:rPr lang="de" dirty="0">
                <a:solidFill>
                  <a:schemeClr val="tx1"/>
                </a:solidFill>
              </a:rPr>
              <a:t>Luth. Psalm 34:22)</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 Gesetzlosen wird das Böse töten; und die den Gerechten hassen, werden büßen.</a:t>
            </a:r>
            <a:r>
              <a:rPr lang="de" dirty="0">
                <a:solidFill>
                  <a:schemeClr val="tx1"/>
                </a:solidFill>
              </a:rPr>
              <a:t> (Elb.)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 Gottlosen wird die Bosheit töten, und die den Gerechten hassen, müssen es büßen.</a:t>
            </a:r>
            <a:r>
              <a:rPr lang="de" dirty="0">
                <a:solidFill>
                  <a:schemeClr val="tx1"/>
                </a:solidFill>
              </a:rPr>
              <a:t> </a:t>
            </a:r>
            <a:r>
              <a:rPr lang="de" b="0" i="0" dirty="0">
                <a:solidFill>
                  <a:schemeClr val="tx1"/>
                </a:solidFill>
                <a:effectLst/>
              </a:rPr>
              <a:t>(</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C89D434-30F7-B8DF-A031-6F820827BAE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6421399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Psalm 94:23</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er wird ihnen ihr Unrecht vergelten und wird sie um ihre Bosheit vertilgen; der HERR, unser Gott, wird sie vertilgen.</a:t>
            </a:r>
            <a:r>
              <a:rPr lang="de" dirty="0">
                <a:solidFill>
                  <a:schemeClr val="tx1"/>
                </a:solidFill>
              </a:rPr>
              <a:t> (Luth.)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er </a:t>
            </a:r>
            <a:r>
              <a:rPr lang="de-DE" b="0" i="0" dirty="0" err="1">
                <a:solidFill>
                  <a:schemeClr val="tx1"/>
                </a:solidFill>
                <a:effectLst/>
              </a:rPr>
              <a:t>läßt</a:t>
            </a:r>
            <a:r>
              <a:rPr lang="de-DE" b="0" i="0" dirty="0">
                <a:solidFill>
                  <a:schemeClr val="tx1"/>
                </a:solidFill>
                <a:effectLst/>
              </a:rPr>
              <a:t> ihre Ungerechtigkeit auf sie zurückkehren, und durch ihre Bosheit wird er sie vertilgen; vertilgen wird sie Jehova, unser Gott.</a:t>
            </a:r>
            <a:r>
              <a:rPr lang="de" dirty="0">
                <a:solidFill>
                  <a:schemeClr val="tx1"/>
                </a:solidFill>
              </a:rPr>
              <a:t> (Elb.)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er ließ ihr Unrecht auf sie selber fallen, und er wird sie durch ihre eigene Bosheit vertilgen; der HERR, unser Gott, wird sie vertilgen.</a:t>
            </a:r>
            <a:r>
              <a:rPr lang="de" dirty="0">
                <a:solidFill>
                  <a:schemeClr val="tx1"/>
                </a:solidFill>
              </a:rPr>
              <a:t> </a:t>
            </a:r>
            <a:r>
              <a:rPr lang="de" b="0" i="0" dirty="0">
                <a:solidFill>
                  <a:schemeClr val="tx1"/>
                </a:solidFill>
                <a:effectLst/>
              </a:rPr>
              <a:t>(</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26366F44-A0EC-EC18-39DC-C16436FBEB4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1543680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err="1"/>
              <a:t>Sprüche </a:t>
            </a:r>
            <a:r>
              <a:rPr lang="de" dirty="0"/>
              <a:t>5:22</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Seine eigenen Missetaten werden den Bösen treffen, und er wird mit den Stricken seiner Sünden </a:t>
            </a:r>
            <a:r>
              <a:rPr lang="de" dirty="0" err="1">
                <a:solidFill>
                  <a:schemeClr val="tx1"/>
                </a:solidFill>
              </a:rPr>
              <a:t>festgehalten . </a:t>
            </a:r>
            <a:r>
              <a:rPr lang="de" b="0" i="0" dirty="0">
                <a:solidFill>
                  <a:schemeClr val="tx1"/>
                </a:solidFill>
                <a:effectLst/>
              </a:rPr>
              <a:t>( </a:t>
            </a:r>
            <a:r>
              <a:rPr lang="de" dirty="0">
                <a:solidFill>
                  <a:schemeClr val="tx1"/>
                </a:solidFill>
              </a:rPr>
              <a:t>KJV)</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Der böse Mensch ist durch seine eigenen Sünden verdammt; sie sind wie Seile, die ihn fangen und festhalten. (TLB)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Seine eigenen Missetaten fangen den Bösen ein, und mit den Seilen seiner Sünde wird er </a:t>
            </a:r>
            <a:r>
              <a:rPr lang="de" dirty="0" err="1">
                <a:solidFill>
                  <a:schemeClr val="tx1"/>
                </a:solidFill>
              </a:rPr>
              <a:t>festgehalten </a:t>
            </a:r>
            <a:r>
              <a:rPr lang="de" dirty="0">
                <a:solidFill>
                  <a:schemeClr val="tx1"/>
                </a:solidFill>
              </a:rPr>
              <a:t>. </a:t>
            </a:r>
            <a:r>
              <a:rPr lang="de" b="0" i="0" dirty="0">
                <a:solidFill>
                  <a:schemeClr val="tx1"/>
                </a:solidFill>
                <a:effectLst/>
              </a:rPr>
              <a:t>( </a:t>
            </a:r>
            <a:r>
              <a:rPr lang="de" dirty="0">
                <a:solidFill>
                  <a:schemeClr val="tx1"/>
                </a:solidFill>
              </a:rPr>
              <a:t>YLT)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247E0572-1F43-8D45-7FF4-4BCF22A477A6}"/>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0551797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5DBFF51-09C8-6CC9-083B-1B17B2B4B8C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A4ACCBD0-F79A-949B-89AF-95E480157878}"/>
              </a:ext>
            </a:extLst>
          </p:cNvPr>
          <p:cNvSpPr>
            <a:spLocks noGrp="1"/>
          </p:cNvSpPr>
          <p:nvPr>
            <p:ph type="title"/>
          </p:nvPr>
        </p:nvSpPr>
        <p:spPr/>
        <p:txBody>
          <a:bodyPr>
            <a:normAutofit/>
          </a:bodyPr>
          <a:lstStyle/>
          <a:p>
            <a:r>
              <a:rPr lang="de" dirty="0"/>
              <a:t>Jesaja 53:4-5</a:t>
            </a:r>
            <a:endParaRPr lang="de-DE" dirty="0">
              <a:effectLst/>
            </a:endParaRPr>
          </a:p>
        </p:txBody>
      </p:sp>
      <p:sp>
        <p:nvSpPr>
          <p:cNvPr id="3" name="Abgerundetes Rechteck 2">
            <a:extLst>
              <a:ext uri="{FF2B5EF4-FFF2-40B4-BE49-F238E27FC236}">
                <a16:creationId xmlns:a16="http://schemas.microsoft.com/office/drawing/2014/main" xmlns="" id="{EACF88ED-E7B8-DAD5-0DC9-E7553DB4AA65}"/>
              </a:ext>
            </a:extLst>
          </p:cNvPr>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baseline="30000" dirty="0"/>
              <a:t>4 </a:t>
            </a:r>
            <a:r>
              <a:rPr lang="de" sz="1600" dirty="0"/>
              <a:t>Fürwahr, er hat unsere Krankheit getragen und unsere Schmerzen auf sich geladen. Wir aber meinten, er sei geschlagen, von Gott geschlagen und gebeugt. </a:t>
            </a:r>
            <a:r>
              <a:rPr lang="de" sz="1600" b="1" baseline="30000" dirty="0"/>
              <a:t>5 </a:t>
            </a:r>
            <a:r>
              <a:rPr lang="de" sz="1600" dirty="0"/>
              <a:t>Aber er wurde um unserer Missetaten willen verwundet und um unserer Sünden willen zerschlagen. Die Strafe lag auf ihm, auf dass wir Frieden hätten, und durch seine Wunden sind wir geheilt. </a:t>
            </a:r>
            <a:r>
              <a:rPr lang="de" sz="1600" b="0" i="0" dirty="0">
                <a:solidFill>
                  <a:srgbClr val="000000"/>
                </a:solidFill>
                <a:effectLst/>
              </a:rPr>
              <a:t>( </a:t>
            </a:r>
            <a:r>
              <a:rPr lang="de" sz="1600" dirty="0">
                <a:solidFill>
                  <a:schemeClr val="tx1"/>
                </a:solidFill>
              </a:rPr>
              <a:t>KJV)</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30DE3591-68E3-CA08-8694-41BC0FFD446C}"/>
              </a:ext>
            </a:extLst>
          </p:cNvPr>
          <p:cNvSpPr/>
          <p:nvPr/>
        </p:nvSpPr>
        <p:spPr>
          <a:xfrm>
            <a:off x="485062" y="3060510"/>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baseline="30000" dirty="0"/>
              <a:t>4 </a:t>
            </a:r>
            <a:r>
              <a:rPr lang="de" sz="1600" dirty="0"/>
              <a:t>Doch er trug </a:t>
            </a:r>
            <a:r>
              <a:rPr lang="de" sz="1600" i="1" dirty="0"/>
              <a:t>unseren </a:t>
            </a:r>
            <a:r>
              <a:rPr lang="de" sz="1600" dirty="0"/>
              <a:t>Kummer, </a:t>
            </a:r>
            <a:r>
              <a:rPr lang="de" sz="1600" i="1" dirty="0"/>
              <a:t>unsere </a:t>
            </a:r>
            <a:r>
              <a:rPr lang="de" sz="1600" dirty="0"/>
              <a:t>Sorgen drückten ihn nieder. Und wir dachten, seine Probleme seien eine Strafe Gottes für seine </a:t>
            </a:r>
            <a:r>
              <a:rPr lang="de" sz="1600" i="1" dirty="0"/>
              <a:t>eigenen </a:t>
            </a:r>
            <a:r>
              <a:rPr lang="de" sz="1600" dirty="0"/>
              <a:t>Sünden! </a:t>
            </a:r>
            <a:r>
              <a:rPr lang="de" sz="1600" b="1" baseline="30000" dirty="0"/>
              <a:t>5 Aber er wurde für </a:t>
            </a:r>
            <a:r>
              <a:rPr lang="de" sz="1600" i="1" dirty="0"/>
              <a:t>unsere Sünden </a:t>
            </a:r>
            <a:r>
              <a:rPr lang="de" sz="1600" dirty="0"/>
              <a:t>verwundet und zerschlagen . Er wurde geschlagen, damit wir Frieden haben; er wurde ausgepeitscht – und wir wurden geheilt! </a:t>
            </a:r>
            <a:r>
              <a:rPr lang="de" sz="1600" dirty="0">
                <a:solidFill>
                  <a:schemeClr val="tx1"/>
                </a:solidFill>
              </a:rPr>
              <a:t>(TLB)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650DBDDE-F775-2511-64FF-FD49912A3D34}"/>
              </a:ext>
            </a:extLst>
          </p:cNvPr>
          <p:cNvSpPr/>
          <p:nvPr/>
        </p:nvSpPr>
        <p:spPr>
          <a:xfrm>
            <a:off x="485062" y="470338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baseline="30000" dirty="0"/>
              <a:t>4 </a:t>
            </a:r>
            <a:r>
              <a:rPr lang="de" sz="1600" dirty="0"/>
              <a:t>Fürwahr, unsere Krankheiten hat er getragen, und unsere Schmerzen hat er auf sich geladen. Und wir hielten ihn für geplagt, von Gott geschlagen und niedergedrückt. </a:t>
            </a:r>
            <a:r>
              <a:rPr lang="de" sz="1600" b="1" baseline="30000" dirty="0"/>
              <a:t>5 </a:t>
            </a:r>
            <a:r>
              <a:rPr lang="de" sz="1600" dirty="0"/>
              <a:t>Und er ist durchbohrt wegen unserer Übertretungen, zerschlagen wegen unserer Sünden. Die Strafe liegt auf ihm, damit wir Frieden hätten, und durch seine Wunde ist uns Heilung zuteil geworden. </a:t>
            </a:r>
            <a:r>
              <a:rPr lang="de" sz="1600" b="0" i="0" dirty="0">
                <a:solidFill>
                  <a:srgbClr val="000000"/>
                </a:solidFill>
                <a:effectLst/>
              </a:rPr>
              <a:t>( </a:t>
            </a:r>
            <a:r>
              <a:rPr lang="de" sz="1600" dirty="0">
                <a:solidFill>
                  <a:schemeClr val="tx1"/>
                </a:solidFill>
              </a:rPr>
              <a:t>YLT)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4747D383-3AC7-A171-5D70-78A55A455141}"/>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8807457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Psalm 22:14</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 Ich bin ausgeschüttet wie Wasser, alle meine Gebeine haben sich zertrennt; mein Herz ist in meinem Leibe wie zerschmolzen Wachs.</a:t>
            </a:r>
            <a:r>
              <a:rPr lang="de" dirty="0">
                <a:solidFill>
                  <a:schemeClr val="tx1"/>
                </a:solidFill>
              </a:rPr>
              <a:t> (Luth. Psalm 22:15)</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Wie Wasser bin ich hingeschüttet, und alle meine Gebeine haben sich zertrennt; wie Wachs ist geworden mein Herz, es ist zerschmolzen inmitten meiner Eingeweide.</a:t>
            </a:r>
            <a:r>
              <a:rPr lang="de" sz="1600" dirty="0">
                <a:solidFill>
                  <a:schemeClr val="tx1"/>
                </a:solidFill>
              </a:rPr>
              <a:t> (Elb.)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 Ich bin ausgeschüttet wie Wasser, und alle meine Glieder sind ausgerenkt. Mein Herz ist geworden wie Wachs, zerschmolzen in meinem Innern. </a:t>
            </a:r>
            <a:r>
              <a:rPr lang="de" sz="1600" b="0" i="0" dirty="0">
                <a:solidFill>
                  <a:schemeClr val="tx1"/>
                </a:solidFill>
                <a:effectLst/>
              </a:rPr>
              <a:t>( </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D9F46337-3285-21A2-3711-24782B4A143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614691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Psalm 107:26</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 und sie gen Himmel fuhren und in den Abgrund fuhren, </a:t>
            </a:r>
            <a:r>
              <a:rPr lang="de-DE" b="0" i="0" dirty="0" err="1">
                <a:solidFill>
                  <a:schemeClr val="tx1"/>
                </a:solidFill>
                <a:effectLst/>
              </a:rPr>
              <a:t>daß</a:t>
            </a:r>
            <a:r>
              <a:rPr lang="de-DE" b="0" i="0" dirty="0">
                <a:solidFill>
                  <a:schemeClr val="tx1"/>
                </a:solidFill>
                <a:effectLst/>
              </a:rPr>
              <a:t> ihre Seele vor Angst verzagte, </a:t>
            </a:r>
            <a:r>
              <a:rPr lang="de" b="0" i="0" dirty="0">
                <a:solidFill>
                  <a:schemeClr val="tx1"/>
                </a:solidFill>
                <a:effectLst/>
              </a:rPr>
              <a:t>(</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Sie fahren hinauf zum Himmel, sinken hinab in die Tiefen; es zerschmilzt in der Not ihre Seele.</a:t>
            </a:r>
            <a:r>
              <a:rPr lang="de" sz="1600" dirty="0">
                <a:solidFill>
                  <a:schemeClr val="tx1"/>
                </a:solidFill>
              </a:rPr>
              <a:t> (Elb.)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err="1">
                <a:solidFill>
                  <a:schemeClr val="tx1"/>
                </a:solidFill>
                <a:effectLst/>
              </a:rPr>
              <a:t>daß</a:t>
            </a:r>
            <a:r>
              <a:rPr lang="de-DE" b="0" i="0" dirty="0">
                <a:solidFill>
                  <a:schemeClr val="tx1"/>
                </a:solidFill>
                <a:effectLst/>
              </a:rPr>
              <a:t> sie emporfuhren gen Himmel und hinabfuhren zur Tiefe und ihre Seele vor Angst verging;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F2CF4F4B-6485-FEEB-EC06-8CA3FBD2D3CB}"/>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274563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5DBFF51-09C8-6CC9-083B-1B17B2B4B8C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A4ACCBD0-F79A-949B-89AF-95E480157878}"/>
              </a:ext>
            </a:extLst>
          </p:cNvPr>
          <p:cNvSpPr>
            <a:spLocks noGrp="1"/>
          </p:cNvSpPr>
          <p:nvPr>
            <p:ph type="title"/>
          </p:nvPr>
        </p:nvSpPr>
        <p:spPr/>
        <p:txBody>
          <a:bodyPr>
            <a:normAutofit/>
          </a:bodyPr>
          <a:lstStyle/>
          <a:p>
            <a:r>
              <a:rPr lang="de" dirty="0"/>
              <a:t>Hesekiel 28:17-19</a:t>
            </a:r>
            <a:endParaRPr lang="de-DE" dirty="0">
              <a:effectLst/>
            </a:endParaRPr>
          </a:p>
        </p:txBody>
      </p:sp>
      <p:sp>
        <p:nvSpPr>
          <p:cNvPr id="3" name="Abgerundetes Rechteck 2">
            <a:extLst>
              <a:ext uri="{FF2B5EF4-FFF2-40B4-BE49-F238E27FC236}">
                <a16:creationId xmlns:a16="http://schemas.microsoft.com/office/drawing/2014/main" xmlns="" id="{EACF88ED-E7B8-DAD5-0DC9-E7553DB4AA65}"/>
              </a:ext>
            </a:extLst>
          </p:cNvPr>
          <p:cNvSpPr/>
          <p:nvPr/>
        </p:nvSpPr>
        <p:spPr>
          <a:xfrm>
            <a:off x="485062" y="1417637"/>
            <a:ext cx="8731091" cy="147219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chemeClr val="tx1"/>
                </a:solidFill>
                <a:effectLst/>
              </a:rPr>
              <a:t>17</a:t>
            </a:r>
            <a:r>
              <a:rPr lang="de-DE" sz="1400" b="0" i="0" dirty="0">
                <a:solidFill>
                  <a:schemeClr val="tx1"/>
                </a:solidFill>
                <a:effectLst/>
              </a:rPr>
              <a:t> Und weil sich dein Herz erhebt, </a:t>
            </a:r>
            <a:r>
              <a:rPr lang="de-DE" sz="1400" b="0" i="0" dirty="0" err="1">
                <a:solidFill>
                  <a:schemeClr val="tx1"/>
                </a:solidFill>
                <a:effectLst/>
              </a:rPr>
              <a:t>daß</a:t>
            </a:r>
            <a:r>
              <a:rPr lang="de-DE" sz="1400" b="0" i="0" dirty="0">
                <a:solidFill>
                  <a:schemeClr val="tx1"/>
                </a:solidFill>
                <a:effectLst/>
              </a:rPr>
              <a:t> du so schön bist, und hast dich deine Klugheit lassen betrügen in deiner Pracht, darum will ich dich zu Boden stürzen und ein Schauspiel aus dir machen vor den Königen. </a:t>
            </a:r>
            <a:r>
              <a:rPr lang="de-DE" sz="1400" b="0" i="0" baseline="30000" dirty="0">
                <a:solidFill>
                  <a:schemeClr val="tx1"/>
                </a:solidFill>
                <a:effectLst/>
              </a:rPr>
              <a:t>18</a:t>
            </a:r>
            <a:r>
              <a:rPr lang="de-DE" sz="1400" b="0" i="0" dirty="0">
                <a:solidFill>
                  <a:schemeClr val="tx1"/>
                </a:solidFill>
                <a:effectLst/>
              </a:rPr>
              <a:t> Denn du hast dein Heiligtum verderbt mit deiner großen Missetat und unrechtem Handel. Darum will ich ein Feuer aus dir angehen lassen, das dich soll verzehren, und will dich zu Asche machen auf der Erde, </a:t>
            </a:r>
            <a:r>
              <a:rPr lang="de-DE" sz="1400" b="0" i="0" dirty="0" err="1">
                <a:solidFill>
                  <a:schemeClr val="tx1"/>
                </a:solidFill>
                <a:effectLst/>
              </a:rPr>
              <a:t>daß</a:t>
            </a:r>
            <a:r>
              <a:rPr lang="de-DE" sz="1400" b="0" i="0" dirty="0">
                <a:solidFill>
                  <a:schemeClr val="tx1"/>
                </a:solidFill>
                <a:effectLst/>
              </a:rPr>
              <a:t> alle Welt zusehen soll. </a:t>
            </a:r>
            <a:r>
              <a:rPr lang="de-DE" sz="1400" b="0" i="0" baseline="30000" dirty="0">
                <a:solidFill>
                  <a:schemeClr val="tx1"/>
                </a:solidFill>
                <a:effectLst/>
              </a:rPr>
              <a:t>19</a:t>
            </a:r>
            <a:r>
              <a:rPr lang="de-DE" sz="1400" b="0" i="0" dirty="0">
                <a:solidFill>
                  <a:schemeClr val="tx1"/>
                </a:solidFill>
                <a:effectLst/>
              </a:rPr>
              <a:t> Alle, die dich kennen unter den Heiden, werden sich über dich entsetzen, </a:t>
            </a:r>
            <a:r>
              <a:rPr lang="de-DE" sz="1400" b="0" i="0" dirty="0" err="1">
                <a:solidFill>
                  <a:schemeClr val="tx1"/>
                </a:solidFill>
                <a:effectLst/>
              </a:rPr>
              <a:t>daß</a:t>
            </a:r>
            <a:r>
              <a:rPr lang="de-DE" sz="1400" b="0" i="0" dirty="0">
                <a:solidFill>
                  <a:schemeClr val="tx1"/>
                </a:solidFill>
                <a:effectLst/>
              </a:rPr>
              <a:t> du so plötzlich bist untergegangen und nimmermehr aufkommen kannst. </a:t>
            </a:r>
            <a:r>
              <a:rPr lang="de" sz="1400" b="0" i="0" dirty="0">
                <a:solidFill>
                  <a:schemeClr val="tx1"/>
                </a:solidFill>
                <a:effectLst/>
              </a:rPr>
              <a:t>( </a:t>
            </a:r>
            <a:r>
              <a:rPr lang="de" sz="14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30DE3591-68E3-CA08-8694-41BC0FFD446C}"/>
              </a:ext>
            </a:extLst>
          </p:cNvPr>
          <p:cNvSpPr/>
          <p:nvPr/>
        </p:nvSpPr>
        <p:spPr>
          <a:xfrm>
            <a:off x="485062" y="4784807"/>
            <a:ext cx="8731091" cy="127635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400" b="1" baseline="30000" dirty="0">
                <a:solidFill>
                  <a:schemeClr val="tx1"/>
                </a:solidFill>
              </a:rPr>
              <a:t>17 </a:t>
            </a:r>
            <a:r>
              <a:rPr lang="de" sz="1400" dirty="0">
                <a:solidFill>
                  <a:schemeClr val="tx1"/>
                </a:solidFill>
              </a:rPr>
              <a:t>Dein Herz war voller Stolz wegen all deiner Schönheit; du hast deine Weisheit verdorben um deiner Pracht willen. Deshalb habe ich dich zu Boden geworfen und dich hilflos den neugierigen Blicken der Könige ausgesetzt. </a:t>
            </a:r>
            <a:r>
              <a:rPr lang="de" sz="1400" b="1" baseline="30000" dirty="0">
                <a:solidFill>
                  <a:schemeClr val="tx1"/>
                </a:solidFill>
              </a:rPr>
              <a:t>18 </a:t>
            </a:r>
            <a:r>
              <a:rPr lang="de" sz="1400" dirty="0">
                <a:solidFill>
                  <a:schemeClr val="tx1"/>
                </a:solidFill>
              </a:rPr>
              <a:t>Du hast deine Heiligkeit durch Gier nach Gewinn befleckt; </a:t>
            </a:r>
            <a:r>
              <a:rPr lang="de" sz="1400" baseline="30000" dirty="0">
                <a:solidFill>
                  <a:schemeClr val="tx1"/>
                </a:solidFill>
              </a:rPr>
              <a:t>[a] </a:t>
            </a:r>
            <a:r>
              <a:rPr lang="de" sz="1400" dirty="0">
                <a:solidFill>
                  <a:schemeClr val="tx1"/>
                </a:solidFill>
              </a:rPr>
              <a:t>deshalb habe ich aus deinen eigenen Taten Feuer hervorgebracht und dich vor den Augen aller, die dich beobachteten, auf der Erde zu Asche verbrennen lassen. </a:t>
            </a:r>
            <a:r>
              <a:rPr lang="de" sz="1400" b="1" baseline="30000" dirty="0">
                <a:solidFill>
                  <a:schemeClr val="tx1"/>
                </a:solidFill>
              </a:rPr>
              <a:t>19 </a:t>
            </a:r>
            <a:r>
              <a:rPr lang="de" sz="1400" dirty="0">
                <a:solidFill>
                  <a:schemeClr val="tx1"/>
                </a:solidFill>
              </a:rPr>
              <a:t>Alle, die dich kennen, sind entsetzt über dein Schicksal; du bist ein Beispiel des Schreckens; du bist für immer zerstört.‘“ (TLB)</a:t>
            </a:r>
            <a:endParaRPr lang="de-DE" sz="1400" dirty="0">
              <a:solidFill>
                <a:schemeClr val="tx1"/>
              </a:solidFill>
            </a:endParaRPr>
          </a:p>
        </p:txBody>
      </p:sp>
      <p:sp>
        <p:nvSpPr>
          <p:cNvPr id="5" name="Abgerundetes Rechteck 4">
            <a:extLst>
              <a:ext uri="{FF2B5EF4-FFF2-40B4-BE49-F238E27FC236}">
                <a16:creationId xmlns:a16="http://schemas.microsoft.com/office/drawing/2014/main" xmlns="" id="{650DBDDE-F775-2511-64FF-FD49912A3D34}"/>
              </a:ext>
            </a:extLst>
          </p:cNvPr>
          <p:cNvSpPr/>
          <p:nvPr/>
        </p:nvSpPr>
        <p:spPr>
          <a:xfrm>
            <a:off x="485062" y="3117319"/>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chemeClr val="tx1"/>
                </a:solidFill>
                <a:effectLst/>
              </a:rPr>
              <a:t>17</a:t>
            </a:r>
            <a:r>
              <a:rPr lang="de-DE" sz="1400" b="0" i="0" dirty="0">
                <a:solidFill>
                  <a:schemeClr val="tx1"/>
                </a:solidFill>
                <a:effectLst/>
              </a:rPr>
              <a:t> Dein Herz hat sich erhoben ob deiner Schönheit; du hast deine Weisheit um deines Glanzes willen verderbt. So habe ich dich auf die Erde geworfen und dich vor den Königen zum Schauspiel gemacht. </a:t>
            </a:r>
            <a:r>
              <a:rPr lang="de-DE" sz="1400" b="0" i="0" baseline="30000" dirty="0">
                <a:solidFill>
                  <a:schemeClr val="tx1"/>
                </a:solidFill>
                <a:effectLst/>
              </a:rPr>
              <a:t>18</a:t>
            </a:r>
            <a:r>
              <a:rPr lang="de-DE" sz="1400" b="0" i="0" dirty="0">
                <a:solidFill>
                  <a:schemeClr val="tx1"/>
                </a:solidFill>
                <a:effectLst/>
              </a:rPr>
              <a:t> Mit deinen vielen Missetaten, durch die Ungerechtigkeit deines Handels, hast du deine Heiligtümer entweiht; da ließ ich Feuer von dir ausgehen, welches dich verzehrte, und ich habe dich auf Erden zu Asche gemacht vor den Augen aller, die dich sahen. </a:t>
            </a:r>
            <a:r>
              <a:rPr lang="de-DE" sz="1400" b="0" i="0" baseline="30000" dirty="0">
                <a:solidFill>
                  <a:schemeClr val="tx1"/>
                </a:solidFill>
                <a:effectLst/>
              </a:rPr>
              <a:t>19</a:t>
            </a:r>
            <a:r>
              <a:rPr lang="de-DE" sz="1400" b="0" i="0" dirty="0">
                <a:solidFill>
                  <a:schemeClr val="tx1"/>
                </a:solidFill>
                <a:effectLst/>
              </a:rPr>
              <a:t> Alle, die dich kannten unter den Völkern, entsetzten sich über dich; du bist zum Schrecken geworden und </a:t>
            </a:r>
            <a:r>
              <a:rPr lang="de-DE" sz="1400" b="0" i="0" dirty="0" err="1">
                <a:solidFill>
                  <a:schemeClr val="tx1"/>
                </a:solidFill>
                <a:effectLst/>
              </a:rPr>
              <a:t>bist</a:t>
            </a:r>
            <a:r>
              <a:rPr lang="de-DE" sz="1400" b="0" i="0" dirty="0">
                <a:solidFill>
                  <a:schemeClr val="tx1"/>
                </a:solidFill>
                <a:effectLst/>
              </a:rPr>
              <a:t> dahin für immer! </a:t>
            </a:r>
            <a:r>
              <a:rPr lang="de" sz="1400" b="0" i="0" dirty="0">
                <a:solidFill>
                  <a:schemeClr val="tx1"/>
                </a:solidFill>
                <a:effectLst/>
              </a:rPr>
              <a:t>(Schl.</a:t>
            </a:r>
            <a:r>
              <a:rPr lang="de" sz="1400" dirty="0">
                <a:solidFill>
                  <a:schemeClr val="tx1"/>
                </a:solidFill>
              </a:rPr>
              <a:t>)</a:t>
            </a:r>
            <a:endParaRPr lang="de-DE" sz="1400" dirty="0">
              <a:solidFill>
                <a:schemeClr val="tx1"/>
              </a:solidFill>
            </a:endParaRPr>
          </a:p>
        </p:txBody>
      </p:sp>
      <p:sp>
        <p:nvSpPr>
          <p:cNvPr id="6" name="Abgerundetes Rechteck 5">
            <a:extLst>
              <a:ext uri="{FF2B5EF4-FFF2-40B4-BE49-F238E27FC236}">
                <a16:creationId xmlns:a16="http://schemas.microsoft.com/office/drawing/2014/main" xmlns="" id="{650DBDDE-F775-2511-64FF-FD49912A3D34}"/>
              </a:ext>
            </a:extLst>
          </p:cNvPr>
          <p:cNvSpPr/>
          <p:nvPr/>
        </p:nvSpPr>
        <p:spPr>
          <a:xfrm>
            <a:off x="485062" y="6061166"/>
            <a:ext cx="8731091" cy="61067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400" baseline="30000" dirty="0">
                <a:solidFill>
                  <a:schemeClr val="tx1"/>
                </a:solidFill>
              </a:rPr>
              <a:t>[a] </a:t>
            </a:r>
            <a:r>
              <a:rPr lang="de" sz="1400" i="1" dirty="0">
                <a:solidFill>
                  <a:schemeClr val="tx1"/>
                </a:solidFill>
              </a:rPr>
              <a:t>aus Gier nach Gewinn, </a:t>
            </a:r>
            <a:r>
              <a:rPr lang="de" sz="1400" dirty="0">
                <a:solidFill>
                  <a:schemeClr val="tx1"/>
                </a:solidFill>
              </a:rPr>
              <a:t>wörtlich: „in der Ungerechtigkeit deines Gewerbes“. </a:t>
            </a:r>
            <a:r>
              <a:rPr lang="de" sz="1400" i="1" dirty="0">
                <a:solidFill>
                  <a:schemeClr val="tx1"/>
                </a:solidFill>
              </a:rPr>
              <a:t>Ich brachte Feuer aus deinen eigenen Taten hervor, </a:t>
            </a:r>
            <a:r>
              <a:rPr lang="de" sz="1400" dirty="0">
                <a:solidFill>
                  <a:schemeClr val="tx1"/>
                </a:solidFill>
              </a:rPr>
              <a:t>wörtlich: „Ich brachte Feuer aus deiner Mitte.“</a:t>
            </a:r>
            <a:endParaRPr lang="de-DE" sz="1400"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B4DF4DA4-55A2-C75E-F9D1-35CD4D2B757C}"/>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70738039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Psalm 7:15-16</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6"/>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chemeClr val="tx1"/>
                </a:solidFill>
                <a:effectLst/>
              </a:rPr>
              <a:t>15</a:t>
            </a:r>
            <a:r>
              <a:rPr lang="de-DE" b="0" i="0" dirty="0">
                <a:solidFill>
                  <a:schemeClr val="tx1"/>
                </a:solidFill>
                <a:effectLst/>
              </a:rPr>
              <a:t> Siehe, der hat Böses im Sinn; mit Unglück ist er schwanger und wird Lüge gebären. </a:t>
            </a:r>
            <a:r>
              <a:rPr lang="de-DE" b="0" i="0" baseline="30000" dirty="0">
                <a:solidFill>
                  <a:schemeClr val="tx1"/>
                </a:solidFill>
                <a:effectLst/>
              </a:rPr>
              <a:t>16</a:t>
            </a:r>
            <a:r>
              <a:rPr lang="de-DE" b="0" i="0" dirty="0">
                <a:solidFill>
                  <a:schemeClr val="tx1"/>
                </a:solidFill>
                <a:effectLst/>
              </a:rPr>
              <a:t> Er hat eine Grube gegraben und ausgehöhlt und ist in die Grube gefallen, die er gemacht hat, </a:t>
            </a:r>
            <a:r>
              <a:rPr lang="de" b="0" i="0" dirty="0">
                <a:solidFill>
                  <a:schemeClr val="tx1"/>
                </a:solidFill>
                <a:effectLst/>
              </a:rPr>
              <a:t>(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671672"/>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chemeClr val="tx1"/>
                </a:solidFill>
                <a:effectLst/>
              </a:rPr>
              <a:t>15</a:t>
            </a:r>
            <a:r>
              <a:rPr lang="de-DE" b="0" i="0" dirty="0">
                <a:solidFill>
                  <a:schemeClr val="tx1"/>
                </a:solidFill>
                <a:effectLst/>
              </a:rPr>
              <a:t> Er hat eine Grube gegraben und hat sie ausgehöhlt, und er ist in die Grube gefallen, die er gemacht hat. </a:t>
            </a:r>
            <a:r>
              <a:rPr lang="de-DE" b="0" i="0" baseline="30000" dirty="0">
                <a:solidFill>
                  <a:schemeClr val="tx1"/>
                </a:solidFill>
                <a:effectLst/>
              </a:rPr>
              <a:t>16</a:t>
            </a:r>
            <a:r>
              <a:rPr lang="de-DE" b="0" i="0" dirty="0">
                <a:solidFill>
                  <a:schemeClr val="tx1"/>
                </a:solidFill>
                <a:effectLst/>
              </a:rPr>
              <a:t> Seine Mühsal wird zurückkehren auf sein Haupt, und auf seinen Scheitel wird herabstürzen seine Gewalttat.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2" y="392570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chemeClr val="tx1"/>
                </a:solidFill>
                <a:effectLst/>
              </a:rPr>
              <a:t>15</a:t>
            </a:r>
            <a:r>
              <a:rPr lang="de-DE" b="0" i="0" dirty="0">
                <a:solidFill>
                  <a:schemeClr val="tx1"/>
                </a:solidFill>
                <a:effectLst/>
              </a:rPr>
              <a:t> Er hat eine Grube gegraben und ausgehöhlt und ist in die Grube gefallen, die er gemacht. </a:t>
            </a:r>
            <a:r>
              <a:rPr lang="de-DE" b="0" i="0" baseline="30000" dirty="0">
                <a:solidFill>
                  <a:schemeClr val="tx1"/>
                </a:solidFill>
                <a:effectLst/>
              </a:rPr>
              <a:t>16</a:t>
            </a:r>
            <a:r>
              <a:rPr lang="de-DE" b="0" i="0" dirty="0">
                <a:solidFill>
                  <a:schemeClr val="tx1"/>
                </a:solidFill>
                <a:effectLst/>
              </a:rPr>
              <a:t> Das Unheil, das er angerichtet hat, kehrt auf sein eigenes Haupt zurück, und die Untat, die er begangen, fällt auf seinen Scheitel. </a:t>
            </a:r>
            <a:r>
              <a:rPr lang="de" b="0" i="0" dirty="0">
                <a:solidFill>
                  <a:schemeClr val="tx1"/>
                </a:solidFill>
                <a:effectLst/>
              </a:rPr>
              <a:t>(</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D8620E3E-8971-A03D-AAAB-30E552338454}"/>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26777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BAC54229-9522-1C00-20E5-C85D0B4328C1}"/>
            </a:ext>
          </a:extLst>
        </p:cNvPr>
        <p:cNvGrpSpPr/>
        <p:nvPr/>
      </p:nvGrpSpPr>
      <p:grpSpPr>
        <a:xfrm>
          <a:off x="0" y="0"/>
          <a:ext cx="0" cy="0"/>
          <a:chOff x="0" y="0"/>
          <a:chExt cx="0" cy="0"/>
        </a:xfrm>
      </p:grpSpPr>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EE30FB87-7998-606D-0EEA-133FF63F9710}"/>
              </a:ext>
            </a:extLst>
          </p:cNvPr>
          <p:cNvSpPr/>
          <p:nvPr/>
        </p:nvSpPr>
        <p:spPr>
          <a:xfrm>
            <a:off x="182880"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a:p>
            <a:pPr algn="ctr"/>
            <a:endParaRPr lang="de-DE" sz="3200"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2597EA36-B5C1-3D83-3F02-2235A979487B}"/>
              </a:ext>
            </a:extLst>
          </p:cNvPr>
          <p:cNvSpPr/>
          <p:nvPr/>
        </p:nvSpPr>
        <p:spPr>
          <a:xfrm>
            <a:off x="535" y="109728"/>
            <a:ext cx="9700141"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FBE8B3F5-90A3-78F0-A6AC-7265BEEEB0AB}"/>
              </a:ext>
            </a:extLst>
          </p:cNvPr>
          <p:cNvSpPr/>
          <p:nvPr/>
        </p:nvSpPr>
        <p:spPr>
          <a:xfrm>
            <a:off x="2880074" y="3282696"/>
            <a:ext cx="3941064"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latin typeface="Times New Roman (Textkörper)"/>
              </a:rPr>
              <a:t>1.Johannes 4:8</a:t>
            </a:r>
          </a:p>
        </p:txBody>
      </p:sp>
      <p:sp>
        <p:nvSpPr>
          <p:cNvPr id="4" name="Titel 1">
            <a:extLst>
              <a:ext uri="{FF2B5EF4-FFF2-40B4-BE49-F238E27FC236}">
                <a16:creationId xmlns:a16="http://schemas.microsoft.com/office/drawing/2014/main" xmlns="" id="{B70FF4A6-6D35-F8D1-D7BB-6BCA928265C3}"/>
              </a:ext>
            </a:extLst>
          </p:cNvPr>
          <p:cNvSpPr>
            <a:spLocks noGrp="1"/>
          </p:cNvSpPr>
          <p:nvPr>
            <p:ph type="title"/>
          </p:nvPr>
        </p:nvSpPr>
        <p:spPr>
          <a:xfrm>
            <a:off x="191738" y="804672"/>
            <a:ext cx="9317736" cy="978406"/>
          </a:xfrm>
        </p:spPr>
        <p:txBody>
          <a:bodyPr>
            <a:normAutofit/>
          </a:bodyPr>
          <a:lstStyle/>
          <a:p>
            <a:pPr algn="ctr"/>
            <a:r>
              <a:rPr lang="de" sz="3200" b="1" dirty="0">
                <a:ln w="0"/>
                <a:solidFill>
                  <a:schemeClr val="tx1"/>
                </a:solidFill>
                <a:effectLst>
                  <a:outerShdw blurRad="38100" dist="38100" dir="2700000" algn="tl">
                    <a:srgbClr val="000000">
                      <a:alpha val="43137"/>
                    </a:srgbClr>
                  </a:outerShdw>
                </a:effectLst>
              </a:rPr>
              <a:t>Gott </a:t>
            </a:r>
            <a:r>
              <a:rPr lang="de" sz="3200" b="1" dirty="0">
                <a:ln w="0"/>
                <a:effectLst>
                  <a:outerShdw blurRad="38100" dist="38100" dir="2700000" algn="tl">
                    <a:srgbClr val="000000">
                      <a:alpha val="43137"/>
                    </a:srgbClr>
                  </a:outerShdw>
                </a:effectLst>
              </a:rPr>
              <a:t>i</a:t>
            </a:r>
            <a:r>
              <a:rPr lang="de" sz="3200" b="1" dirty="0">
                <a:ln w="0"/>
                <a:solidFill>
                  <a:schemeClr val="tx1"/>
                </a:solidFill>
                <a:effectLst>
                  <a:outerShdw blurRad="38100" dist="38100" dir="2700000" algn="tl">
                    <a:srgbClr val="000000">
                      <a:alpha val="43137"/>
                    </a:srgbClr>
                  </a:outerShdw>
                </a:effectLst>
              </a:rPr>
              <a:t>st AGAPE</a:t>
            </a:r>
            <a:endParaRPr lang="de-DE" sz="3200" b="1" dirty="0">
              <a:ln w="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82626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Römer 3:10-18</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6"/>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chemeClr val="tx1"/>
                </a:solidFill>
                <a:effectLst/>
              </a:rPr>
              <a:t>10</a:t>
            </a:r>
            <a:r>
              <a:rPr lang="de-DE" sz="1400" b="0" i="0" dirty="0">
                <a:solidFill>
                  <a:schemeClr val="tx1"/>
                </a:solidFill>
                <a:effectLst/>
              </a:rPr>
              <a:t> wie denn geschrieben steht: "Da ist nicht, der gerecht sei, auch nicht einer. </a:t>
            </a:r>
            <a:r>
              <a:rPr lang="de-DE" sz="1400" b="0" i="0" baseline="30000" dirty="0">
                <a:solidFill>
                  <a:schemeClr val="tx1"/>
                </a:solidFill>
                <a:effectLst/>
              </a:rPr>
              <a:t>11</a:t>
            </a:r>
            <a:r>
              <a:rPr lang="de-DE" sz="1400" b="0" i="0" dirty="0">
                <a:solidFill>
                  <a:schemeClr val="tx1"/>
                </a:solidFill>
                <a:effectLst/>
              </a:rPr>
              <a:t> Da ist nicht, der verständig sei; da ist nicht, der nach Gott frage. </a:t>
            </a:r>
            <a:r>
              <a:rPr lang="de-DE" sz="1400" b="0" i="0" baseline="30000" dirty="0">
                <a:solidFill>
                  <a:schemeClr val="tx1"/>
                </a:solidFill>
                <a:effectLst/>
              </a:rPr>
              <a:t>12</a:t>
            </a:r>
            <a:r>
              <a:rPr lang="de-DE" sz="1400" b="0" i="0" dirty="0">
                <a:solidFill>
                  <a:schemeClr val="tx1"/>
                </a:solidFill>
                <a:effectLst/>
              </a:rPr>
              <a:t> Sie sind alle abgewichen und allesamt untüchtig geworden. Da ist nicht, der Gutes tue, auch nicht einer. </a:t>
            </a:r>
            <a:r>
              <a:rPr lang="de-DE" sz="1400" b="0" i="0" baseline="30000" dirty="0">
                <a:solidFill>
                  <a:schemeClr val="tx1"/>
                </a:solidFill>
                <a:effectLst/>
              </a:rPr>
              <a:t>13</a:t>
            </a:r>
            <a:r>
              <a:rPr lang="de-DE" sz="1400" b="0" i="0" dirty="0">
                <a:solidFill>
                  <a:schemeClr val="tx1"/>
                </a:solidFill>
                <a:effectLst/>
              </a:rPr>
              <a:t> Ihr Schlund ist ein offenes Grab; mit ihren Zungen handeln sie trüglich. Otterngift ist unter den Lippen;  </a:t>
            </a:r>
            <a:r>
              <a:rPr lang="de-DE" sz="1400" b="0" i="0" baseline="30000" dirty="0">
                <a:solidFill>
                  <a:schemeClr val="tx1"/>
                </a:solidFill>
                <a:effectLst/>
              </a:rPr>
              <a:t>14</a:t>
            </a:r>
            <a:r>
              <a:rPr lang="de-DE" sz="1400" b="0" i="0" dirty="0">
                <a:solidFill>
                  <a:schemeClr val="tx1"/>
                </a:solidFill>
                <a:effectLst/>
              </a:rPr>
              <a:t> ihr Mund ist voll Fluchens und Bitterkeit. </a:t>
            </a:r>
            <a:r>
              <a:rPr lang="de-DE" sz="1400" b="0" i="0" baseline="30000" dirty="0">
                <a:solidFill>
                  <a:schemeClr val="tx1"/>
                </a:solidFill>
                <a:effectLst/>
              </a:rPr>
              <a:t>15</a:t>
            </a:r>
            <a:r>
              <a:rPr lang="de-DE" sz="1400" b="0" i="0" dirty="0">
                <a:solidFill>
                  <a:schemeClr val="tx1"/>
                </a:solidFill>
                <a:effectLst/>
              </a:rPr>
              <a:t> Ihre Füße sind eilend, Blut zu vergießen;  </a:t>
            </a:r>
            <a:r>
              <a:rPr lang="de-DE" sz="1400" b="0" i="0" baseline="30000" dirty="0">
                <a:solidFill>
                  <a:schemeClr val="tx1"/>
                </a:solidFill>
                <a:effectLst/>
              </a:rPr>
              <a:t>16</a:t>
            </a:r>
            <a:r>
              <a:rPr lang="de-DE" sz="1400" b="0" i="0" dirty="0">
                <a:solidFill>
                  <a:schemeClr val="tx1"/>
                </a:solidFill>
                <a:effectLst/>
              </a:rPr>
              <a:t> auf ihren Wegen ist eitel Schaden und Herzeleid, </a:t>
            </a:r>
            <a:r>
              <a:rPr lang="de-DE" sz="1400" b="0" i="0" baseline="30000" dirty="0">
                <a:solidFill>
                  <a:schemeClr val="tx1"/>
                </a:solidFill>
                <a:effectLst/>
              </a:rPr>
              <a:t>17</a:t>
            </a:r>
            <a:r>
              <a:rPr lang="de-DE" sz="1400" b="0" i="0" dirty="0">
                <a:solidFill>
                  <a:schemeClr val="tx1"/>
                </a:solidFill>
                <a:effectLst/>
              </a:rPr>
              <a:t> und den Weg des Friedens wissen sie nicht. </a:t>
            </a:r>
            <a:r>
              <a:rPr lang="de-DE" sz="1400" b="0" i="0" baseline="30000" dirty="0">
                <a:solidFill>
                  <a:schemeClr val="tx1"/>
                </a:solidFill>
                <a:effectLst/>
              </a:rPr>
              <a:t>18</a:t>
            </a:r>
            <a:r>
              <a:rPr lang="de-DE" sz="1400" b="0" i="0" dirty="0">
                <a:solidFill>
                  <a:schemeClr val="tx1"/>
                </a:solidFill>
                <a:effectLst/>
              </a:rPr>
              <a:t> Es ist keine Furcht Gottes vor ihren Augen.„ </a:t>
            </a:r>
            <a:r>
              <a:rPr lang="de" sz="1400" b="0" i="0" dirty="0">
                <a:solidFill>
                  <a:schemeClr val="tx1"/>
                </a:solidFill>
                <a:effectLst/>
              </a:rPr>
              <a:t>( </a:t>
            </a:r>
            <a:r>
              <a:rPr lang="de" sz="1400" dirty="0">
                <a:solidFill>
                  <a:schemeClr val="tx1"/>
                </a:solidFill>
              </a:rPr>
              <a:t>Luth.)</a:t>
            </a:r>
            <a:endParaRPr lang="de-DE" sz="14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0" y="3164579"/>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chemeClr val="tx1"/>
                </a:solidFill>
                <a:effectLst/>
              </a:rPr>
              <a:t>10</a:t>
            </a:r>
            <a:r>
              <a:rPr lang="de-DE" sz="1400" b="0" i="0" dirty="0">
                <a:solidFill>
                  <a:schemeClr val="tx1"/>
                </a:solidFill>
                <a:effectLst/>
              </a:rPr>
              <a:t> "Da ist kein Gerechter, auch nicht einer;  </a:t>
            </a:r>
            <a:r>
              <a:rPr lang="de-DE" sz="1400" b="0" i="0" baseline="30000" dirty="0">
                <a:solidFill>
                  <a:schemeClr val="tx1"/>
                </a:solidFill>
                <a:effectLst/>
              </a:rPr>
              <a:t>11</a:t>
            </a:r>
            <a:r>
              <a:rPr lang="de-DE" sz="1400" b="0" i="0" dirty="0">
                <a:solidFill>
                  <a:schemeClr val="tx1"/>
                </a:solidFill>
                <a:effectLst/>
              </a:rPr>
              <a:t> da ist keiner, der verständig sei; da ist keiner, der Gott suche. </a:t>
            </a:r>
            <a:r>
              <a:rPr lang="de-DE" sz="1400" b="0" i="0" baseline="30000" dirty="0">
                <a:solidFill>
                  <a:schemeClr val="tx1"/>
                </a:solidFill>
                <a:effectLst/>
              </a:rPr>
              <a:t>12</a:t>
            </a:r>
            <a:r>
              <a:rPr lang="de-DE" sz="1400" b="0" i="0" dirty="0">
                <a:solidFill>
                  <a:schemeClr val="tx1"/>
                </a:solidFill>
                <a:effectLst/>
              </a:rPr>
              <a:t> Alle sind abgewichen, sie sind allesamt untauglich geworden; da ist keiner, der Gutes tue, da ist auch nicht einer." </a:t>
            </a:r>
            <a:r>
              <a:rPr lang="de-DE" sz="1400" b="0" i="0" baseline="30000" dirty="0">
                <a:solidFill>
                  <a:schemeClr val="tx1"/>
                </a:solidFill>
                <a:effectLst/>
              </a:rPr>
              <a:t>13</a:t>
            </a:r>
            <a:r>
              <a:rPr lang="de-DE" sz="1400" b="0" i="0" dirty="0">
                <a:solidFill>
                  <a:schemeClr val="tx1"/>
                </a:solidFill>
                <a:effectLst/>
              </a:rPr>
              <a:t> "Ihr Schlund ist ein offenes Grab; mit ihren Zungen handelten sie trüglich." Otterngift ist unter ihren Lippen." </a:t>
            </a:r>
            <a:r>
              <a:rPr lang="de-DE" sz="1400" b="0" i="0" baseline="30000" dirty="0">
                <a:solidFill>
                  <a:schemeClr val="tx1"/>
                </a:solidFill>
                <a:effectLst/>
              </a:rPr>
              <a:t>14</a:t>
            </a:r>
            <a:r>
              <a:rPr lang="de-DE" sz="1400" b="0" i="0" dirty="0">
                <a:solidFill>
                  <a:schemeClr val="tx1"/>
                </a:solidFill>
                <a:effectLst/>
              </a:rPr>
              <a:t> "Ihr Mund ist voll Fluchens und Bitterkeit." </a:t>
            </a:r>
            <a:r>
              <a:rPr lang="de-DE" sz="1400" b="0" i="0" baseline="30000" dirty="0">
                <a:solidFill>
                  <a:schemeClr val="tx1"/>
                </a:solidFill>
                <a:effectLst/>
              </a:rPr>
              <a:t>15</a:t>
            </a:r>
            <a:r>
              <a:rPr lang="de-DE" sz="1400" b="0" i="0" dirty="0">
                <a:solidFill>
                  <a:schemeClr val="tx1"/>
                </a:solidFill>
                <a:effectLst/>
              </a:rPr>
              <a:t> "Ihre Füße sind schnell, Blut zu vergießen; </a:t>
            </a:r>
            <a:r>
              <a:rPr lang="de-DE" sz="1400" b="0" i="0" baseline="30000" dirty="0">
                <a:solidFill>
                  <a:schemeClr val="tx1"/>
                </a:solidFill>
                <a:effectLst/>
              </a:rPr>
              <a:t>16</a:t>
            </a:r>
            <a:r>
              <a:rPr lang="de-DE" sz="1400" b="0" i="0" dirty="0">
                <a:solidFill>
                  <a:schemeClr val="tx1"/>
                </a:solidFill>
                <a:effectLst/>
              </a:rPr>
              <a:t> Verwüstung und Elend ist auf ihren Wegen, </a:t>
            </a:r>
            <a:r>
              <a:rPr lang="de-DE" sz="1400" b="0" i="0" baseline="30000" dirty="0">
                <a:solidFill>
                  <a:schemeClr val="tx1"/>
                </a:solidFill>
                <a:effectLst/>
              </a:rPr>
              <a:t>17</a:t>
            </a:r>
            <a:r>
              <a:rPr lang="de-DE" sz="1400" b="0" i="0" dirty="0">
                <a:solidFill>
                  <a:schemeClr val="tx1"/>
                </a:solidFill>
                <a:effectLst/>
              </a:rPr>
              <a:t> und den Weg des Friedens haben sie nicht erkannt." </a:t>
            </a:r>
            <a:r>
              <a:rPr lang="de-DE" sz="1400" baseline="-25000" dirty="0">
                <a:solidFill>
                  <a:schemeClr val="tx1"/>
                </a:solidFill>
              </a:rPr>
              <a:t>(</a:t>
            </a:r>
            <a:r>
              <a:rPr lang="de-DE" sz="1400" b="0" i="0" baseline="30000" dirty="0">
                <a:solidFill>
                  <a:schemeClr val="tx1"/>
                </a:solidFill>
                <a:effectLst/>
              </a:rPr>
              <a:t>18</a:t>
            </a:r>
            <a:r>
              <a:rPr lang="de-DE" sz="1400" b="0" i="0" dirty="0">
                <a:solidFill>
                  <a:schemeClr val="tx1"/>
                </a:solidFill>
                <a:effectLst/>
              </a:rPr>
              <a:t> "Es ist keine Furcht Gottes vor ihren Augen.„ </a:t>
            </a:r>
            <a:r>
              <a:rPr lang="de" sz="1400" dirty="0">
                <a:solidFill>
                  <a:schemeClr val="tx1"/>
                </a:solidFill>
              </a:rPr>
              <a:t>(Elb.)</a:t>
            </a:r>
            <a:endParaRPr lang="de-DE" sz="14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59" y="4911520"/>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400" b="0" i="0" baseline="30000" dirty="0">
                <a:solidFill>
                  <a:schemeClr val="tx1"/>
                </a:solidFill>
                <a:effectLst/>
              </a:rPr>
              <a:t>10</a:t>
            </a:r>
            <a:r>
              <a:rPr lang="de-DE" sz="1400" b="0" i="0" dirty="0">
                <a:solidFill>
                  <a:schemeClr val="tx1"/>
                </a:solidFill>
                <a:effectLst/>
              </a:rPr>
              <a:t> wie geschrieben steht: «Es ist keiner gerecht, auch nicht einer; </a:t>
            </a:r>
            <a:r>
              <a:rPr lang="de-DE" sz="1400" b="0" i="0" baseline="30000" dirty="0">
                <a:solidFill>
                  <a:schemeClr val="tx1"/>
                </a:solidFill>
                <a:effectLst/>
              </a:rPr>
              <a:t>11</a:t>
            </a:r>
            <a:r>
              <a:rPr lang="de-DE" sz="1400" b="0" i="0" dirty="0">
                <a:solidFill>
                  <a:schemeClr val="tx1"/>
                </a:solidFill>
                <a:effectLst/>
              </a:rPr>
              <a:t> es ist keiner verständig, keiner fragt nach Gott; </a:t>
            </a:r>
            <a:r>
              <a:rPr lang="de-DE" sz="1400" b="0" i="0" baseline="30000" dirty="0">
                <a:solidFill>
                  <a:schemeClr val="tx1"/>
                </a:solidFill>
                <a:effectLst/>
              </a:rPr>
              <a:t>12</a:t>
            </a:r>
            <a:r>
              <a:rPr lang="de-DE" sz="1400" b="0" i="0" dirty="0">
                <a:solidFill>
                  <a:schemeClr val="tx1"/>
                </a:solidFill>
                <a:effectLst/>
              </a:rPr>
              <a:t> alle sind abgewichen, sie taugen alle zusammen nichts; es ist keiner, der Gutes tut, auch nicht einer! </a:t>
            </a:r>
            <a:r>
              <a:rPr lang="de-DE" sz="1400" b="0" i="0" baseline="30000" dirty="0">
                <a:solidFill>
                  <a:schemeClr val="tx1"/>
                </a:solidFill>
                <a:effectLst/>
              </a:rPr>
              <a:t>13</a:t>
            </a:r>
            <a:r>
              <a:rPr lang="de-DE" sz="1400" b="0" i="0" dirty="0">
                <a:solidFill>
                  <a:schemeClr val="tx1"/>
                </a:solidFill>
                <a:effectLst/>
              </a:rPr>
              <a:t> Ihre Kehle ist ein offenes Grab, mit ihren Zungen trügen sie; Otterngift ist unter ihren Lippen; </a:t>
            </a:r>
            <a:r>
              <a:rPr lang="de-DE" sz="1400" b="0" i="0" baseline="30000" dirty="0">
                <a:solidFill>
                  <a:schemeClr val="tx1"/>
                </a:solidFill>
                <a:effectLst/>
              </a:rPr>
              <a:t>14</a:t>
            </a:r>
            <a:r>
              <a:rPr lang="de-DE" sz="1400" b="0" i="0" dirty="0">
                <a:solidFill>
                  <a:schemeClr val="tx1"/>
                </a:solidFill>
                <a:effectLst/>
              </a:rPr>
              <a:t> ihr Mund ist voll Fluchens und Bitterkeit, </a:t>
            </a:r>
            <a:r>
              <a:rPr lang="de-DE" sz="1400" b="0" i="0" baseline="30000" dirty="0">
                <a:solidFill>
                  <a:schemeClr val="tx1"/>
                </a:solidFill>
                <a:effectLst/>
              </a:rPr>
              <a:t>15</a:t>
            </a:r>
            <a:r>
              <a:rPr lang="de-DE" sz="1400" b="0" i="0" dirty="0">
                <a:solidFill>
                  <a:schemeClr val="tx1"/>
                </a:solidFill>
                <a:effectLst/>
              </a:rPr>
              <a:t> ihre Füße sind eilig, um Blut zu vergießen; </a:t>
            </a:r>
            <a:r>
              <a:rPr lang="de-DE" sz="1400" b="0" i="0" baseline="30000" dirty="0">
                <a:solidFill>
                  <a:schemeClr val="tx1"/>
                </a:solidFill>
                <a:effectLst/>
              </a:rPr>
              <a:t>16</a:t>
            </a:r>
            <a:r>
              <a:rPr lang="de-DE" sz="1400" b="0" i="0" dirty="0">
                <a:solidFill>
                  <a:schemeClr val="tx1"/>
                </a:solidFill>
                <a:effectLst/>
              </a:rPr>
              <a:t> Verwüstung und Jammer bezeichnen ihre Bahn, </a:t>
            </a:r>
            <a:r>
              <a:rPr lang="de-DE" sz="1400" b="0" i="0" baseline="30000" dirty="0">
                <a:solidFill>
                  <a:schemeClr val="tx1"/>
                </a:solidFill>
                <a:effectLst/>
              </a:rPr>
              <a:t>17</a:t>
            </a:r>
            <a:r>
              <a:rPr lang="de-DE" sz="1400" b="0" i="0" dirty="0">
                <a:solidFill>
                  <a:schemeClr val="tx1"/>
                </a:solidFill>
                <a:effectLst/>
              </a:rPr>
              <a:t> und den Weg des Friedens kennen sie nicht. </a:t>
            </a:r>
            <a:r>
              <a:rPr lang="de-DE" sz="1400" b="0" i="0" baseline="30000" dirty="0">
                <a:solidFill>
                  <a:schemeClr val="tx1"/>
                </a:solidFill>
                <a:effectLst/>
              </a:rPr>
              <a:t>18</a:t>
            </a:r>
            <a:r>
              <a:rPr lang="de-DE" sz="1400" b="0" i="0" dirty="0">
                <a:solidFill>
                  <a:schemeClr val="tx1"/>
                </a:solidFill>
                <a:effectLst/>
              </a:rPr>
              <a:t> Es ist keine Gottesfurcht vor ihren Augen.» </a:t>
            </a:r>
            <a:r>
              <a:rPr lang="de" sz="1400" b="0" i="0" dirty="0">
                <a:solidFill>
                  <a:schemeClr val="tx1"/>
                </a:solidFill>
                <a:effectLst/>
              </a:rPr>
              <a:t>(</a:t>
            </a:r>
            <a:r>
              <a:rPr lang="de" sz="1400" dirty="0">
                <a:solidFill>
                  <a:schemeClr val="tx1"/>
                </a:solidFill>
              </a:rPr>
              <a:t>Schl.)</a:t>
            </a:r>
            <a:endParaRPr lang="de-DE" sz="14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5E0FB7C1-BE09-79E0-09CE-F94412026D15}"/>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1332322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Römer 8:7</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7"/>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smtClean="0">
                <a:solidFill>
                  <a:schemeClr val="tx1"/>
                </a:solidFill>
                <a:effectLst/>
              </a:rPr>
              <a:t>Denn </a:t>
            </a:r>
            <a:r>
              <a:rPr lang="de-DE" b="0" i="0" dirty="0">
                <a:solidFill>
                  <a:schemeClr val="tx1"/>
                </a:solidFill>
                <a:effectLst/>
              </a:rPr>
              <a:t>fleischlich gesinnt sein ist wie eine Feindschaft wider Gott, sintemal das Fleisch dem Gesetz Gottes nicht untertan ist; denn es vermag's auch nicht. </a:t>
            </a:r>
            <a:r>
              <a:rPr lang="de" b="0" i="0" dirty="0">
                <a:solidFill>
                  <a:schemeClr val="tx1"/>
                </a:solidFill>
                <a:effectLst/>
              </a:rPr>
              <a:t>( </a:t>
            </a:r>
            <a:r>
              <a:rPr lang="de" dirty="0">
                <a:solidFill>
                  <a:schemeClr val="tx1"/>
                </a:solidFill>
              </a:rPr>
              <a:t>Luth.)</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596719"/>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weil die Gesinnung des Fleisches Feindschaft ist gegen Gott, denn sie ist dem Gesetz Gottes nicht untertan, denn sie vermag es auch nicht.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2" y="377580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darum, weil die Gesinnung des Fleisches Feindschaft wider Gott ist; denn sie ist dem Gesetz Gottes nicht untertan, sie kann es auch nicht.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908B6080-D8EF-5DA4-6A75-A48CFCB8D33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18814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Jesaja 55:8-9</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6"/>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8</a:t>
            </a:r>
            <a:r>
              <a:rPr lang="de-DE" sz="1600" b="0" i="0" dirty="0">
                <a:solidFill>
                  <a:schemeClr val="tx1"/>
                </a:solidFill>
                <a:effectLst/>
              </a:rPr>
              <a:t> Denn meine Gedanken sind nicht eure Gedanken, und eure Wege sind nicht meine Wege, spricht der HERR; </a:t>
            </a:r>
            <a:r>
              <a:rPr lang="de-DE" sz="1600" b="0" i="0" baseline="30000" dirty="0">
                <a:solidFill>
                  <a:schemeClr val="tx1"/>
                </a:solidFill>
                <a:effectLst/>
              </a:rPr>
              <a:t>9</a:t>
            </a:r>
            <a:r>
              <a:rPr lang="de-DE" sz="1600" b="0" i="0" dirty="0">
                <a:solidFill>
                  <a:schemeClr val="tx1"/>
                </a:solidFill>
                <a:effectLst/>
              </a:rPr>
              <a:t> sondern </a:t>
            </a:r>
            <a:r>
              <a:rPr lang="de-DE" sz="1600" b="0" i="0" dirty="0" err="1">
                <a:solidFill>
                  <a:schemeClr val="tx1"/>
                </a:solidFill>
                <a:effectLst/>
              </a:rPr>
              <a:t>soviel</a:t>
            </a:r>
            <a:r>
              <a:rPr lang="de-DE" sz="1600" b="0" i="0" dirty="0">
                <a:solidFill>
                  <a:schemeClr val="tx1"/>
                </a:solidFill>
                <a:effectLst/>
              </a:rPr>
              <a:t> der Himmel höher ist denn die Erde, so sind auch meine Wege höher denn eure Wege und meine Gedanken denn eure Gedanken.</a:t>
            </a:r>
            <a:r>
              <a:rPr lang="de" sz="1600" b="0" i="0" dirty="0">
                <a:solidFill>
                  <a:schemeClr val="tx1"/>
                </a:solidFill>
                <a:effectLst/>
              </a:rPr>
              <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671672"/>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8</a:t>
            </a:r>
            <a:r>
              <a:rPr lang="de-DE" sz="1600" b="0" i="0" dirty="0">
                <a:solidFill>
                  <a:schemeClr val="tx1"/>
                </a:solidFill>
                <a:effectLst/>
              </a:rPr>
              <a:t> Denn meine Gedanken sind nicht eure Gedanken, und eure Wege sind nicht meine Wege, spricht Jehova. </a:t>
            </a:r>
            <a:r>
              <a:rPr lang="de-DE" sz="1600" b="0" i="0" baseline="30000" dirty="0">
                <a:solidFill>
                  <a:schemeClr val="tx1"/>
                </a:solidFill>
                <a:effectLst/>
              </a:rPr>
              <a:t>9</a:t>
            </a:r>
            <a:r>
              <a:rPr lang="de-DE" sz="1600" b="0" i="0" dirty="0">
                <a:solidFill>
                  <a:schemeClr val="tx1"/>
                </a:solidFill>
                <a:effectLst/>
              </a:rPr>
              <a:t> Denn wie der Himmel höher ist als die Erde, so sind meine Wege höher als eure Wege und meine Gedanken als eure Gedanken.</a:t>
            </a:r>
            <a:r>
              <a:rPr lang="de" sz="1600" dirty="0">
                <a:solidFill>
                  <a:schemeClr val="tx1"/>
                </a:solidFill>
              </a:rPr>
              <a:t> (Elb.)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2" y="392570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8</a:t>
            </a:r>
            <a:r>
              <a:rPr lang="de-DE" sz="1600" b="0" i="0" dirty="0">
                <a:solidFill>
                  <a:schemeClr val="tx1"/>
                </a:solidFill>
                <a:effectLst/>
              </a:rPr>
              <a:t> Denn also spricht der HERR: Meine Gedanken sind nicht eure Gedanken, und eure Wege sind nicht meine Wege; </a:t>
            </a:r>
            <a:r>
              <a:rPr lang="de-DE" sz="1600" b="0" i="0" baseline="30000" dirty="0">
                <a:solidFill>
                  <a:schemeClr val="tx1"/>
                </a:solidFill>
                <a:effectLst/>
              </a:rPr>
              <a:t>9</a:t>
            </a:r>
            <a:r>
              <a:rPr lang="de-DE" sz="1600" b="0" i="0" dirty="0">
                <a:solidFill>
                  <a:schemeClr val="tx1"/>
                </a:solidFill>
                <a:effectLst/>
              </a:rPr>
              <a:t> sondern so hoch der Himmel über der Erde ist, so viel höher sind meine Wege als eure Wege und meine Gedanken als eure Gedanken. </a:t>
            </a:r>
            <a:r>
              <a:rPr lang="de" sz="1600" b="0" i="0" dirty="0">
                <a:solidFill>
                  <a:schemeClr val="tx1"/>
                </a:solidFill>
                <a:effectLst/>
              </a:rPr>
              <a:t>(</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B9570731-49BF-BC37-C884-BED6D8F1A71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559264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err="1"/>
              <a:t>Epheser </a:t>
            </a:r>
            <a:r>
              <a:rPr lang="de" dirty="0"/>
              <a:t>4:17-18</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6"/>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17</a:t>
            </a:r>
            <a:r>
              <a:rPr lang="de-DE" sz="1600" b="0" i="0" dirty="0">
                <a:solidFill>
                  <a:schemeClr val="tx1"/>
                </a:solidFill>
                <a:effectLst/>
              </a:rPr>
              <a:t> So sage ich nun und bezeuge in dem HERRN, </a:t>
            </a:r>
            <a:r>
              <a:rPr lang="de-DE" sz="1600" b="0" i="0" dirty="0" err="1">
                <a:solidFill>
                  <a:schemeClr val="tx1"/>
                </a:solidFill>
                <a:effectLst/>
              </a:rPr>
              <a:t>daß</a:t>
            </a:r>
            <a:r>
              <a:rPr lang="de-DE" sz="1600" b="0" i="0" dirty="0">
                <a:solidFill>
                  <a:schemeClr val="tx1"/>
                </a:solidFill>
                <a:effectLst/>
              </a:rPr>
              <a:t> ihr nicht mehr wandelt, wie die andern Heiden wandeln in der Eitelkeit ihres Sinnes, </a:t>
            </a:r>
            <a:r>
              <a:rPr lang="de-DE" sz="1600" b="0" i="0" baseline="30000" dirty="0">
                <a:solidFill>
                  <a:schemeClr val="tx1"/>
                </a:solidFill>
                <a:effectLst/>
              </a:rPr>
              <a:t>18</a:t>
            </a:r>
            <a:r>
              <a:rPr lang="de-DE" sz="1600" b="0" i="0" dirty="0">
                <a:solidFill>
                  <a:schemeClr val="tx1"/>
                </a:solidFill>
                <a:effectLst/>
              </a:rPr>
              <a:t> deren Verstand verfinstert ist, und die entfremdet sind von dem Leben, das aus Gott ist, durch die Unwissenheit, so in ihnen ist, durch die Blindheit ihres Herzens; </a:t>
            </a:r>
            <a:r>
              <a:rPr lang="de" sz="1600" b="0" i="0" dirty="0">
                <a:solidFill>
                  <a:schemeClr val="tx1"/>
                </a:solidFill>
                <a:effectLst/>
              </a:rPr>
              <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59" y="2767155"/>
            <a:ext cx="8731091" cy="1143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17</a:t>
            </a:r>
            <a:r>
              <a:rPr lang="de-DE" sz="1600" b="0" i="0" dirty="0">
                <a:solidFill>
                  <a:schemeClr val="tx1"/>
                </a:solidFill>
                <a:effectLst/>
              </a:rPr>
              <a:t> Dieses nun sage und bezeuge ich im Herrn, </a:t>
            </a:r>
            <a:r>
              <a:rPr lang="de-DE" sz="1600" b="0" i="0" dirty="0" err="1">
                <a:solidFill>
                  <a:schemeClr val="tx1"/>
                </a:solidFill>
                <a:effectLst/>
              </a:rPr>
              <a:t>daß</a:t>
            </a:r>
            <a:r>
              <a:rPr lang="de-DE" sz="1600" b="0" i="0" dirty="0">
                <a:solidFill>
                  <a:schemeClr val="tx1"/>
                </a:solidFill>
                <a:effectLst/>
              </a:rPr>
              <a:t> ihr forthin nicht wandelt, wie auch die [übrigen] Nationen wandeln, in Eitelkeit ihres Sinnes, </a:t>
            </a:r>
            <a:r>
              <a:rPr lang="de-DE" sz="1600" b="0" i="0" baseline="30000" dirty="0">
                <a:solidFill>
                  <a:schemeClr val="tx1"/>
                </a:solidFill>
                <a:effectLst/>
              </a:rPr>
              <a:t>18</a:t>
            </a:r>
            <a:r>
              <a:rPr lang="de-DE" sz="1600" b="0" i="0" dirty="0">
                <a:solidFill>
                  <a:schemeClr val="tx1"/>
                </a:solidFill>
                <a:effectLst/>
              </a:rPr>
              <a:t> verfinstert am Verstande, entfremdet dem Leben Gottes wegen der Unwissenheit, die in ihnen ist, wegen der Verstockung ihres Herzens,</a:t>
            </a:r>
            <a:r>
              <a:rPr lang="de" sz="1600" dirty="0">
                <a:solidFill>
                  <a:schemeClr val="tx1"/>
                </a:solidFill>
              </a:rPr>
              <a:t> (Elb.)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59" y="4108977"/>
            <a:ext cx="8731091" cy="11429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17</a:t>
            </a:r>
            <a:r>
              <a:rPr lang="de-DE" sz="1600" b="0" i="0" dirty="0">
                <a:solidFill>
                  <a:schemeClr val="tx1"/>
                </a:solidFill>
                <a:effectLst/>
              </a:rPr>
              <a:t> Das sage und bezeuge ich nun im Herrn, </a:t>
            </a:r>
            <a:r>
              <a:rPr lang="de-DE" sz="1600" b="0" i="0" dirty="0" err="1">
                <a:solidFill>
                  <a:schemeClr val="tx1"/>
                </a:solidFill>
                <a:effectLst/>
              </a:rPr>
              <a:t>daß</a:t>
            </a:r>
            <a:r>
              <a:rPr lang="de-DE" sz="1600" b="0" i="0" dirty="0">
                <a:solidFill>
                  <a:schemeClr val="tx1"/>
                </a:solidFill>
                <a:effectLst/>
              </a:rPr>
              <a:t> ihr nicht mehr wandeln sollt, wie die Heiden wandeln in der Eitelkeit ihres Sinnes, </a:t>
            </a:r>
            <a:r>
              <a:rPr lang="de-DE" sz="1600" b="0" i="0" baseline="30000" dirty="0">
                <a:solidFill>
                  <a:schemeClr val="tx1"/>
                </a:solidFill>
                <a:effectLst/>
              </a:rPr>
              <a:t>18</a:t>
            </a:r>
            <a:r>
              <a:rPr lang="de-DE" sz="1600" b="0" i="0" dirty="0">
                <a:solidFill>
                  <a:schemeClr val="tx1"/>
                </a:solidFill>
                <a:effectLst/>
              </a:rPr>
              <a:t> deren Verstand verfinstert ist und die entfremdet sind dem Leben Gottes, wegen der Unwissenheit, die in ihnen ist, wegen der Verhärtung ihres Herzens;</a:t>
            </a:r>
            <a:r>
              <a:rPr lang="de" sz="1600" dirty="0">
                <a:solidFill>
                  <a:schemeClr val="tx1"/>
                </a:solidFill>
              </a:rPr>
              <a:t> </a:t>
            </a:r>
            <a:r>
              <a:rPr lang="de" sz="1600" b="0" i="0" dirty="0">
                <a:solidFill>
                  <a:schemeClr val="tx1"/>
                </a:solidFill>
                <a:effectLst/>
              </a:rPr>
              <a:t>( </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CFAC0BA0-8076-A21B-9A6E-636E1A976483}"/>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E4E6C181-E2BE-576E-2A5D-360EADF6440D}"/>
              </a:ext>
            </a:extLst>
          </p:cNvPr>
          <p:cNvSpPr/>
          <p:nvPr/>
        </p:nvSpPr>
        <p:spPr>
          <a:xfrm>
            <a:off x="485059" y="5599192"/>
            <a:ext cx="8731091" cy="114299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baseline="30000" dirty="0">
                <a:solidFill>
                  <a:schemeClr val="tx1"/>
                </a:solidFill>
              </a:rPr>
              <a:t>17-18 </a:t>
            </a:r>
            <a:r>
              <a:rPr lang="de" sz="1600" dirty="0">
                <a:solidFill>
                  <a:schemeClr val="tx1"/>
                </a:solidFill>
              </a:rPr>
              <a:t>Lasst mich also im Namen des Herrn Folgendes sagen: Lebt nicht länger wie die Ungläubigen, denn sie sind geblendet und verwirrt. Ihre verschlossenen Herzen sind voller Dunkelheit; sie sind weit entfernt vom Leben Gottes, weil sie ihren Geist vor ihm verschlossen haben und seine Wege nicht verstehen können. (TLB)</a:t>
            </a:r>
            <a:endParaRPr lang="de-DE" sz="1600" dirty="0">
              <a:solidFill>
                <a:schemeClr val="tx1"/>
              </a:solidFill>
            </a:endParaRPr>
          </a:p>
        </p:txBody>
      </p:sp>
    </p:spTree>
    <p:extLst>
      <p:ext uri="{BB962C8B-B14F-4D97-AF65-F5344CB8AC3E}">
        <p14:creationId xmlns:p14="http://schemas.microsoft.com/office/powerpoint/2010/main" val="248587796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ln w="0"/>
                <a:effectLst>
                  <a:outerShdw blurRad="38100" dist="19050" dir="2700000" algn="tl" rotWithShape="0">
                    <a:schemeClr val="dk1">
                      <a:alpha val="40000"/>
                    </a:schemeClr>
                  </a:outerShdw>
                </a:effectLst>
              </a:rPr>
              <a:t>Titus 1:15</a:t>
            </a:r>
            <a:endParaRPr lang="de-DE" dirty="0"/>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7"/>
            <a:ext cx="8731091" cy="90193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 Reinen ist alles rein; den Unreinen aber und Ungläubigen ist nichts rein, sondern unrein ist ihr Sinn sowohl als ihr Gewissen.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1" y="2530230"/>
            <a:ext cx="8731091" cy="84395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 Reinen ist alles rein; den Befleckten aber und Ungläubigen ist nichts rein, sondern befleckt ist sowohl ihre Gesinnung, als auch ihr Gewissen.</a:t>
            </a:r>
            <a:r>
              <a:rPr lang="de" dirty="0">
                <a:solidFill>
                  <a:schemeClr val="tx1"/>
                </a:solidFill>
              </a:rPr>
              <a:t> (Elb.)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59" y="3584840"/>
            <a:ext cx="8731091" cy="84395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 Reinen ist alles rein; den Befleckten aber und Ungläubigen ist nichts rein, sondern befleckt ist ihr Sinn und ihr Gewissen. </a:t>
            </a:r>
            <a:r>
              <a:rPr lang="de" dirty="0">
                <a:solidFill>
                  <a:schemeClr val="tx1"/>
                </a:solidFill>
              </a:rPr>
              <a:t>(Schl.)</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642E4FA0-4DCF-2495-80C8-F5C3ABA008A6}"/>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05D96CDC-4C2E-A688-90C6-D66E0EDCD519}"/>
              </a:ext>
            </a:extLst>
          </p:cNvPr>
          <p:cNvSpPr/>
          <p:nvPr/>
        </p:nvSpPr>
        <p:spPr>
          <a:xfrm>
            <a:off x="485060" y="5503362"/>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Ein Mensch mit reinem Herzen sieht in allem das Gute und die Reinheit; ein Mensch jedoch, dessen Herz böse und misstrauisch ist, findet in allem das Böse, denn sein schmutziger Verstand und sein rebellisches Herz färben alles, was er sieht und hört. (TLB)</a:t>
            </a:r>
            <a:endParaRPr lang="de-DE" dirty="0">
              <a:solidFill>
                <a:schemeClr val="tx1"/>
              </a:solidFill>
            </a:endParaRPr>
          </a:p>
        </p:txBody>
      </p:sp>
    </p:spTree>
    <p:extLst>
      <p:ext uri="{BB962C8B-B14F-4D97-AF65-F5344CB8AC3E}">
        <p14:creationId xmlns:p14="http://schemas.microsoft.com/office/powerpoint/2010/main" val="9276656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err="1"/>
              <a:t>5.Mose </a:t>
            </a:r>
            <a:r>
              <a:rPr lang="de" dirty="0"/>
              <a:t>30:15</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Siehe ich habe dir heute vorgelegt das Leben und das Gute, den Tod und das Böse</a:t>
            </a:r>
            <a:r>
              <a:rPr lang="de" sz="1600" dirty="0">
                <a:solidFill>
                  <a:schemeClr val="tx1"/>
                </a:solidFill>
              </a:rPr>
              <a:t> </a:t>
            </a:r>
            <a:r>
              <a:rPr lang="de" sz="1600" b="0" i="0" dirty="0">
                <a:solidFill>
                  <a:schemeClr val="tx1"/>
                </a:solidFill>
                <a:effectLst/>
              </a:rPr>
              <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Siehe, ich habe dir heute das Leben und das Glück, und den Tod und das Unglück vorgelegt,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Siehe, ich habe dir heute vorgelegt das Leben und das Gute, den Tod und das Böse. </a:t>
            </a:r>
            <a:r>
              <a:rPr lang="de" sz="1600" b="0" i="0" dirty="0">
                <a:solidFill>
                  <a:schemeClr val="tx1"/>
                </a:solidFill>
                <a:effectLst/>
              </a:rPr>
              <a:t>(Schl.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D3E68F2-918C-E380-C829-2D164B8A16F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99640465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Jeremia 21:8</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sage diesem Volk: So spricht der HERR: Siehe, ich lege euch vor den Weg zum Leben und den Weg zum Tode.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zu diesem Volke sollst du sagen: So spricht Jehova: Siehe, ich lege euch den Weg des Lebens vor und den Weg des Todes.</a:t>
            </a:r>
            <a:r>
              <a:rPr lang="de" dirty="0">
                <a:solidFill>
                  <a:schemeClr val="tx1"/>
                </a:solidFill>
              </a:rPr>
              <a:t> (Elb.)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zu diesem Volke sollst du sagen: So spricht der HERR: Sehet, ich lege euch vor den Weg des Lebens und den Weg des Todes: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AAF6CAAC-0B69-828A-D9C0-0CCC7A514BC1}"/>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3096349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2. </a:t>
            </a:r>
            <a:r>
              <a:rPr lang="de" dirty="0" err="1"/>
              <a:t>Korinther </a:t>
            </a:r>
            <a:r>
              <a:rPr lang="de" dirty="0"/>
              <a:t>3:17</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der HERR ist der Geist; wo aber der Geist des HERRN ist, da ist Freiheit.</a:t>
            </a:r>
            <a:r>
              <a:rPr lang="de" dirty="0">
                <a:solidFill>
                  <a:schemeClr val="tx1"/>
                </a:solidFill>
              </a:rPr>
              <a:t>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 Der Herr aber ist der Geist; wo aber der Geist des Herrn ist, ist Freiheit.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56244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der Herr ist der Geist; wo aber der Geist des Herrn ist, da ist Freiheit.</a:t>
            </a:r>
            <a:r>
              <a:rPr lang="de" dirty="0">
                <a:solidFill>
                  <a:schemeClr val="tx1"/>
                </a:solidFill>
              </a:rPr>
              <a: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Abgerundetes Rechteck 5">
            <a:extLst>
              <a:ext uri="{FF2B5EF4-FFF2-40B4-BE49-F238E27FC236}">
                <a16:creationId xmlns:a16="http://schemas.microsoft.com/office/drawing/2014/main" xmlns="" id="{509DB59B-9DC8-AEDA-C555-52558C942FB5}"/>
              </a:ext>
            </a:extLst>
          </p:cNvPr>
          <p:cNvSpPr/>
          <p:nvPr/>
        </p:nvSpPr>
        <p:spPr>
          <a:xfrm>
            <a:off x="485062" y="5886993"/>
            <a:ext cx="8731091" cy="5125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baseline="30000" dirty="0">
                <a:solidFill>
                  <a:schemeClr val="tx1"/>
                </a:solidFill>
              </a:rPr>
              <a:t>[a] </a:t>
            </a:r>
            <a:r>
              <a:rPr lang="de" i="1" dirty="0">
                <a:solidFill>
                  <a:schemeClr val="tx1"/>
                </a:solidFill>
              </a:rPr>
              <a:t>vom Versuch, durch das Einhalten der Gesetze Gottes gerettet zu werden, </a:t>
            </a:r>
            <a:r>
              <a:rPr lang="de" dirty="0">
                <a:solidFill>
                  <a:schemeClr val="tx1"/>
                </a:solidFill>
              </a:rPr>
              <a:t>impliziert.</a:t>
            </a:r>
            <a:endParaRPr lang="de-DE"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CC47D6EF-499B-0DEA-1AB5-B90EAA877D36}"/>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8" name="Abgerundetes Rechteck 3">
            <a:extLst>
              <a:ext uri="{FF2B5EF4-FFF2-40B4-BE49-F238E27FC236}">
                <a16:creationId xmlns:a16="http://schemas.microsoft.com/office/drawing/2014/main" xmlns="" id="{864F4C36-C40B-CC73-FE72-A4EBCF644BB1}"/>
              </a:ext>
            </a:extLst>
          </p:cNvPr>
          <p:cNvSpPr/>
          <p:nvPr/>
        </p:nvSpPr>
        <p:spPr>
          <a:xfrm>
            <a:off x="485059" y="498316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Der Herr ist der Geist, der ihnen Leben gibt, und wo er ist, sind sie frei von dem Versuch, durch das Befolgen der Gesetze Gottes gerettet zu werden. </a:t>
            </a:r>
            <a:r>
              <a:rPr lang="de" baseline="30000" dirty="0">
                <a:solidFill>
                  <a:schemeClr val="tx1"/>
                </a:solidFill>
              </a:rPr>
              <a:t>[a] </a:t>
            </a:r>
            <a:r>
              <a:rPr lang="de" dirty="0">
                <a:solidFill>
                  <a:schemeClr val="tx1"/>
                </a:solidFill>
              </a:rPr>
              <a:t>(TLB)</a:t>
            </a:r>
            <a:endParaRPr lang="de-DE" dirty="0">
              <a:solidFill>
                <a:schemeClr val="tx1"/>
              </a:solidFill>
            </a:endParaRPr>
          </a:p>
        </p:txBody>
      </p:sp>
    </p:spTree>
    <p:extLst>
      <p:ext uri="{BB962C8B-B14F-4D97-AF65-F5344CB8AC3E}">
        <p14:creationId xmlns:p14="http://schemas.microsoft.com/office/powerpoint/2010/main" val="37300623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Psalm 119:45</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ich wandle fröhlich; denn ich suche deine Befehle.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7"/>
            <a:ext cx="8731091" cy="91440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 Und ich werde wandeln in weitem Raume; denn nach deinen Vorschriften habe ich getrachtet.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0" y="3611563"/>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Und ich möchte auf weitem Raum wandeln; denn ich habe deine Befehle erforscht.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DDC9BA16-271B-B8A3-106B-658FAC8BA74D}"/>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EB96885E-4FCF-9CD0-71BD-E5B40C1E4F6D}"/>
              </a:ext>
            </a:extLst>
          </p:cNvPr>
          <p:cNvSpPr/>
          <p:nvPr/>
        </p:nvSpPr>
        <p:spPr>
          <a:xfrm>
            <a:off x="485062" y="5401491"/>
            <a:ext cx="8731091" cy="118187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b="1" baseline="30000" dirty="0">
                <a:solidFill>
                  <a:schemeClr val="tx1"/>
                </a:solidFill>
              </a:rPr>
              <a:t>44-46 </a:t>
            </a:r>
            <a:r>
              <a:rPr lang="de" dirty="0">
                <a:solidFill>
                  <a:schemeClr val="tx1"/>
                </a:solidFill>
              </a:rPr>
              <a:t>Darum werde ich dir immer und ewig gehorchen, frei innerhalb der Grenzen deiner Gesetze. Ich werde mit Königen über ihren Wert sprechen, und sie werden mit Interesse und Respekt zuhören.</a:t>
            </a:r>
          </a:p>
          <a:p>
            <a:r>
              <a:rPr lang="de" dirty="0">
                <a:solidFill>
                  <a:schemeClr val="tx1"/>
                </a:solidFill>
              </a:rPr>
              <a:t>(TLB)</a:t>
            </a:r>
            <a:endParaRPr lang="de-DE" dirty="0">
              <a:solidFill>
                <a:schemeClr val="tx1"/>
              </a:solidFill>
            </a:endParaRPr>
          </a:p>
        </p:txBody>
      </p:sp>
    </p:spTree>
    <p:extLst>
      <p:ext uri="{BB962C8B-B14F-4D97-AF65-F5344CB8AC3E}">
        <p14:creationId xmlns:p14="http://schemas.microsoft.com/office/powerpoint/2010/main" val="101213355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effectLst>
                  <a:outerShdw blurRad="38100" dist="19050" dir="2700000" algn="tl" rotWithShape="0">
                    <a:schemeClr val="dk1">
                      <a:alpha val="40000"/>
                    </a:schemeClr>
                  </a:outerShdw>
                </a:effectLst>
              </a:rPr>
              <a:t>Johannes 8:13-16</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6"/>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13</a:t>
            </a:r>
            <a:r>
              <a:rPr lang="de-DE" sz="1600" b="0" i="0" dirty="0">
                <a:solidFill>
                  <a:schemeClr val="tx1"/>
                </a:solidFill>
                <a:effectLst/>
              </a:rPr>
              <a:t> Da sprachen die Pharisäer zu ihm: Du zeugst von dir selbst; dein Zeugnis ist nicht wahr.</a:t>
            </a:r>
            <a:r>
              <a:rPr lang="de-DE" sz="1600" dirty="0">
                <a:solidFill>
                  <a:schemeClr val="tx1"/>
                </a:solidFill>
              </a:rPr>
              <a:t/>
            </a:r>
            <a:br>
              <a:rPr lang="de-DE" sz="1600" dirty="0">
                <a:solidFill>
                  <a:schemeClr val="tx1"/>
                </a:solidFill>
              </a:rPr>
            </a:br>
            <a:r>
              <a:rPr lang="de-DE" sz="1600" b="0" i="0" baseline="30000" dirty="0">
                <a:solidFill>
                  <a:schemeClr val="tx1"/>
                </a:solidFill>
                <a:effectLst/>
              </a:rPr>
              <a:t>14</a:t>
            </a:r>
            <a:r>
              <a:rPr lang="de-DE" sz="1600" b="0" i="0" dirty="0">
                <a:solidFill>
                  <a:schemeClr val="tx1"/>
                </a:solidFill>
                <a:effectLst/>
              </a:rPr>
              <a:t> Jesus antwortete und sprach zu ihnen: So ich von mir selbst zeugen würde, so ist mein Zeugnis wahr; denn ich weiß, woher ich gekommen bin und wohin ich gehe; ihr aber </a:t>
            </a:r>
            <a:r>
              <a:rPr lang="de-DE" sz="1600" b="0" i="0" dirty="0" err="1">
                <a:solidFill>
                  <a:schemeClr val="tx1"/>
                </a:solidFill>
                <a:effectLst/>
              </a:rPr>
              <a:t>wißt</a:t>
            </a:r>
            <a:r>
              <a:rPr lang="de-DE" sz="1600" b="0" i="0" dirty="0">
                <a:solidFill>
                  <a:schemeClr val="tx1"/>
                </a:solidFill>
                <a:effectLst/>
              </a:rPr>
              <a:t> nicht, woher ich komme und wohin ich gehe.</a:t>
            </a:r>
            <a:r>
              <a:rPr lang="de-DE" sz="1600" b="0" i="0" baseline="30000" dirty="0">
                <a:solidFill>
                  <a:schemeClr val="tx1"/>
                </a:solidFill>
                <a:effectLst/>
              </a:rPr>
              <a:t>15</a:t>
            </a:r>
            <a:r>
              <a:rPr lang="de-DE" sz="1600" b="0" i="0" dirty="0">
                <a:solidFill>
                  <a:schemeClr val="tx1"/>
                </a:solidFill>
                <a:effectLst/>
              </a:rPr>
              <a:t> Ihr richtet nach dem Fleisch; ich richte niemand. </a:t>
            </a:r>
            <a:r>
              <a:rPr lang="de-DE" sz="1600" b="0" i="0" baseline="30000" dirty="0">
                <a:solidFill>
                  <a:schemeClr val="tx1"/>
                </a:solidFill>
                <a:effectLst/>
              </a:rPr>
              <a:t>16</a:t>
            </a:r>
            <a:r>
              <a:rPr lang="de-DE" sz="1600" b="0" i="0" dirty="0">
                <a:solidFill>
                  <a:schemeClr val="tx1"/>
                </a:solidFill>
                <a:effectLst/>
              </a:rPr>
              <a:t> So ich aber richte, so ist mein Gericht recht; denn ich bin nicht allein, sondern ich und der Vater, der mich gesandt hat.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59" y="5077174"/>
            <a:ext cx="8731091" cy="144912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baseline="30000" dirty="0">
                <a:solidFill>
                  <a:schemeClr val="tx1"/>
                </a:solidFill>
              </a:rPr>
              <a:t>13 </a:t>
            </a:r>
            <a:r>
              <a:rPr lang="de" sz="1600" dirty="0">
                <a:solidFill>
                  <a:schemeClr val="tx1"/>
                </a:solidFill>
              </a:rPr>
              <a:t>Die Pharisäer antworteten: „Ihr prahlt – und lügt!“ </a:t>
            </a:r>
            <a:r>
              <a:rPr lang="de" sz="1600" b="1" baseline="30000" dirty="0">
                <a:solidFill>
                  <a:schemeClr val="tx1"/>
                </a:solidFill>
              </a:rPr>
              <a:t>14 </a:t>
            </a:r>
            <a:r>
              <a:rPr lang="de" sz="1600" dirty="0">
                <a:solidFill>
                  <a:schemeClr val="tx1"/>
                </a:solidFill>
              </a:rPr>
              <a:t>Jesus sagte ihnen: „Diese Behauptungen sind wahr, auch wenn ich sie über mich selbst mache. Denn ich weiß, woher ich gekommen bin und wohin ich gehe, aber ihr wisst das nicht über mich. </a:t>
            </a:r>
            <a:r>
              <a:rPr lang="de" sz="1600" b="1" baseline="30000" dirty="0">
                <a:solidFill>
                  <a:schemeClr val="tx1"/>
                </a:solidFill>
              </a:rPr>
              <a:t>15 </a:t>
            </a:r>
            <a:r>
              <a:rPr lang="de" sz="1600" dirty="0">
                <a:solidFill>
                  <a:schemeClr val="tx1"/>
                </a:solidFill>
              </a:rPr>
              <a:t>Ihr urteilt über mich, ohne die Fakten zu kennen. Ich urteile jetzt nicht über euch; </a:t>
            </a:r>
            <a:r>
              <a:rPr lang="de" sz="1600" b="1" baseline="30000" dirty="0">
                <a:solidFill>
                  <a:schemeClr val="tx1"/>
                </a:solidFill>
              </a:rPr>
              <a:t>16 </a:t>
            </a:r>
            <a:r>
              <a:rPr lang="de" sz="1600" dirty="0">
                <a:solidFill>
                  <a:schemeClr val="tx1"/>
                </a:solidFill>
              </a:rPr>
              <a:t>aber wenn ich es täte, wäre es in jeder Hinsicht ein absolut korrektes Urteil, denn ich habe den Vater bei mir, der mich gesandt hat. (TLB)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2" y="3202189"/>
            <a:ext cx="8731091" cy="162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13</a:t>
            </a:r>
            <a:r>
              <a:rPr lang="de-DE" sz="1600" b="0" i="0" dirty="0">
                <a:solidFill>
                  <a:schemeClr val="tx1"/>
                </a:solidFill>
                <a:effectLst/>
              </a:rPr>
              <a:t> Da sprachen die Pharisäer zu ihm: Du zeugst von dir selbst; dein Zeugnis ist nicht wahr. </a:t>
            </a:r>
            <a:r>
              <a:rPr lang="de-DE" sz="1600" b="0" i="0" baseline="30000" dirty="0">
                <a:solidFill>
                  <a:schemeClr val="tx1"/>
                </a:solidFill>
                <a:effectLst/>
              </a:rPr>
              <a:t>14</a:t>
            </a:r>
            <a:r>
              <a:rPr lang="de-DE" sz="1600" b="0" i="0" dirty="0">
                <a:solidFill>
                  <a:schemeClr val="tx1"/>
                </a:solidFill>
                <a:effectLst/>
              </a:rPr>
              <a:t> Jesus antwortete und sprach zu ihnen: Auch wenn ich von mir selbst zeuge, ist mein Zeugnis wahr, weil ich weiß, woher ich gekommen bin und wohin ich gehe; ihr aber wisset nicht, woher ich komme und wohin ich gehe. </a:t>
            </a:r>
            <a:r>
              <a:rPr lang="de-DE" sz="1600" b="0" i="0" baseline="30000" dirty="0">
                <a:solidFill>
                  <a:schemeClr val="tx1"/>
                </a:solidFill>
                <a:effectLst/>
              </a:rPr>
              <a:t>15</a:t>
            </a:r>
            <a:r>
              <a:rPr lang="de-DE" sz="1600" b="0" i="0" dirty="0">
                <a:solidFill>
                  <a:schemeClr val="tx1"/>
                </a:solidFill>
                <a:effectLst/>
              </a:rPr>
              <a:t> Ihr richtet nach dem Fleische, ich richte niemand. </a:t>
            </a:r>
            <a:r>
              <a:rPr lang="de-DE" sz="1600" b="0" i="0" baseline="30000" dirty="0">
                <a:solidFill>
                  <a:schemeClr val="tx1"/>
                </a:solidFill>
                <a:effectLst/>
              </a:rPr>
              <a:t>16</a:t>
            </a:r>
            <a:r>
              <a:rPr lang="de-DE" sz="1600" b="0" i="0" dirty="0">
                <a:solidFill>
                  <a:schemeClr val="tx1"/>
                </a:solidFill>
                <a:effectLst/>
              </a:rPr>
              <a:t> Wenn ich aber auch richte, so ist mein Gericht wahr, weil ich nicht allein bin, sondern ich und der Vater, der mich gesandt hat. </a:t>
            </a:r>
            <a:r>
              <a:rPr lang="de" sz="1600" b="0" i="0" dirty="0">
                <a:solidFill>
                  <a:schemeClr val="tx1"/>
                </a:solidFill>
                <a:effectLst/>
              </a:rPr>
              <a:t>(Elb.</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18D01DE3-DC22-6981-BD4F-D452AE4F0313}"/>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82062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D08E94A9-9FC6-BE65-E1E7-D48ED983C29C}"/>
            </a:ext>
          </a:extLst>
        </p:cNvPr>
        <p:cNvGrpSpPr/>
        <p:nvPr/>
      </p:nvGrpSpPr>
      <p:grpSpPr>
        <a:xfrm>
          <a:off x="0" y="0"/>
          <a:ext cx="0" cy="0"/>
          <a:chOff x="0" y="0"/>
          <a:chExt cx="0" cy="0"/>
        </a:xfrm>
      </p:grpSpPr>
      <p:pic>
        <p:nvPicPr>
          <p:cNvPr id="12" name="Grafik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4E65EC6F-D706-27C8-791E-CC66D6A380FD}"/>
              </a:ext>
            </a:extLst>
          </p:cNvPr>
          <p:cNvSpPr/>
          <p:nvPr/>
        </p:nvSpPr>
        <p:spPr>
          <a:xfrm>
            <a:off x="182880"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de-DE" dirty="0">
                <a:ln w="0"/>
                <a:solidFill>
                  <a:schemeClr val="tx1"/>
                </a:solidFill>
                <a:effectLst>
                  <a:outerShdw blurRad="38100" dist="19050" dir="2700000" algn="tl" rotWithShape="0">
                    <a:schemeClr val="dk1">
                      <a:alpha val="40000"/>
                    </a:schemeClr>
                  </a:outerShdw>
                </a:effectLst>
              </a:rPr>
              <a:t/>
            </a:r>
            <a:br>
              <a:rPr lang="de-DE" dirty="0">
                <a:ln w="0"/>
                <a:solidFill>
                  <a:schemeClr val="tx1"/>
                </a:solidFill>
                <a:effectLst>
                  <a:outerShdw blurRad="38100" dist="19050" dir="2700000" algn="tl" rotWithShape="0">
                    <a:schemeClr val="dk1">
                      <a:alpha val="40000"/>
                    </a:schemeClr>
                  </a:outerShdw>
                </a:effectLst>
              </a:rPr>
            </a:b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9754E539-E76D-BC04-839C-689DCD395837}"/>
              </a:ext>
            </a:extLst>
          </p:cNvPr>
          <p:cNvSpPr/>
          <p:nvPr/>
        </p:nvSpPr>
        <p:spPr>
          <a:xfrm>
            <a:off x="0" y="109728"/>
            <a:ext cx="9700140"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E37E0BB0-84BE-3DAD-A54C-606B1347449F}"/>
              </a:ext>
            </a:extLst>
          </p:cNvPr>
          <p:cNvSpPr/>
          <p:nvPr/>
        </p:nvSpPr>
        <p:spPr>
          <a:xfrm>
            <a:off x="846071"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Johannes 14:9</a:t>
            </a:r>
          </a:p>
        </p:txBody>
      </p:sp>
      <p:sp>
        <p:nvSpPr>
          <p:cNvPr id="18" name="Rechteck: abgerundete Ecken 17">
            <a:hlinkClick r:id="rId6" action="ppaction://hlinksldjump"/>
            <a:extLst>
              <a:ext uri="{FF2B5EF4-FFF2-40B4-BE49-F238E27FC236}">
                <a16:creationId xmlns:a16="http://schemas.microsoft.com/office/drawing/2014/main" xmlns="" id="{14D90892-6B83-7016-AEB4-622B0904FA46}"/>
              </a:ext>
            </a:extLst>
          </p:cNvPr>
          <p:cNvSpPr/>
          <p:nvPr/>
        </p:nvSpPr>
        <p:spPr>
          <a:xfrm>
            <a:off x="5032950"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1. Timotheus 3:16</a:t>
            </a:r>
            <a:endParaRPr lang="de-DE" dirty="0">
              <a:solidFill>
                <a:schemeClr val="tx1"/>
              </a:solidFill>
            </a:endParaRPr>
          </a:p>
        </p:txBody>
      </p:sp>
      <p:sp>
        <p:nvSpPr>
          <p:cNvPr id="19" name="Rechteck: abgerundete Ecken 18">
            <a:hlinkClick r:id="rId7" action="ppaction://hlinksldjump"/>
            <a:extLst>
              <a:ext uri="{FF2B5EF4-FFF2-40B4-BE49-F238E27FC236}">
                <a16:creationId xmlns:a16="http://schemas.microsoft.com/office/drawing/2014/main" xmlns="" id="{780A228D-57ED-5B3D-B628-45BF2544B87D}"/>
              </a:ext>
            </a:extLst>
          </p:cNvPr>
          <p:cNvSpPr/>
          <p:nvPr/>
        </p:nvSpPr>
        <p:spPr>
          <a:xfrm>
            <a:off x="844947"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Johannes 17:6</a:t>
            </a:r>
          </a:p>
        </p:txBody>
      </p:sp>
      <p:sp>
        <p:nvSpPr>
          <p:cNvPr id="20" name="Rechteck: abgerundete Ecken 19">
            <a:hlinkClick r:id="rId8" action="ppaction://hlinksldjump"/>
            <a:extLst>
              <a:ext uri="{FF2B5EF4-FFF2-40B4-BE49-F238E27FC236}">
                <a16:creationId xmlns:a16="http://schemas.microsoft.com/office/drawing/2014/main" xmlns="" id="{06F62F45-E6F0-FCD3-C1D6-975AF2B96AF0}"/>
              </a:ext>
            </a:extLst>
          </p:cNvPr>
          <p:cNvSpPr/>
          <p:nvPr/>
        </p:nvSpPr>
        <p:spPr>
          <a:xfrm>
            <a:off x="5031826"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Psalm 40:9-10</a:t>
            </a:r>
            <a:endParaRPr lang="de-DE" dirty="0">
              <a:solidFill>
                <a:schemeClr val="tx1"/>
              </a:solidFill>
            </a:endParaRPr>
          </a:p>
        </p:txBody>
      </p:sp>
      <p:sp>
        <p:nvSpPr>
          <p:cNvPr id="21" name="Rechteck: abgerundete Ecken 20">
            <a:hlinkClick r:id="rId9" action="ppaction://hlinksldjump"/>
            <a:extLst>
              <a:ext uri="{FF2B5EF4-FFF2-40B4-BE49-F238E27FC236}">
                <a16:creationId xmlns:a16="http://schemas.microsoft.com/office/drawing/2014/main" xmlns="" id="{79E523B7-6C6B-E038-084C-C15201075241}"/>
              </a:ext>
            </a:extLst>
          </p:cNvPr>
          <p:cNvSpPr/>
          <p:nvPr/>
        </p:nvSpPr>
        <p:spPr>
          <a:xfrm>
            <a:off x="844947"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Matthäus 11:27</a:t>
            </a:r>
            <a:endParaRPr lang="de-DE" dirty="0">
              <a:ln w="0"/>
              <a:solidFill>
                <a:schemeClr val="tx1"/>
              </a:solidFill>
              <a:effectLst>
                <a:outerShdw blurRad="38100" dist="19050" dir="2700000" algn="tl" rotWithShape="0">
                  <a:schemeClr val="dk1">
                    <a:alpha val="40000"/>
                  </a:schemeClr>
                </a:outerShdw>
              </a:effectLst>
            </a:endParaRPr>
          </a:p>
        </p:txBody>
      </p:sp>
      <p:sp>
        <p:nvSpPr>
          <p:cNvPr id="22" name="Rechteck: abgerundete Ecken 21">
            <a:hlinkClick r:id="rId10" action="ppaction://hlinksldjump"/>
            <a:extLst>
              <a:ext uri="{FF2B5EF4-FFF2-40B4-BE49-F238E27FC236}">
                <a16:creationId xmlns:a16="http://schemas.microsoft.com/office/drawing/2014/main" xmlns="" id="{FF9DD916-9373-D5D5-9518-1821231ED7B8}"/>
              </a:ext>
            </a:extLst>
          </p:cNvPr>
          <p:cNvSpPr/>
          <p:nvPr/>
        </p:nvSpPr>
        <p:spPr>
          <a:xfrm>
            <a:off x="5031826"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Johannes 3:16</a:t>
            </a:r>
          </a:p>
        </p:txBody>
      </p:sp>
      <p:sp>
        <p:nvSpPr>
          <p:cNvPr id="4" name="Titel 1">
            <a:extLst>
              <a:ext uri="{FF2B5EF4-FFF2-40B4-BE49-F238E27FC236}">
                <a16:creationId xmlns:a16="http://schemas.microsoft.com/office/drawing/2014/main" xmlns="" id="{756A7EBF-D676-7EF3-1BC3-9D4269EAC553}"/>
              </a:ext>
            </a:extLst>
          </p:cNvPr>
          <p:cNvSpPr>
            <a:spLocks noGrp="1"/>
          </p:cNvSpPr>
          <p:nvPr>
            <p:ph type="title"/>
          </p:nvPr>
        </p:nvSpPr>
        <p:spPr>
          <a:xfrm>
            <a:off x="191738" y="804672"/>
            <a:ext cx="9317736" cy="978406"/>
          </a:xfrm>
        </p:spPr>
        <p:txBody>
          <a:bodyPr>
            <a:noAutofit/>
          </a:bodyPr>
          <a:lstStyle/>
          <a:p>
            <a:r>
              <a:rPr lang="de" sz="3200" b="1" dirty="0">
                <a:ln w="0"/>
                <a:solidFill>
                  <a:schemeClr val="tx1"/>
                </a:solidFill>
                <a:effectLst>
                  <a:outerShdw blurRad="38100" dist="19050" dir="2700000" algn="tl" rotWithShape="0">
                    <a:schemeClr val="dk1">
                      <a:alpha val="40000"/>
                    </a:schemeClr>
                  </a:outerShdw>
                </a:effectLst>
              </a:rPr>
              <a:t>Jesus </a:t>
            </a:r>
            <a:r>
              <a:rPr lang="de-DE" sz="3200" b="1" dirty="0">
                <a:ln w="0"/>
                <a:solidFill>
                  <a:schemeClr val="tx1"/>
                </a:solidFill>
                <a:effectLst>
                  <a:outerShdw blurRad="38100" dist="19050" dir="2700000" algn="tl" rotWithShape="0">
                    <a:schemeClr val="dk1">
                      <a:alpha val="40000"/>
                    </a:schemeClr>
                  </a:outerShdw>
                </a:effectLst>
              </a:rPr>
              <a:t/>
            </a:r>
            <a:br>
              <a:rPr lang="de-DE" sz="3200" b="1" dirty="0">
                <a:ln w="0"/>
                <a:solidFill>
                  <a:schemeClr val="tx1"/>
                </a:solidFill>
                <a:effectLst>
                  <a:outerShdw blurRad="38100" dist="19050" dir="2700000" algn="tl" rotWithShape="0">
                    <a:schemeClr val="dk1">
                      <a:alpha val="40000"/>
                    </a:schemeClr>
                  </a:outerShdw>
                </a:effectLst>
              </a:rPr>
            </a:br>
            <a:r>
              <a:rPr lang="de" sz="3200" b="1" dirty="0">
                <a:ln w="0"/>
                <a:solidFill>
                  <a:schemeClr val="tx1"/>
                </a:solidFill>
                <a:effectLst>
                  <a:outerShdw blurRad="38100" dist="19050" dir="2700000" algn="tl" rotWithShape="0">
                    <a:schemeClr val="dk1">
                      <a:alpha val="40000"/>
                    </a:schemeClr>
                  </a:outerShdw>
                </a:effectLst>
              </a:rPr>
              <a:t>Die Offenbarung des Vaters</a:t>
            </a:r>
            <a:endParaRPr lang="de-DE" sz="3200" b="1" dirty="0"/>
          </a:p>
        </p:txBody>
      </p:sp>
    </p:spTree>
    <p:extLst>
      <p:ext uri="{BB962C8B-B14F-4D97-AF65-F5344CB8AC3E}">
        <p14:creationId xmlns:p14="http://schemas.microsoft.com/office/powerpoint/2010/main" val="160309887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Jesaja 53:9</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Und man gab ihm bei Gottlosen sein Grab und bei Reichen, da er gestorben war, wiewohl er niemand Unrecht getan hat noch Betrug in seinem Munde gewesen ist. </a:t>
            </a:r>
            <a:r>
              <a:rPr lang="de" sz="1600" b="0" i="0" dirty="0">
                <a:solidFill>
                  <a:schemeClr val="tx1"/>
                </a:solidFill>
                <a:effectLst/>
              </a:rPr>
              <a:t>(</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Und man hat sein Grab bei Gesetzlosen bestimmt; aber bei einem Reichen ist er gewesen in seinem Tode, weil er kein Unrecht begangen hat und kein Trug in seinem Munde gewesen ist.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Und man gab ihm bei Gottlosen sein Grab und bei einem Reichen seine Gruft, obwohl er kein Unrecht getan hatte und kein Betrug in seinem Munde gewesen war. </a:t>
            </a:r>
            <a:r>
              <a:rPr lang="de" sz="1600" b="0" i="0" dirty="0">
                <a:solidFill>
                  <a:schemeClr val="tx1"/>
                </a:solidFill>
                <a:effectLst/>
              </a:rPr>
              <a:t>(</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CAC0CB8D-FC4F-C2D5-93E6-F50DA0C2A0A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1397967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ln w="0"/>
                <a:effectLst>
                  <a:outerShdw blurRad="38100" dist="19050" dir="2700000" algn="tl" rotWithShape="0">
                    <a:schemeClr val="dk1">
                      <a:alpha val="40000"/>
                    </a:schemeClr>
                  </a:outerShdw>
                </a:effectLst>
              </a:rPr>
              <a:t>Lukas 3:14</a:t>
            </a: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Da fragten ihn auch die Kriegsleute und sprachen: Was sollen denn wir tun? Und er sprach zu ihnen: Tut niemand Gewalt noch Unrecht und </a:t>
            </a:r>
            <a:r>
              <a:rPr lang="de-DE" sz="1600" b="0" i="0" dirty="0" err="1">
                <a:solidFill>
                  <a:schemeClr val="tx1"/>
                </a:solidFill>
                <a:effectLst/>
              </a:rPr>
              <a:t>laßt</a:t>
            </a:r>
            <a:r>
              <a:rPr lang="de-DE" sz="1600" b="0" i="0" dirty="0">
                <a:solidFill>
                  <a:schemeClr val="tx1"/>
                </a:solidFill>
                <a:effectLst/>
              </a:rPr>
              <a:t> euch genügen an eurem Solde.</a:t>
            </a:r>
            <a:r>
              <a:rPr lang="de" sz="1600" dirty="0">
                <a:solidFill>
                  <a:schemeClr val="tx1"/>
                </a:solidFill>
              </a:rPr>
              <a:t> </a:t>
            </a:r>
            <a:r>
              <a:rPr lang="de" sz="1600" b="0" i="0" dirty="0">
                <a:solidFill>
                  <a:schemeClr val="tx1"/>
                </a:solidFill>
                <a:effectLst/>
              </a:rPr>
              <a:t>( </a:t>
            </a:r>
            <a:r>
              <a:rPr lang="de" sz="1600" dirty="0">
                <a:solidFill>
                  <a:schemeClr val="tx1"/>
                </a:solidFill>
              </a:rPr>
              <a:t>Luth.)</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676025"/>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Es fragten ihn aber auch Kriegsleute und sprachen: Und wir, was sollen wir tun? Und er sprach zu ihnen: Tut niemand Gewalt, und klaget niemand fälschlich an, und begnüget euch mit eurem Solde.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1" y="3908423"/>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Es fragten ihn aber auch Kriegsleute und sprachen: Und was sollen wir tun? Und er sprach zu ihnen: </a:t>
            </a:r>
            <a:r>
              <a:rPr lang="de-DE" sz="1600" b="0" i="0" dirty="0" err="1">
                <a:solidFill>
                  <a:schemeClr val="tx1"/>
                </a:solidFill>
                <a:effectLst/>
              </a:rPr>
              <a:t>Mißhandelt</a:t>
            </a:r>
            <a:r>
              <a:rPr lang="de-DE" sz="1600" b="0" i="0" dirty="0">
                <a:solidFill>
                  <a:schemeClr val="tx1"/>
                </a:solidFill>
                <a:effectLst/>
              </a:rPr>
              <a:t> niemand, erhebet keine falsche Anklage und seid zufrieden mit eurem Sold! </a:t>
            </a:r>
            <a:r>
              <a:rPr lang="de" sz="1600" b="0" i="0" dirty="0">
                <a:solidFill>
                  <a:schemeClr val="tx1"/>
                </a:solidFill>
                <a:effectLst/>
              </a:rPr>
              <a:t>(Schl.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051BB69F-1E0F-16D4-95C7-77282AD7A95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4627830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2. Samuel 22:3</a:t>
            </a:r>
            <a:endParaRPr lang="de-DE" dirty="0">
              <a:ln w="0"/>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Gott ist mein Hort, auf den ich traue, mein Schild und Horn meines Heils, mein Schutz und meine Zuflucht, mein Heiland, der du mir hilfst vor dem Frevel.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4" y="2661097"/>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Gott ist mein Fels, auf ihn werde ich trauen, mein Schild und das Horn meines Heils, meine hohe Feste und meine Zuflucht. Mein Retter, von Gewalttat wirst du mich retten!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3" y="3893495"/>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mein Gott ist mein Fels, darin ich mich berge, mein Schild und das Horn meines Heils, meine Festung und meine Zuflucht, mein Erretter, der mich von Gewalttat befreit.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415CB227-ED35-C515-57BE-E651423E359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E83CA602-2948-7EC6-BCCD-C51B3FD303A9}"/>
              </a:ext>
            </a:extLst>
          </p:cNvPr>
          <p:cNvSpPr/>
          <p:nvPr/>
        </p:nvSpPr>
        <p:spPr>
          <a:xfrm>
            <a:off x="485060" y="5503362"/>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Ich werde mich bei Gott verstecken, der mein Fels und meine Zuflucht ist. Er ist mein Schild und meine Rettung, meine Zuflucht und mein hoher Turm. Ich danke dir, oh mein Retter, dass du mich vor all meinen Feinden gerettet hast. (TLB)</a:t>
            </a:r>
            <a:endParaRPr lang="de-DE" dirty="0">
              <a:solidFill>
                <a:schemeClr val="tx1"/>
              </a:solidFill>
            </a:endParaRPr>
          </a:p>
        </p:txBody>
      </p:sp>
    </p:spTree>
    <p:extLst>
      <p:ext uri="{BB962C8B-B14F-4D97-AF65-F5344CB8AC3E}">
        <p14:creationId xmlns:p14="http://schemas.microsoft.com/office/powerpoint/2010/main" val="13510970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err="1"/>
              <a:t>Habakuk </a:t>
            </a:r>
            <a:r>
              <a:rPr lang="de" dirty="0"/>
              <a:t>1:3</a:t>
            </a:r>
            <a:endParaRPr lang="de-DE" dirty="0">
              <a:ln w="0"/>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0464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Warum </a:t>
            </a:r>
            <a:r>
              <a:rPr lang="de-DE" b="0" i="0" dirty="0" err="1">
                <a:solidFill>
                  <a:schemeClr val="tx1"/>
                </a:solidFill>
                <a:effectLst/>
              </a:rPr>
              <a:t>lässest</a:t>
            </a:r>
            <a:r>
              <a:rPr lang="de-DE" b="0" i="0" dirty="0">
                <a:solidFill>
                  <a:schemeClr val="tx1"/>
                </a:solidFill>
                <a:effectLst/>
              </a:rPr>
              <a:t> du mich Mühsal sehen und </a:t>
            </a:r>
            <a:r>
              <a:rPr lang="de-DE" b="0" i="0" dirty="0" err="1">
                <a:solidFill>
                  <a:schemeClr val="tx1"/>
                </a:solidFill>
                <a:effectLst/>
              </a:rPr>
              <a:t>siehest</a:t>
            </a:r>
            <a:r>
              <a:rPr lang="de-DE" b="0" i="0" dirty="0">
                <a:solidFill>
                  <a:schemeClr val="tx1"/>
                </a:solidFill>
                <a:effectLst/>
              </a:rPr>
              <a:t> dem Jammer zu? Raub und Frevel sind vor mir. Es geht Gewalt über Recht.</a:t>
            </a:r>
            <a:r>
              <a:rPr lang="de" dirty="0">
                <a:solidFill>
                  <a:schemeClr val="tx1"/>
                </a:solidFill>
              </a:rPr>
              <a:t>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0" y="2576858"/>
            <a:ext cx="8731091" cy="90464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Warum </a:t>
            </a:r>
            <a:r>
              <a:rPr lang="de-DE" b="0" i="0" dirty="0" err="1">
                <a:solidFill>
                  <a:schemeClr val="tx1"/>
                </a:solidFill>
                <a:effectLst/>
              </a:rPr>
              <a:t>läßt</a:t>
            </a:r>
            <a:r>
              <a:rPr lang="de-DE" b="0" i="0" dirty="0">
                <a:solidFill>
                  <a:schemeClr val="tx1"/>
                </a:solidFill>
                <a:effectLst/>
              </a:rPr>
              <a:t> du mich Unheil sehen, und schaust Mühsal an? Und Verwüstung und Gewalttat sind vor mir, und Streit entsteht, und Hader erhebt sich.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4" y="3741097"/>
            <a:ext cx="8731091" cy="90464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Warum </a:t>
            </a:r>
            <a:r>
              <a:rPr lang="de-DE" sz="1600" b="0" i="0" dirty="0" err="1">
                <a:solidFill>
                  <a:schemeClr val="tx1"/>
                </a:solidFill>
                <a:effectLst/>
              </a:rPr>
              <a:t>lässest</a:t>
            </a:r>
            <a:r>
              <a:rPr lang="de-DE" sz="1600" b="0" i="0" dirty="0">
                <a:solidFill>
                  <a:schemeClr val="tx1"/>
                </a:solidFill>
                <a:effectLst/>
              </a:rPr>
              <a:t> du mich Elend sehen und schaust dem Jammer zu? Gewalttat und Frevel werden vor meinen Augen begangen, es entsteht Hader, und Streit erhebt sich.</a:t>
            </a:r>
            <a:r>
              <a:rPr lang="de" sz="1600" dirty="0">
                <a:solidFill>
                  <a:schemeClr val="tx1"/>
                </a:solidFill>
              </a:rPr>
              <a:t> </a:t>
            </a:r>
            <a:r>
              <a:rPr lang="de" sz="1600" b="0" i="0" dirty="0">
                <a:solidFill>
                  <a:schemeClr val="tx1"/>
                </a:solidFill>
                <a:effectLst/>
              </a:rPr>
              <a:t>(</a:t>
            </a:r>
            <a:r>
              <a:rPr lang="de" sz="1600" dirty="0">
                <a:solidFill>
                  <a:schemeClr val="tx1"/>
                </a:solidFill>
              </a:rPr>
              <a:t>Schl.)</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025F6F00-3934-5DF8-87CE-4441E11183FA}"/>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D4C48886-D69D-B1D1-39F6-71D46236D992}"/>
              </a:ext>
            </a:extLst>
          </p:cNvPr>
          <p:cNvSpPr/>
          <p:nvPr/>
        </p:nvSpPr>
        <p:spPr>
          <a:xfrm>
            <a:off x="485060" y="5503362"/>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Muss ich diese Sünde und Traurigkeit immer um mich herum sehen? Wohin ich auch schaue, sehe ich Unterdrückung und Bestechung und Männer, die gerne streiten und kämpfen. (TLB)</a:t>
            </a:r>
            <a:endParaRPr lang="de-DE" dirty="0">
              <a:solidFill>
                <a:schemeClr val="tx1"/>
              </a:solidFill>
            </a:endParaRPr>
          </a:p>
        </p:txBody>
      </p:sp>
    </p:spTree>
    <p:extLst>
      <p:ext uri="{BB962C8B-B14F-4D97-AF65-F5344CB8AC3E}">
        <p14:creationId xmlns:p14="http://schemas.microsoft.com/office/powerpoint/2010/main" val="685621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623BB67-33AC-F5D9-173A-86CCC2990A2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80EDA523-E9D3-241A-1F1C-3A79BEDB947E}"/>
              </a:ext>
            </a:extLst>
          </p:cNvPr>
          <p:cNvSpPr>
            <a:spLocks noGrp="1"/>
          </p:cNvSpPr>
          <p:nvPr>
            <p:ph type="title"/>
          </p:nvPr>
        </p:nvSpPr>
        <p:spPr/>
        <p:txBody>
          <a:bodyPr>
            <a:normAutofit/>
          </a:bodyPr>
          <a:lstStyle/>
          <a:p>
            <a:r>
              <a:rPr lang="de" dirty="0"/>
              <a:t>Jesaja 60:18</a:t>
            </a:r>
            <a:endParaRPr lang="de-DE" dirty="0">
              <a:effectLst/>
            </a:endParaRPr>
          </a:p>
        </p:txBody>
      </p:sp>
      <p:sp>
        <p:nvSpPr>
          <p:cNvPr id="3" name="Abgerundetes Rechteck 2">
            <a:extLst>
              <a:ext uri="{FF2B5EF4-FFF2-40B4-BE49-F238E27FC236}">
                <a16:creationId xmlns:a16="http://schemas.microsoft.com/office/drawing/2014/main" xmlns="" id="{509DB59B-9DC8-AEDA-C555-52558C942FB5}"/>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Man soll keinen Frevel mehr hören in deinem Lande noch Schaden oder Verderben in deinen Grenzen; sondern deine Mauern sollen Heil und deine Tore Lob heißen. </a:t>
            </a:r>
            <a:r>
              <a:rPr lang="de" sz="1600" b="0" i="0" dirty="0">
                <a:solidFill>
                  <a:schemeClr val="tx1"/>
                </a:solidFill>
                <a:effectLst/>
              </a:rPr>
              <a:t>(Luth.</a:t>
            </a:r>
            <a:r>
              <a:rPr lang="de" sz="1600" dirty="0">
                <a:solidFill>
                  <a:schemeClr val="tx1"/>
                </a:solidFill>
              </a:rPr>
              <a:t>)</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5D64629-4CC9-99D6-31E6-029BDFAC6154}"/>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Nicht wird man ferner von Gewalttat hören in deinem Lande, von Verheerung und Zertrümmerung in deinen Grenzen; sondern deine Mauern wirst du Heil nennen, und deine Tore Ruhm.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D5D92509-83DB-F8BF-B8C2-3B01F294C938}"/>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Man wird in deinem Lande von keiner Gewalttat mehr hören, noch von Schaden und Verwüstung innerhalb deiner Grenzen, sondern deine Mauern sollen «Heil» und deine Tore «Lob» genannt werden.</a:t>
            </a:r>
            <a:r>
              <a:rPr lang="de" sz="1600" dirty="0">
                <a:solidFill>
                  <a:schemeClr val="tx1"/>
                </a:solidFill>
              </a:rPr>
              <a:t> </a:t>
            </a:r>
            <a:r>
              <a:rPr lang="de" sz="1600" b="0" i="0" dirty="0">
                <a:solidFill>
                  <a:schemeClr val="tx1"/>
                </a:solidFill>
                <a:effectLst/>
              </a:rPr>
              <a:t>(Schl.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66669A2-8B74-F7AB-D50C-2CF381BC5470}"/>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B0C5F7DF-1008-6CC5-1002-470E5C73E722}"/>
              </a:ext>
            </a:extLst>
          </p:cNvPr>
          <p:cNvSpPr/>
          <p:nvPr/>
        </p:nvSpPr>
        <p:spPr>
          <a:xfrm>
            <a:off x="485060" y="5668962"/>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dirty="0">
                <a:solidFill>
                  <a:schemeClr val="tx1"/>
                </a:solidFill>
              </a:rPr>
              <a:t>Die Gewalt wird aus eurem Land verschwinden – alle Kriege werden enden. Eure Mauern werden „Erlösung“ sein und eure Tore „Lob“. (TLB)</a:t>
            </a:r>
            <a:endParaRPr lang="de-DE" dirty="0">
              <a:solidFill>
                <a:schemeClr val="tx1"/>
              </a:solidFill>
            </a:endParaRPr>
          </a:p>
        </p:txBody>
      </p:sp>
    </p:spTree>
    <p:extLst>
      <p:ext uri="{BB962C8B-B14F-4D97-AF65-F5344CB8AC3E}">
        <p14:creationId xmlns:p14="http://schemas.microsoft.com/office/powerpoint/2010/main" val="374904833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9C17C0A-BB18-490A-2503-B2C92557C3C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C95CF7B3-E959-79D1-E6D0-A77C92045C3E}"/>
              </a:ext>
            </a:extLst>
          </p:cNvPr>
          <p:cNvSpPr>
            <a:spLocks noGrp="1"/>
          </p:cNvSpPr>
          <p:nvPr>
            <p:ph type="title"/>
          </p:nvPr>
        </p:nvSpPr>
        <p:spPr/>
        <p:txBody>
          <a:bodyPr>
            <a:normAutofit/>
          </a:bodyPr>
          <a:lstStyle/>
          <a:p>
            <a:pPr algn="ctr"/>
            <a:r>
              <a:rPr lang="de" dirty="0">
                <a:ln w="0"/>
                <a:solidFill>
                  <a:schemeClr val="tx1"/>
                </a:solidFill>
                <a:effectLst>
                  <a:outerShdw blurRad="38100" dist="19050" dir="2700000" algn="tl" rotWithShape="0">
                    <a:schemeClr val="dk1">
                      <a:alpha val="40000"/>
                    </a:schemeClr>
                  </a:outerShdw>
                </a:effectLst>
              </a:rPr>
              <a:t>Jakobus 1:17</a:t>
            </a:r>
          </a:p>
        </p:txBody>
      </p:sp>
      <p:sp>
        <p:nvSpPr>
          <p:cNvPr id="3" name="Abgerundetes Rechteck 2">
            <a:extLst>
              <a:ext uri="{FF2B5EF4-FFF2-40B4-BE49-F238E27FC236}">
                <a16:creationId xmlns:a16="http://schemas.microsoft.com/office/drawing/2014/main" xmlns="" id="{2F7F7CE5-9204-BDD0-22F3-9DDA4EBB3632}"/>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b="0" i="0" dirty="0">
                <a:solidFill>
                  <a:schemeClr val="tx1"/>
                </a:solidFill>
                <a:effectLst/>
              </a:rPr>
              <a:t>Jede gute Gabe und jedes vollkommene Geschenk kommt von oben und kommt herab, vom Vater des Lichts, bei dem es keine Veränderung gibt noch den Schatten eines Wechsels.</a:t>
            </a:r>
            <a:r>
              <a:rPr lang="de" dirty="0">
                <a:solidFill>
                  <a:schemeClr val="tx1"/>
                </a:solidFill>
              </a:rPr>
              <a:t> </a:t>
            </a:r>
            <a:r>
              <a:rPr lang="de" b="0" i="0" dirty="0">
                <a:solidFill>
                  <a:schemeClr val="tx1"/>
                </a:solidFill>
                <a:effectLst/>
              </a:rPr>
              <a:t>( </a:t>
            </a:r>
            <a:r>
              <a:rPr lang="de" dirty="0">
                <a:solidFill>
                  <a:schemeClr val="tx1"/>
                </a:solidFill>
              </a:rPr>
              <a:t>King James Bibel)</a:t>
            </a:r>
            <a:endParaRPr lang="de-DE" dirty="0">
              <a:solidFill>
                <a:schemeClr val="tx1"/>
              </a:solidFill>
            </a:endParaRPr>
          </a:p>
        </p:txBody>
      </p:sp>
      <p:sp>
        <p:nvSpPr>
          <p:cNvPr id="4" name="Abgerundetes Rechteck 3">
            <a:extLst>
              <a:ext uri="{FF2B5EF4-FFF2-40B4-BE49-F238E27FC236}">
                <a16:creationId xmlns:a16="http://schemas.microsoft.com/office/drawing/2014/main" xmlns="" id="{43D5286D-F39E-8999-2714-7D9895EA8E7B}"/>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Jede gute Gabe und jedes vollkommene Geschenk kommt von oben herab, von dem Vater der Lichter, bei welchem keine Veränderung ist, noch eines Wechsels Schatten.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D12C1102-CE81-C427-00A9-6A8AA7DBB917}"/>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Jede gute Gabe und jedes vollkommene Geschenk kommt von oben herab, von dem Vater der Lichter, bei welchem keine Veränderung ist, noch ein Schatten infolge von Wechsel.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4CBA2E76-F01C-EC14-10C2-8F4FD24265E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77471072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AD1FD5E-865B-0710-E791-950574D72A4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451C77B9-6878-0AC3-F592-33D414428FE5}"/>
              </a:ext>
            </a:extLst>
          </p:cNvPr>
          <p:cNvSpPr>
            <a:spLocks noGrp="1"/>
          </p:cNvSpPr>
          <p:nvPr>
            <p:ph type="title"/>
          </p:nvPr>
        </p:nvSpPr>
        <p:spPr/>
        <p:txBody>
          <a:bodyPr>
            <a:normAutofit/>
          </a:bodyPr>
          <a:lstStyle/>
          <a:p>
            <a:pPr algn="ctr"/>
            <a:r>
              <a:rPr lang="de" dirty="0">
                <a:ln w="0"/>
                <a:solidFill>
                  <a:schemeClr val="tx1"/>
                </a:solidFill>
                <a:effectLst>
                  <a:outerShdw blurRad="38100" dist="19050" dir="2700000" algn="tl" rotWithShape="0">
                    <a:schemeClr val="dk1">
                      <a:alpha val="40000"/>
                    </a:schemeClr>
                  </a:outerShdw>
                </a:effectLst>
              </a:rPr>
              <a:t>Jakobus 1:20</a:t>
            </a:r>
          </a:p>
        </p:txBody>
      </p:sp>
      <p:sp>
        <p:nvSpPr>
          <p:cNvPr id="3" name="Abgerundetes Rechteck 2">
            <a:extLst>
              <a:ext uri="{FF2B5EF4-FFF2-40B4-BE49-F238E27FC236}">
                <a16:creationId xmlns:a16="http://schemas.microsoft.com/office/drawing/2014/main" xmlns="" id="{43D2FF1B-9E6E-972B-FD42-31B13E3DF261}"/>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des Menschen Zorn tut nicht, was vor Gott recht ist.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25B116CD-CE94-CFE9-0331-F8B376D2BFA6}"/>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eines Mannes Zorn wirkt nicht Gottes Gerechtigkeit.</a:t>
            </a:r>
            <a:r>
              <a:rPr lang="de" b="0" i="0" dirty="0">
                <a:solidFill>
                  <a:schemeClr val="tx1"/>
                </a:solidFill>
                <a:effectLst/>
              </a:rPr>
              <a:t>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9FA1B88C-03F1-736B-42C8-94F84C6872C1}"/>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des Menschen Zorn wirkt nicht Gottes Gerechtigkeit!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01FE3BC6-F6E1-A1AD-592C-5B6544726E3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3679690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F63A27B-F467-D4E2-9834-719177A99BD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CA14E815-049E-B680-E80C-3A7F4C43484B}"/>
              </a:ext>
            </a:extLst>
          </p:cNvPr>
          <p:cNvSpPr>
            <a:spLocks noGrp="1"/>
          </p:cNvSpPr>
          <p:nvPr>
            <p:ph type="title"/>
          </p:nvPr>
        </p:nvSpPr>
        <p:spPr/>
        <p:txBody>
          <a:bodyPr>
            <a:normAutofit/>
          </a:bodyPr>
          <a:lstStyle/>
          <a:p>
            <a:r>
              <a:rPr lang="de" b="0" i="0" dirty="0">
                <a:solidFill>
                  <a:srgbClr val="000000"/>
                </a:solidFill>
                <a:effectLst/>
              </a:rPr>
              <a:t>Markus 3:5-7</a:t>
            </a:r>
            <a:endParaRPr lang="de-DE" dirty="0">
              <a:effectLst/>
            </a:endParaRPr>
          </a:p>
        </p:txBody>
      </p:sp>
      <p:sp>
        <p:nvSpPr>
          <p:cNvPr id="3" name="Abgerundetes Rechteck 2">
            <a:extLst>
              <a:ext uri="{FF2B5EF4-FFF2-40B4-BE49-F238E27FC236}">
                <a16:creationId xmlns:a16="http://schemas.microsoft.com/office/drawing/2014/main" xmlns="" id="{979D332A-DC92-2444-3695-27B8749DC014}"/>
              </a:ext>
            </a:extLst>
          </p:cNvPr>
          <p:cNvSpPr/>
          <p:nvPr/>
        </p:nvSpPr>
        <p:spPr>
          <a:xfrm>
            <a:off x="485062" y="1417636"/>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spcBef>
                <a:spcPts val="750"/>
              </a:spcBef>
              <a:spcAft>
                <a:spcPts val="750"/>
              </a:spcAft>
            </a:pPr>
            <a:r>
              <a:rPr lang="de-DE" sz="1400" b="0" i="0" baseline="30000" dirty="0">
                <a:solidFill>
                  <a:schemeClr val="tx1"/>
                </a:solidFill>
                <a:effectLst/>
              </a:rPr>
              <a:t>5</a:t>
            </a:r>
            <a:r>
              <a:rPr lang="de-DE" sz="1400" b="0" i="0" dirty="0">
                <a:solidFill>
                  <a:schemeClr val="tx1"/>
                </a:solidFill>
                <a:effectLst/>
              </a:rPr>
              <a:t> Und er sah sie umher an mit Zorn und ward betrübt über ihr verstocktes Herz und sprach zu dem Menschen: Strecke deine Hand aus! Und er streckte sie aus; und die Hand ward ihm gesund wie die andere. </a:t>
            </a:r>
            <a:r>
              <a:rPr lang="de-DE" sz="1400" b="0" i="0" baseline="30000" dirty="0">
                <a:solidFill>
                  <a:schemeClr val="tx1"/>
                </a:solidFill>
                <a:effectLst/>
              </a:rPr>
              <a:t>6</a:t>
            </a:r>
            <a:r>
              <a:rPr lang="de-DE" sz="1400" b="0" i="0" dirty="0">
                <a:solidFill>
                  <a:schemeClr val="tx1"/>
                </a:solidFill>
                <a:effectLst/>
              </a:rPr>
              <a:t> Und die Pharisäer gingen hinaus und hielten alsbald einen Rat mit des Herodes Dienern über ihn, wie sie ihn umbrächten.</a:t>
            </a:r>
            <a:r>
              <a:rPr lang="de-DE" sz="1400" b="1" dirty="0">
                <a:solidFill>
                  <a:schemeClr val="tx1"/>
                </a:solidFill>
              </a:rPr>
              <a:t> </a:t>
            </a:r>
            <a:r>
              <a:rPr lang="de-DE" sz="1400" b="0" i="0" baseline="30000" dirty="0">
                <a:solidFill>
                  <a:schemeClr val="tx1"/>
                </a:solidFill>
                <a:effectLst/>
              </a:rPr>
              <a:t>7</a:t>
            </a:r>
            <a:r>
              <a:rPr lang="de-DE" sz="1400" b="0" i="0" dirty="0">
                <a:solidFill>
                  <a:schemeClr val="tx1"/>
                </a:solidFill>
                <a:effectLst/>
              </a:rPr>
              <a:t> Aber Jesus entwich mit seinen Jüngern an das Meer; und viel Volks folgte ihm nach aus Galiläa und aus Judäa. </a:t>
            </a:r>
            <a:r>
              <a:rPr lang="de" sz="1400" dirty="0">
                <a:solidFill>
                  <a:schemeClr val="tx1"/>
                </a:solidFill>
              </a:rPr>
              <a:t>(Luth.)</a:t>
            </a:r>
            <a:endParaRPr lang="de-DE" sz="1400" dirty="0">
              <a:solidFill>
                <a:schemeClr val="tx1"/>
              </a:solidFill>
            </a:endParaRPr>
          </a:p>
        </p:txBody>
      </p:sp>
      <p:sp>
        <p:nvSpPr>
          <p:cNvPr id="4" name="Abgerundetes Rechteck 3">
            <a:extLst>
              <a:ext uri="{FF2B5EF4-FFF2-40B4-BE49-F238E27FC236}">
                <a16:creationId xmlns:a16="http://schemas.microsoft.com/office/drawing/2014/main" xmlns="" id="{CAB72101-BA9A-8088-B192-88A2F7A10067}"/>
              </a:ext>
            </a:extLst>
          </p:cNvPr>
          <p:cNvSpPr/>
          <p:nvPr/>
        </p:nvSpPr>
        <p:spPr>
          <a:xfrm>
            <a:off x="485060" y="3009131"/>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spcBef>
                <a:spcPts val="750"/>
              </a:spcBef>
              <a:spcAft>
                <a:spcPts val="750"/>
              </a:spcAft>
            </a:pPr>
            <a:r>
              <a:rPr lang="de-DE" sz="1400" b="0" i="0" baseline="30000" dirty="0">
                <a:solidFill>
                  <a:schemeClr val="tx1"/>
                </a:solidFill>
                <a:effectLst/>
              </a:rPr>
              <a:t>5</a:t>
            </a:r>
            <a:r>
              <a:rPr lang="de-DE" sz="1400" b="0" i="0" dirty="0">
                <a:solidFill>
                  <a:schemeClr val="tx1"/>
                </a:solidFill>
                <a:effectLst/>
              </a:rPr>
              <a:t> Und er blickte auf sie umher mit Zorn, betrübt über die Verstockung ihres Herzens, und spricht zu dem Menschen: Strecke deine Hand aus! Und er streckte sie aus, und seine Hand wurde wiederhergestellt. </a:t>
            </a:r>
            <a:r>
              <a:rPr lang="de-DE" sz="1400" b="0" i="0" baseline="30000" dirty="0">
                <a:solidFill>
                  <a:schemeClr val="tx1"/>
                </a:solidFill>
                <a:effectLst/>
              </a:rPr>
              <a:t>6</a:t>
            </a:r>
            <a:r>
              <a:rPr lang="de-DE" sz="1400" b="0" i="0" dirty="0">
                <a:solidFill>
                  <a:schemeClr val="tx1"/>
                </a:solidFill>
                <a:effectLst/>
              </a:rPr>
              <a:t> Und die Pharisäer gingen alsbald hinaus und hielten mit den </a:t>
            </a:r>
            <a:r>
              <a:rPr lang="de-DE" sz="1400" b="0" i="0" dirty="0" err="1">
                <a:solidFill>
                  <a:schemeClr val="tx1"/>
                </a:solidFill>
                <a:effectLst/>
              </a:rPr>
              <a:t>Herodianern</a:t>
            </a:r>
            <a:r>
              <a:rPr lang="de-DE" sz="1400" b="0" i="0" dirty="0">
                <a:solidFill>
                  <a:schemeClr val="tx1"/>
                </a:solidFill>
                <a:effectLst/>
              </a:rPr>
              <a:t> Rat wider ihn, wie sie ihn umbrächten.</a:t>
            </a:r>
            <a:r>
              <a:rPr lang="de-DE" sz="1400" b="0" i="0" baseline="30000" dirty="0">
                <a:solidFill>
                  <a:schemeClr val="tx1"/>
                </a:solidFill>
                <a:effectLst/>
              </a:rPr>
              <a:t>7</a:t>
            </a:r>
            <a:r>
              <a:rPr lang="de-DE" sz="1400" b="0" i="0" dirty="0">
                <a:solidFill>
                  <a:schemeClr val="tx1"/>
                </a:solidFill>
                <a:effectLst/>
              </a:rPr>
              <a:t> Und Jesus entwich mit seinen Jüngern an den See; und es folgte [ihm] eine große Menge von Galiläa und von Judäa.</a:t>
            </a:r>
            <a:r>
              <a:rPr lang="de" sz="1400" dirty="0">
                <a:solidFill>
                  <a:schemeClr val="tx1"/>
                </a:solidFill>
              </a:rPr>
              <a:t> (Elb.)</a:t>
            </a:r>
            <a:endParaRPr lang="de-DE" sz="1400" dirty="0">
              <a:solidFill>
                <a:schemeClr val="tx1"/>
              </a:solidFill>
            </a:endParaRPr>
          </a:p>
        </p:txBody>
      </p:sp>
      <p:sp>
        <p:nvSpPr>
          <p:cNvPr id="5" name="Abgerundetes Rechteck 4">
            <a:extLst>
              <a:ext uri="{FF2B5EF4-FFF2-40B4-BE49-F238E27FC236}">
                <a16:creationId xmlns:a16="http://schemas.microsoft.com/office/drawing/2014/main" xmlns="" id="{D36C4D25-769D-EE19-5AA9-A6614FC5DEEF}"/>
              </a:ext>
            </a:extLst>
          </p:cNvPr>
          <p:cNvSpPr/>
          <p:nvPr/>
        </p:nvSpPr>
        <p:spPr>
          <a:xfrm>
            <a:off x="485059" y="461096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400" b="0" i="0" baseline="30000" dirty="0">
                <a:solidFill>
                  <a:schemeClr val="tx1"/>
                </a:solidFill>
                <a:effectLst/>
              </a:rPr>
              <a:t>5  </a:t>
            </a:r>
            <a:r>
              <a:rPr lang="de-DE" sz="1400" b="0" i="0" dirty="0">
                <a:solidFill>
                  <a:schemeClr val="tx1"/>
                </a:solidFill>
                <a:effectLst/>
              </a:rPr>
              <a:t>Und indem er sie ringsumher mit Zorn ansah, betrübt wegen der Verstocktheit ihres Herzens, spricht er zu dem Menschen: Strecke deine Hand aus! Und er streckte sie aus, und seine Hand wurde wieder gesund wie die andere. </a:t>
            </a:r>
            <a:r>
              <a:rPr lang="de-DE" sz="1400" b="0" i="0" baseline="30000" dirty="0">
                <a:solidFill>
                  <a:schemeClr val="tx1"/>
                </a:solidFill>
                <a:effectLst/>
              </a:rPr>
              <a:t>6</a:t>
            </a:r>
            <a:r>
              <a:rPr lang="de-DE" sz="1400" b="0" i="0" dirty="0">
                <a:solidFill>
                  <a:schemeClr val="tx1"/>
                </a:solidFill>
                <a:effectLst/>
              </a:rPr>
              <a:t> Da gingen die Pharisäer hinaus und hielten alsbald mit den </a:t>
            </a:r>
            <a:r>
              <a:rPr lang="de-DE" sz="1400" b="0" i="0" dirty="0" err="1">
                <a:solidFill>
                  <a:schemeClr val="tx1"/>
                </a:solidFill>
                <a:effectLst/>
              </a:rPr>
              <a:t>Herodianern</a:t>
            </a:r>
            <a:r>
              <a:rPr lang="de-DE" sz="1400" b="0" i="0" dirty="0">
                <a:solidFill>
                  <a:schemeClr val="tx1"/>
                </a:solidFill>
                <a:effectLst/>
              </a:rPr>
              <a:t> Rat wider ihn, wie sie ihn umbringen könnten. </a:t>
            </a:r>
            <a:r>
              <a:rPr lang="de-DE" sz="1400" b="0" i="0" baseline="30000" dirty="0">
                <a:solidFill>
                  <a:schemeClr val="tx1"/>
                </a:solidFill>
                <a:effectLst/>
              </a:rPr>
              <a:t>7</a:t>
            </a:r>
            <a:r>
              <a:rPr lang="de-DE" sz="1400" b="0" i="0" dirty="0">
                <a:solidFill>
                  <a:schemeClr val="tx1"/>
                </a:solidFill>
                <a:effectLst/>
              </a:rPr>
              <a:t> Aber Jesus entwich mit seinen Jüngern an das Meer; und eine große Menge aus Galiläa folgte ihm nach; auch aus Judäa. </a:t>
            </a:r>
            <a:r>
              <a:rPr lang="de" sz="1400" b="0" i="0" dirty="0">
                <a:solidFill>
                  <a:schemeClr val="tx1"/>
                </a:solidFill>
                <a:effectLst/>
              </a:rPr>
              <a:t>( </a:t>
            </a:r>
            <a:r>
              <a:rPr lang="de" sz="1400" dirty="0">
                <a:solidFill>
                  <a:schemeClr val="tx1"/>
                </a:solidFill>
              </a:rPr>
              <a:t>Schl.)</a:t>
            </a:r>
            <a:endParaRPr lang="de-DE" sz="1400"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36A98AFC-4897-0A84-E518-2979F8256DA5}"/>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20667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CDDBD52-98EE-1C6F-BC73-E772FD0F029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D8C3DD26-6AFE-1490-DD98-EEF30A4CE722}"/>
              </a:ext>
            </a:extLst>
          </p:cNvPr>
          <p:cNvSpPr>
            <a:spLocks noGrp="1"/>
          </p:cNvSpPr>
          <p:nvPr>
            <p:ph type="title"/>
          </p:nvPr>
        </p:nvSpPr>
        <p:spPr/>
        <p:txBody>
          <a:bodyPr>
            <a:normAutofit/>
          </a:bodyPr>
          <a:lstStyle/>
          <a:p>
            <a:r>
              <a:rPr lang="de" b="0" i="0" dirty="0">
                <a:solidFill>
                  <a:srgbClr val="000000"/>
                </a:solidFill>
                <a:effectLst/>
              </a:rPr>
              <a:t>Römer 1:18,24</a:t>
            </a:r>
            <a:endParaRPr lang="de-DE" dirty="0">
              <a:ln w="0"/>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FCD02880-373F-6AAC-E120-8F4879F6279A}"/>
              </a:ext>
            </a:extLst>
          </p:cNvPr>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18</a:t>
            </a:r>
            <a:r>
              <a:rPr lang="de-DE" sz="1600" b="0" i="0" dirty="0">
                <a:solidFill>
                  <a:schemeClr val="tx1"/>
                </a:solidFill>
                <a:effectLst/>
              </a:rPr>
              <a:t> Denn Gottes Zorn vom Himmel wird offenbart über alles gottlose Wesen und Ungerechtigkeit der Menschen, die die Wahrheit in Ungerechtigkeit aufhalten. </a:t>
            </a:r>
            <a:br>
              <a:rPr lang="de-DE" sz="1600" b="0" i="0" dirty="0">
                <a:solidFill>
                  <a:schemeClr val="tx1"/>
                </a:solidFill>
                <a:effectLst/>
              </a:rPr>
            </a:br>
            <a:r>
              <a:rPr lang="de-DE" sz="1600" b="0" i="0" baseline="30000" dirty="0">
                <a:solidFill>
                  <a:schemeClr val="tx1"/>
                </a:solidFill>
                <a:effectLst/>
              </a:rPr>
              <a:t>24</a:t>
            </a:r>
            <a:r>
              <a:rPr lang="de-DE" sz="1600" b="0" i="0" dirty="0">
                <a:solidFill>
                  <a:schemeClr val="tx1"/>
                </a:solidFill>
                <a:effectLst/>
              </a:rPr>
              <a:t> Darum hat sie auch Gott dahingegeben in ihrer Herzen Gelüste, in Unreinigkeit, zu schänden ihre eigenen Leiber an sich selbst,</a:t>
            </a:r>
            <a:r>
              <a:rPr lang="de" sz="1600" dirty="0">
                <a:solidFill>
                  <a:schemeClr val="tx1"/>
                </a:solidFill>
              </a:rPr>
              <a:t> </a:t>
            </a:r>
            <a:r>
              <a:rPr lang="de" sz="1600" b="0" i="0" dirty="0">
                <a:solidFill>
                  <a:schemeClr val="tx1"/>
                </a:solidFill>
                <a:effectLst/>
              </a:rPr>
              <a:t>(Luth.</a:t>
            </a:r>
            <a:r>
              <a:rPr lang="de" sz="1600" dirty="0">
                <a:solidFill>
                  <a:schemeClr val="tx1"/>
                </a:solidFill>
              </a:rPr>
              <a:t>)</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F9BF69D5-40E3-AB65-E95F-EC54F4D7C7BE}"/>
              </a:ext>
            </a:extLst>
          </p:cNvPr>
          <p:cNvSpPr/>
          <p:nvPr/>
        </p:nvSpPr>
        <p:spPr>
          <a:xfrm>
            <a:off x="485062" y="3069000"/>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8</a:t>
            </a:r>
            <a:r>
              <a:rPr lang="de-DE" sz="1600" b="0" i="0" dirty="0">
                <a:solidFill>
                  <a:schemeClr val="tx1"/>
                </a:solidFill>
                <a:effectLst/>
              </a:rPr>
              <a:t> Denn es wird geoffenbart Gottes Zorn vom Himmel her über alle Gottlosigkeit und Ungerechtigkeit der Menschen, welche die Wahrheit in Ungerechtigkeit besitzen;</a:t>
            </a:r>
            <a:r>
              <a:rPr lang="en-US" sz="1600" b="0" i="0" dirty="0">
                <a:solidFill>
                  <a:schemeClr val="tx1"/>
                </a:solidFill>
                <a:effectLst/>
              </a:rPr>
              <a:t/>
            </a:r>
            <a:br>
              <a:rPr lang="en-US" sz="1600" b="0" i="0" dirty="0">
                <a:solidFill>
                  <a:schemeClr val="tx1"/>
                </a:solidFill>
                <a:effectLst/>
              </a:rPr>
            </a:br>
            <a:r>
              <a:rPr lang="de-DE" sz="1600" b="0" i="0" baseline="30000" dirty="0">
                <a:solidFill>
                  <a:schemeClr val="tx1"/>
                </a:solidFill>
                <a:effectLst/>
              </a:rPr>
              <a:t>24</a:t>
            </a:r>
            <a:r>
              <a:rPr lang="de-DE" sz="1600" b="0" i="0" dirty="0">
                <a:solidFill>
                  <a:schemeClr val="tx1"/>
                </a:solidFill>
                <a:effectLst/>
              </a:rPr>
              <a:t> Darum hat Gott sie [auch] dahingegeben in den Gelüsten ihrer Herzen in Unreinigkeit, ihre Leiber untereinander zu schänden; </a:t>
            </a:r>
            <a:r>
              <a:rPr lang="de" sz="1600" b="0" i="0" dirty="0">
                <a:solidFill>
                  <a:schemeClr val="tx1"/>
                </a:solidFill>
                <a:effectLst/>
              </a:rPr>
              <a:t> </a:t>
            </a:r>
            <a:r>
              <a:rPr lang="de" sz="1600" dirty="0">
                <a:solidFill>
                  <a:schemeClr val="tx1"/>
                </a:solidFill>
              </a:rPr>
              <a:t>( 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2A7E1D1C-7397-0FFC-EC41-63BD608A489C}"/>
              </a:ext>
            </a:extLst>
          </p:cNvPr>
          <p:cNvSpPr/>
          <p:nvPr/>
        </p:nvSpPr>
        <p:spPr>
          <a:xfrm>
            <a:off x="485060" y="472036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18</a:t>
            </a:r>
            <a:r>
              <a:rPr lang="de-DE" sz="1600" b="0" i="0" dirty="0">
                <a:solidFill>
                  <a:schemeClr val="tx1"/>
                </a:solidFill>
                <a:effectLst/>
              </a:rPr>
              <a:t> Es offenbart sich nämlich Gottes Zorn vom Himmel her über alle Gottlosigkeit und Ungerechtigkeit der Menschen, welche die Wahrheit durch Ungerechtigkeit aufhalten, </a:t>
            </a:r>
            <a:br>
              <a:rPr lang="de-DE" sz="1600" b="0" i="0" dirty="0">
                <a:solidFill>
                  <a:schemeClr val="tx1"/>
                </a:solidFill>
                <a:effectLst/>
              </a:rPr>
            </a:br>
            <a:r>
              <a:rPr lang="de-DE" sz="1600" b="0" i="0" baseline="30000" dirty="0">
                <a:solidFill>
                  <a:schemeClr val="tx1"/>
                </a:solidFill>
                <a:effectLst/>
              </a:rPr>
              <a:t>18</a:t>
            </a:r>
            <a:r>
              <a:rPr lang="de-DE" sz="1600" b="0" i="0" dirty="0">
                <a:solidFill>
                  <a:schemeClr val="tx1"/>
                </a:solidFill>
                <a:effectLst/>
              </a:rPr>
              <a:t> Es offenbart sich nämlich Gottes Zorn vom Himmel her über alle Gottlosigkeit und Ungerechtigkeit der Menschen, welche die Wahrheit durch Ungerechtigkeit aufhalten,</a:t>
            </a:r>
            <a:r>
              <a:rPr lang="de" sz="1600" b="0" i="0" dirty="0">
                <a:solidFill>
                  <a:schemeClr val="tx1"/>
                </a:solidFill>
                <a:effectLst/>
              </a:rPr>
              <a:t> (Schl.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A97B18FE-EE60-C0AF-BDBA-D18CA6558078}"/>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15413738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DEBEF45-5671-269F-3F43-EEE7F044210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D892ACB8-35BE-5757-99B8-D8AD4BD9A866}"/>
              </a:ext>
            </a:extLst>
          </p:cNvPr>
          <p:cNvSpPr>
            <a:spLocks noGrp="1"/>
          </p:cNvSpPr>
          <p:nvPr>
            <p:ph type="title"/>
          </p:nvPr>
        </p:nvSpPr>
        <p:spPr/>
        <p:txBody>
          <a:bodyPr>
            <a:normAutofit/>
          </a:bodyPr>
          <a:lstStyle/>
          <a:p>
            <a:r>
              <a:rPr lang="de" b="0" i="0" dirty="0">
                <a:solidFill>
                  <a:srgbClr val="000000"/>
                </a:solidFill>
                <a:effectLst/>
              </a:rPr>
              <a:t>4. Mose 12:9-10</a:t>
            </a:r>
            <a:endParaRPr lang="de-DE" dirty="0">
              <a:ln w="0"/>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FF139A5B-FD8E-544F-3205-0EC54697C409}"/>
              </a:ext>
            </a:extLst>
          </p:cNvPr>
          <p:cNvSpPr/>
          <p:nvPr/>
        </p:nvSpPr>
        <p:spPr>
          <a:xfrm>
            <a:off x="485062" y="1417638"/>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baseline="30000" dirty="0">
                <a:solidFill>
                  <a:schemeClr val="tx1"/>
                </a:solidFill>
                <a:effectLst/>
              </a:rPr>
              <a:t>9</a:t>
            </a:r>
            <a:r>
              <a:rPr lang="de-DE" b="0" i="0" dirty="0">
                <a:solidFill>
                  <a:schemeClr val="tx1"/>
                </a:solidFill>
                <a:effectLst/>
              </a:rPr>
              <a:t> Und der Zorn des HERRN ergrimmte über sie, und er wandte sich weg;</a:t>
            </a:r>
            <a:r>
              <a:rPr lang="de-DE" dirty="0">
                <a:solidFill>
                  <a:schemeClr val="tx1"/>
                </a:solidFill>
              </a:rPr>
              <a:t/>
            </a:r>
            <a:br>
              <a:rPr lang="de-DE" dirty="0">
                <a:solidFill>
                  <a:schemeClr val="tx1"/>
                </a:solidFill>
              </a:rPr>
            </a:br>
            <a:r>
              <a:rPr lang="de-DE" b="0" i="0" baseline="30000" dirty="0">
                <a:solidFill>
                  <a:schemeClr val="tx1"/>
                </a:solidFill>
                <a:effectLst/>
              </a:rPr>
              <a:t>10</a:t>
            </a:r>
            <a:r>
              <a:rPr lang="de-DE" b="0" i="0" dirty="0">
                <a:solidFill>
                  <a:schemeClr val="tx1"/>
                </a:solidFill>
                <a:effectLst/>
              </a:rPr>
              <a:t> dazu die Wolke wich auch von der Hütte. Und siehe da war Mirjam aussätzig wie der Schnee. Und Aaron wandte sich zu Mirjam und wird gewahr, </a:t>
            </a:r>
            <a:r>
              <a:rPr lang="de-DE" b="0" i="0" dirty="0" err="1">
                <a:solidFill>
                  <a:schemeClr val="tx1"/>
                </a:solidFill>
                <a:effectLst/>
              </a:rPr>
              <a:t>daß</a:t>
            </a:r>
            <a:r>
              <a:rPr lang="de-DE" b="0" i="0" dirty="0">
                <a:solidFill>
                  <a:schemeClr val="tx1"/>
                </a:solidFill>
                <a:effectLst/>
              </a:rPr>
              <a:t> sie aussätzig ist,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17D657F6-7AF8-326D-C2F3-8D84CE47A836}"/>
              </a:ext>
            </a:extLst>
          </p:cNvPr>
          <p:cNvSpPr/>
          <p:nvPr/>
        </p:nvSpPr>
        <p:spPr>
          <a:xfrm>
            <a:off x="485062" y="3069000"/>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baseline="30000" dirty="0">
                <a:solidFill>
                  <a:schemeClr val="tx1"/>
                </a:solidFill>
                <a:effectLst/>
              </a:rPr>
              <a:t>9</a:t>
            </a:r>
            <a:r>
              <a:rPr lang="de-DE" b="0" i="0" dirty="0">
                <a:solidFill>
                  <a:schemeClr val="tx1"/>
                </a:solidFill>
                <a:effectLst/>
              </a:rPr>
              <a:t> Und der Zorn Jehovas entbrannte wider sie, und er ging weg. </a:t>
            </a:r>
            <a:r>
              <a:rPr lang="de-DE" b="0" i="0" baseline="30000" dirty="0">
                <a:solidFill>
                  <a:schemeClr val="tx1"/>
                </a:solidFill>
                <a:effectLst/>
              </a:rPr>
              <a:t>10</a:t>
            </a:r>
            <a:r>
              <a:rPr lang="de-DE" b="0" i="0" dirty="0">
                <a:solidFill>
                  <a:schemeClr val="tx1"/>
                </a:solidFill>
                <a:effectLst/>
              </a:rPr>
              <a:t> Und die Wolke wich von dem Zelte, und siehe, Mirjam war aussätzig wie Schnee; und Aaron wandte sich zu Mirjam, und siehe, sie war aussätzig. </a:t>
            </a:r>
            <a:r>
              <a:rPr lang="de" dirty="0">
                <a:solidFill>
                  <a:schemeClr val="tx1"/>
                </a:solidFill>
              </a:rPr>
              <a:t>(Elb.)</a:t>
            </a:r>
            <a:endParaRPr lang="de-DE" dirty="0">
              <a:solidFill>
                <a:schemeClr val="tx1"/>
              </a:solidFill>
            </a:endParaRPr>
          </a:p>
        </p:txBody>
      </p:sp>
      <p:sp>
        <p:nvSpPr>
          <p:cNvPr id="5" name="Abgerundetes Rechteck 4">
            <a:extLst>
              <a:ext uri="{FF2B5EF4-FFF2-40B4-BE49-F238E27FC236}">
                <a16:creationId xmlns:a16="http://schemas.microsoft.com/office/drawing/2014/main" xmlns="" id="{54991E38-29E9-2153-8351-A3C8521E46B2}"/>
              </a:ext>
            </a:extLst>
          </p:cNvPr>
          <p:cNvSpPr/>
          <p:nvPr/>
        </p:nvSpPr>
        <p:spPr>
          <a:xfrm>
            <a:off x="485060" y="4720362"/>
            <a:ext cx="8731091" cy="144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b="0" i="0" baseline="30000" dirty="0">
                <a:solidFill>
                  <a:schemeClr val="tx1"/>
                </a:solidFill>
                <a:effectLst/>
              </a:rPr>
              <a:t>9</a:t>
            </a:r>
            <a:r>
              <a:rPr lang="de-DE" b="0" i="0" dirty="0">
                <a:solidFill>
                  <a:schemeClr val="tx1"/>
                </a:solidFill>
                <a:effectLst/>
              </a:rPr>
              <a:t> Und der Zorn des HERRN entbrannte über sie, und er ging; </a:t>
            </a:r>
            <a:r>
              <a:rPr lang="de-DE" b="0" i="0" baseline="30000" dirty="0">
                <a:solidFill>
                  <a:schemeClr val="tx1"/>
                </a:solidFill>
                <a:effectLst/>
              </a:rPr>
              <a:t>10</a:t>
            </a:r>
            <a:r>
              <a:rPr lang="de-DE" b="0" i="0" dirty="0">
                <a:solidFill>
                  <a:schemeClr val="tx1"/>
                </a:solidFill>
                <a:effectLst/>
              </a:rPr>
              <a:t> und die Wolke wich von der Hütte. Und siehe, da war Mirjam aussätzig wie Schnee. Und Aaron wandte sich zu Mirjam, und siehe, sie war aussätzig.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9708B166-88CB-878B-ED70-99DDDA319BA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790751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4B747735-FB75-764E-55D7-EDB8AB088D6C}"/>
            </a:ext>
          </a:extLst>
        </p:cNvPr>
        <p:cNvGrpSpPr/>
        <p:nvPr/>
      </p:nvGrpSpPr>
      <p:grpSpPr>
        <a:xfrm>
          <a:off x="0" y="0"/>
          <a:ext cx="0" cy="0"/>
          <a:chOff x="0" y="0"/>
          <a:chExt cx="0" cy="0"/>
        </a:xfrm>
      </p:grpSpPr>
      <p:pic>
        <p:nvPicPr>
          <p:cNvPr id="12" name="Grafik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35DCE545-E3B1-8FC4-C828-839A69E7307C}"/>
              </a:ext>
            </a:extLst>
          </p:cNvPr>
          <p:cNvSpPr/>
          <p:nvPr/>
        </p:nvSpPr>
        <p:spPr>
          <a:xfrm>
            <a:off x="182880"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9F6AB3D1-B11C-4C7E-31A4-6FDE447592FA}"/>
              </a:ext>
            </a:extLst>
          </p:cNvPr>
          <p:cNvSpPr/>
          <p:nvPr/>
        </p:nvSpPr>
        <p:spPr>
          <a:xfrm>
            <a:off x="536" y="109728"/>
            <a:ext cx="9700140"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27717708-BB87-DA87-DAB2-019E9E433636}"/>
              </a:ext>
            </a:extLst>
          </p:cNvPr>
          <p:cNvSpPr/>
          <p:nvPr/>
        </p:nvSpPr>
        <p:spPr>
          <a:xfrm>
            <a:off x="846071"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Lukas 9:23</a:t>
            </a:r>
            <a:endParaRPr lang="de-DE" dirty="0">
              <a:ln w="0"/>
              <a:solidFill>
                <a:schemeClr val="tx1"/>
              </a:solidFill>
              <a:effectLst>
                <a:outerShdw blurRad="38100" dist="19050" dir="2700000" algn="tl" rotWithShape="0">
                  <a:schemeClr val="dk1">
                    <a:alpha val="40000"/>
                  </a:schemeClr>
                </a:outerShdw>
              </a:effectLst>
            </a:endParaRPr>
          </a:p>
        </p:txBody>
      </p:sp>
      <p:sp>
        <p:nvSpPr>
          <p:cNvPr id="18" name="Rechteck: abgerundete Ecken 17">
            <a:hlinkClick r:id="rId6" action="ppaction://hlinksldjump"/>
            <a:extLst>
              <a:ext uri="{FF2B5EF4-FFF2-40B4-BE49-F238E27FC236}">
                <a16:creationId xmlns:a16="http://schemas.microsoft.com/office/drawing/2014/main" xmlns="" id="{B38BA38F-6471-B28D-5237-BFA24409CA00}"/>
              </a:ext>
            </a:extLst>
          </p:cNvPr>
          <p:cNvSpPr/>
          <p:nvPr/>
        </p:nvSpPr>
        <p:spPr>
          <a:xfrm>
            <a:off x="5032950" y="2093976"/>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ln w="0"/>
                <a:solidFill>
                  <a:schemeClr val="tx1"/>
                </a:solidFill>
                <a:effectLst>
                  <a:outerShdw blurRad="38100" dist="19050" dir="2700000" algn="tl" rotWithShape="0">
                    <a:schemeClr val="dk1">
                      <a:alpha val="40000"/>
                    </a:schemeClr>
                  </a:outerShdw>
                </a:effectLst>
              </a:rPr>
              <a:t>Judas 1:16</a:t>
            </a:r>
            <a:endParaRPr lang="de-DE" dirty="0">
              <a:solidFill>
                <a:schemeClr val="tx1"/>
              </a:solidFill>
            </a:endParaRPr>
          </a:p>
        </p:txBody>
      </p:sp>
      <p:sp>
        <p:nvSpPr>
          <p:cNvPr id="19" name="Rechteck: abgerundete Ecken 18">
            <a:hlinkClick r:id="rId7" action="ppaction://hlinksldjump"/>
            <a:extLst>
              <a:ext uri="{FF2B5EF4-FFF2-40B4-BE49-F238E27FC236}">
                <a16:creationId xmlns:a16="http://schemas.microsoft.com/office/drawing/2014/main" xmlns="" id="{5B144A06-40D3-1614-8AD2-B231BAC457AD}"/>
              </a:ext>
            </a:extLst>
          </p:cNvPr>
          <p:cNvSpPr/>
          <p:nvPr/>
        </p:nvSpPr>
        <p:spPr>
          <a:xfrm>
            <a:off x="844947"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1. Korinther 2:2</a:t>
            </a:r>
            <a:endParaRPr lang="de-DE" dirty="0">
              <a:ln w="0"/>
              <a:solidFill>
                <a:schemeClr val="tx1"/>
              </a:solidFill>
              <a:effectLst>
                <a:outerShdw blurRad="38100" dist="19050" dir="2700000" algn="tl" rotWithShape="0">
                  <a:schemeClr val="dk1">
                    <a:alpha val="40000"/>
                  </a:schemeClr>
                </a:outerShdw>
              </a:effectLst>
            </a:endParaRPr>
          </a:p>
        </p:txBody>
      </p:sp>
      <p:sp>
        <p:nvSpPr>
          <p:cNvPr id="20" name="Rechteck: abgerundete Ecken 19">
            <a:hlinkClick r:id="rId8" action="ppaction://hlinksldjump"/>
            <a:extLst>
              <a:ext uri="{FF2B5EF4-FFF2-40B4-BE49-F238E27FC236}">
                <a16:creationId xmlns:a16="http://schemas.microsoft.com/office/drawing/2014/main" xmlns="" id="{88535F1A-5386-D801-8646-B266832F7539}"/>
              </a:ext>
            </a:extLst>
          </p:cNvPr>
          <p:cNvSpPr/>
          <p:nvPr/>
        </p:nvSpPr>
        <p:spPr>
          <a:xfrm>
            <a:off x="5031826" y="3552445"/>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a:solidFill>
                  <a:schemeClr val="tx1"/>
                </a:solidFill>
                <a:effectLst/>
              </a:rPr>
              <a:t>Römer 15:3</a:t>
            </a:r>
            <a:endParaRPr lang="de-DE" dirty="0">
              <a:solidFill>
                <a:schemeClr val="tx1"/>
              </a:solidFill>
            </a:endParaRPr>
          </a:p>
        </p:txBody>
      </p:sp>
      <p:sp>
        <p:nvSpPr>
          <p:cNvPr id="21" name="Rechteck: abgerundete Ecken 20">
            <a:hlinkClick r:id="rId9" action="ppaction://hlinksldjump"/>
            <a:extLst>
              <a:ext uri="{FF2B5EF4-FFF2-40B4-BE49-F238E27FC236}">
                <a16:creationId xmlns:a16="http://schemas.microsoft.com/office/drawing/2014/main" xmlns="" id="{1644B59C-B4EC-E482-150E-0F5E5B633EC3}"/>
              </a:ext>
            </a:extLst>
          </p:cNvPr>
          <p:cNvSpPr/>
          <p:nvPr/>
        </p:nvSpPr>
        <p:spPr>
          <a:xfrm>
            <a:off x="844947"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err="1">
                <a:solidFill>
                  <a:schemeClr val="tx1"/>
                </a:solidFill>
                <a:effectLst/>
              </a:rPr>
              <a:t>Galater </a:t>
            </a:r>
            <a:r>
              <a:rPr lang="de" b="0" i="0" dirty="0">
                <a:solidFill>
                  <a:schemeClr val="tx1"/>
                </a:solidFill>
                <a:effectLst/>
              </a:rPr>
              <a:t>2:20</a:t>
            </a:r>
            <a:endParaRPr lang="de-DE" dirty="0">
              <a:ln w="0"/>
              <a:solidFill>
                <a:schemeClr val="tx1"/>
              </a:solidFill>
              <a:effectLst>
                <a:outerShdw blurRad="38100" dist="19050" dir="2700000" algn="tl" rotWithShape="0">
                  <a:schemeClr val="dk1">
                    <a:alpha val="40000"/>
                  </a:schemeClr>
                </a:outerShdw>
              </a:effectLst>
            </a:endParaRPr>
          </a:p>
        </p:txBody>
      </p:sp>
      <p:sp>
        <p:nvSpPr>
          <p:cNvPr id="22" name="Rechteck: abgerundete Ecken 21">
            <a:hlinkClick r:id="rId10" action="ppaction://hlinksldjump"/>
            <a:extLst>
              <a:ext uri="{FF2B5EF4-FFF2-40B4-BE49-F238E27FC236}">
                <a16:creationId xmlns:a16="http://schemas.microsoft.com/office/drawing/2014/main" xmlns="" id="{2B1094E4-D8D8-DDE9-7B17-6B5E2A6F214F}"/>
              </a:ext>
            </a:extLst>
          </p:cNvPr>
          <p:cNvSpPr/>
          <p:nvPr/>
        </p:nvSpPr>
        <p:spPr>
          <a:xfrm>
            <a:off x="5031826" y="5010914"/>
            <a:ext cx="3822192" cy="121615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b="0" i="0" dirty="0" err="1">
                <a:solidFill>
                  <a:schemeClr val="tx1"/>
                </a:solidFill>
                <a:effectLst/>
              </a:rPr>
              <a:t>Hebräer </a:t>
            </a:r>
            <a:r>
              <a:rPr lang="de" b="0" i="0" dirty="0">
                <a:solidFill>
                  <a:schemeClr val="tx1"/>
                </a:solidFill>
                <a:effectLst/>
              </a:rPr>
              <a:t>6:4-6</a:t>
            </a:r>
            <a:endParaRPr lang="de-DE" dirty="0">
              <a:solidFill>
                <a:schemeClr val="tx1"/>
              </a:solidFill>
            </a:endParaRPr>
          </a:p>
        </p:txBody>
      </p:sp>
      <p:sp>
        <p:nvSpPr>
          <p:cNvPr id="4" name="Titel 1">
            <a:extLst>
              <a:ext uri="{FF2B5EF4-FFF2-40B4-BE49-F238E27FC236}">
                <a16:creationId xmlns:a16="http://schemas.microsoft.com/office/drawing/2014/main" xmlns="" id="{BCFC1FE1-6314-1B97-8F69-56E265568FF5}"/>
              </a:ext>
            </a:extLst>
          </p:cNvPr>
          <p:cNvSpPr>
            <a:spLocks noGrp="1"/>
          </p:cNvSpPr>
          <p:nvPr>
            <p:ph type="title"/>
          </p:nvPr>
        </p:nvSpPr>
        <p:spPr>
          <a:xfrm>
            <a:off x="191738" y="804672"/>
            <a:ext cx="9317736" cy="978406"/>
          </a:xfrm>
        </p:spPr>
        <p:txBody>
          <a:bodyPr>
            <a:normAutofit/>
          </a:bodyPr>
          <a:lstStyle/>
          <a:p>
            <a:pPr algn="ctr"/>
            <a:r>
              <a:rPr lang="de" sz="3200" b="1" dirty="0">
                <a:ln w="0"/>
                <a:solidFill>
                  <a:schemeClr val="tx1"/>
                </a:solidFill>
                <a:effectLst>
                  <a:outerShdw blurRad="38100" dist="19050" dir="2700000" algn="tl" rotWithShape="0">
                    <a:schemeClr val="dk1">
                      <a:alpha val="40000"/>
                    </a:schemeClr>
                  </a:outerShdw>
                </a:effectLst>
              </a:rPr>
              <a:t>Das unsichtbare </a:t>
            </a:r>
            <a:r>
              <a:rPr lang="de" sz="3200" b="1" dirty="0" err="1">
                <a:ln w="0"/>
                <a:solidFill>
                  <a:schemeClr val="tx1"/>
                </a:solidFill>
                <a:effectLst>
                  <a:outerShdw blurRad="38100" dist="19050" dir="2700000" algn="tl" rotWithShape="0">
                    <a:schemeClr val="dk1">
                      <a:alpha val="40000"/>
                    </a:schemeClr>
                  </a:outerShdw>
                </a:effectLst>
              </a:rPr>
              <a:t>Kreuz</a:t>
            </a:r>
            <a:endParaRPr lang="de-DE" sz="3200" b="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5099612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EA57CA9-FB85-53DF-EBBC-C5EC9850460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3762433A-DEAD-576B-0A1B-F38A79753CCA}"/>
              </a:ext>
            </a:extLst>
          </p:cNvPr>
          <p:cNvSpPr>
            <a:spLocks noGrp="1"/>
          </p:cNvSpPr>
          <p:nvPr>
            <p:ph type="title"/>
          </p:nvPr>
        </p:nvSpPr>
        <p:spPr/>
        <p:txBody>
          <a:bodyPr>
            <a:normAutofit/>
          </a:bodyPr>
          <a:lstStyle/>
          <a:p>
            <a:r>
              <a:rPr lang="de" b="0" i="0" dirty="0">
                <a:solidFill>
                  <a:srgbClr val="000000"/>
                </a:solidFill>
                <a:effectLst/>
              </a:rPr>
              <a:t>5.Mose 31:17-18</a:t>
            </a:r>
            <a:endParaRPr lang="de-DE" dirty="0">
              <a:ln w="0"/>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25782009-97A9-DDF9-27D9-A3A17E29BDF6}"/>
              </a:ext>
            </a:extLst>
          </p:cNvPr>
          <p:cNvSpPr/>
          <p:nvPr/>
        </p:nvSpPr>
        <p:spPr>
          <a:xfrm>
            <a:off x="485062" y="1417638"/>
            <a:ext cx="8731091" cy="134522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17</a:t>
            </a:r>
            <a:r>
              <a:rPr lang="de-DE" sz="1600" b="0" i="0" dirty="0">
                <a:solidFill>
                  <a:schemeClr val="tx1"/>
                </a:solidFill>
                <a:effectLst/>
              </a:rPr>
              <a:t> So wird mein Zorn ergrimmen über sie zur selben Zeit, und ich werde sie verlassen und mein Antlitz vor ihnen verbergen, </a:t>
            </a:r>
            <a:r>
              <a:rPr lang="de-DE" sz="1600" b="0" i="0" dirty="0" err="1">
                <a:solidFill>
                  <a:schemeClr val="tx1"/>
                </a:solidFill>
                <a:effectLst/>
              </a:rPr>
              <a:t>daß</a:t>
            </a:r>
            <a:r>
              <a:rPr lang="de-DE" sz="1600" b="0" i="0" dirty="0">
                <a:solidFill>
                  <a:schemeClr val="tx1"/>
                </a:solidFill>
                <a:effectLst/>
              </a:rPr>
              <a:t> sie verzehrt werden. Und wenn sie dann viel Unglück und Angst treffen wird, werden sie sagen: Hat mich nicht dies Übel alles betreten, weil mein Gott nicht mit mir ist? </a:t>
            </a:r>
            <a:r>
              <a:rPr lang="de-DE" sz="1600" b="0" i="0" baseline="30000" dirty="0">
                <a:solidFill>
                  <a:schemeClr val="tx1"/>
                </a:solidFill>
                <a:effectLst/>
              </a:rPr>
              <a:t>18</a:t>
            </a:r>
            <a:r>
              <a:rPr lang="de-DE" sz="1600" b="0" i="0" dirty="0">
                <a:solidFill>
                  <a:schemeClr val="tx1"/>
                </a:solidFill>
                <a:effectLst/>
              </a:rPr>
              <a:t> Ich aber werde mein Antlitz verbergen zu der Zeit um alles Bösen willen, das sie getan haben, </a:t>
            </a:r>
            <a:r>
              <a:rPr lang="de-DE" sz="1600" b="0" i="0" dirty="0" err="1">
                <a:solidFill>
                  <a:schemeClr val="tx1"/>
                </a:solidFill>
                <a:effectLst/>
              </a:rPr>
              <a:t>daß</a:t>
            </a:r>
            <a:r>
              <a:rPr lang="de-DE" sz="1600" b="0" i="0" dirty="0">
                <a:solidFill>
                  <a:schemeClr val="tx1"/>
                </a:solidFill>
                <a:effectLst/>
              </a:rPr>
              <a:t> sie sich zu andern Göttern gewandt haben. </a:t>
            </a:r>
            <a:r>
              <a:rPr lang="de" sz="1600" b="0" i="0" dirty="0">
                <a:solidFill>
                  <a:schemeClr val="tx1"/>
                </a:solidFill>
                <a:effectLst/>
              </a:rPr>
              <a:t>(Luth.</a:t>
            </a:r>
            <a:r>
              <a:rPr lang="de" sz="1600" dirty="0">
                <a:solidFill>
                  <a:schemeClr val="tx1"/>
                </a:solidFill>
              </a:rPr>
              <a:t>)</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EF71521C-08EE-6674-0A30-88DB23AE79CE}"/>
              </a:ext>
            </a:extLst>
          </p:cNvPr>
          <p:cNvSpPr/>
          <p:nvPr/>
        </p:nvSpPr>
        <p:spPr>
          <a:xfrm>
            <a:off x="485062" y="2939845"/>
            <a:ext cx="8731091" cy="1569155"/>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baseline="30000" dirty="0">
                <a:solidFill>
                  <a:schemeClr val="tx1"/>
                </a:solidFill>
                <a:effectLst/>
              </a:rPr>
              <a:t>17</a:t>
            </a:r>
            <a:r>
              <a:rPr lang="de-DE" sz="1600" b="0" i="0" dirty="0">
                <a:solidFill>
                  <a:schemeClr val="tx1"/>
                </a:solidFill>
                <a:effectLst/>
              </a:rPr>
              <a:t> Und mein Zorn wird an jenem Tage </a:t>
            </a:r>
            <a:r>
              <a:rPr lang="de-DE" sz="1600" b="0" i="0" dirty="0" err="1">
                <a:solidFill>
                  <a:schemeClr val="tx1"/>
                </a:solidFill>
                <a:effectLst/>
              </a:rPr>
              <a:t>wider</a:t>
            </a:r>
            <a:r>
              <a:rPr lang="de-DE" sz="1600" b="0" i="0" dirty="0">
                <a:solidFill>
                  <a:schemeClr val="tx1"/>
                </a:solidFill>
                <a:effectLst/>
              </a:rPr>
              <a:t> dasselbe entbrennen, und ich werde sie verlassen und mein Angesicht vor ihnen verbergen; und es wird verzehrt werden, und viele Übel und Drangsale werden es treffen. Und es wird an jenem Tage sagen: Haben nicht darum diese Übel mich getroffen, weil mein Gott nicht in meiner Mitte ist? </a:t>
            </a:r>
            <a:r>
              <a:rPr lang="de-DE" sz="1600" b="0" i="0" baseline="30000" dirty="0">
                <a:solidFill>
                  <a:schemeClr val="tx1"/>
                </a:solidFill>
                <a:effectLst/>
              </a:rPr>
              <a:t>18</a:t>
            </a:r>
            <a:r>
              <a:rPr lang="de-DE" sz="1600" b="0" i="0" dirty="0">
                <a:solidFill>
                  <a:schemeClr val="tx1"/>
                </a:solidFill>
                <a:effectLst/>
              </a:rPr>
              <a:t> Ich aber, ich werde an jenem Tage mein Angesicht gänzlich verbergen um all des Bösen willen, das es getan, weil es sich zu anderen Göttern hingewandt hat.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5EA656B4-5C40-28F0-A4FB-2170D486660D}"/>
              </a:ext>
            </a:extLst>
          </p:cNvPr>
          <p:cNvSpPr/>
          <p:nvPr/>
        </p:nvSpPr>
        <p:spPr>
          <a:xfrm>
            <a:off x="485060" y="4720362"/>
            <a:ext cx="8731091" cy="156915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600" b="0" i="0" baseline="30000" dirty="0">
                <a:solidFill>
                  <a:schemeClr val="tx1"/>
                </a:solidFill>
                <a:effectLst/>
              </a:rPr>
              <a:t>17</a:t>
            </a:r>
            <a:r>
              <a:rPr lang="de-DE" sz="1600" b="0" i="0" dirty="0">
                <a:solidFill>
                  <a:schemeClr val="tx1"/>
                </a:solidFill>
                <a:effectLst/>
              </a:rPr>
              <a:t> So wird zu jener Zeit mein Zorn über sie ergrimmen, und ich werde sie verlassen und mein Angesicht vor ihnen verbergen, </a:t>
            </a:r>
            <a:r>
              <a:rPr lang="de-DE" sz="1600" b="0" i="0" dirty="0" err="1">
                <a:solidFill>
                  <a:schemeClr val="tx1"/>
                </a:solidFill>
                <a:effectLst/>
              </a:rPr>
              <a:t>daß</a:t>
            </a:r>
            <a:r>
              <a:rPr lang="de-DE" sz="1600" b="0" i="0" dirty="0">
                <a:solidFill>
                  <a:schemeClr val="tx1"/>
                </a:solidFill>
                <a:effectLst/>
              </a:rPr>
              <a:t> sie verzehrt werden. Und wenn sie dann viel Unglück und Angst treffen wird, werden sie sagen: «Hat mich nicht all dieses Übel getroffen, weil mein Gott nicht mit mir ist?» </a:t>
            </a:r>
            <a:r>
              <a:rPr lang="de-DE" sz="1600" b="0" i="0" baseline="30000" dirty="0">
                <a:solidFill>
                  <a:schemeClr val="tx1"/>
                </a:solidFill>
                <a:effectLst/>
              </a:rPr>
              <a:t>18</a:t>
            </a:r>
            <a:r>
              <a:rPr lang="de-DE" sz="1600" b="0" i="0" dirty="0">
                <a:solidFill>
                  <a:schemeClr val="tx1"/>
                </a:solidFill>
                <a:effectLst/>
              </a:rPr>
              <a:t> Ich aber werde zu jener Zeit mein Angesicht gänzlich verbergen um all des Bösen willen, das sie getan haben, weil sie sich andern Göttern zugewandt haben. </a:t>
            </a:r>
            <a:r>
              <a:rPr lang="de" sz="1600" b="0" i="0" dirty="0">
                <a:solidFill>
                  <a:schemeClr val="tx1"/>
                </a:solidFill>
                <a:effectLst/>
              </a:rPr>
              <a:t>(Schl.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07F6411A-046B-CB1A-73F5-07E51826A7AB}"/>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637928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D9F3CCA-2CDC-F760-F429-D7E592488A4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5683ADEA-E3B8-649D-878F-E5B1AE50AF30}"/>
              </a:ext>
            </a:extLst>
          </p:cNvPr>
          <p:cNvSpPr>
            <a:spLocks noGrp="1"/>
          </p:cNvSpPr>
          <p:nvPr>
            <p:ph type="title"/>
          </p:nvPr>
        </p:nvSpPr>
        <p:spPr/>
        <p:txBody>
          <a:bodyPr>
            <a:normAutofit/>
          </a:bodyPr>
          <a:lstStyle/>
          <a:p>
            <a:pPr algn="ctr"/>
            <a:r>
              <a:rPr lang="de" b="0" i="0" dirty="0" err="1">
                <a:solidFill>
                  <a:srgbClr val="000000"/>
                </a:solidFill>
                <a:effectLst/>
              </a:rPr>
              <a:t>Hosea </a:t>
            </a:r>
            <a:r>
              <a:rPr lang="de" b="0" i="0" dirty="0">
                <a:solidFill>
                  <a:srgbClr val="000000"/>
                </a:solidFill>
                <a:effectLst/>
              </a:rPr>
              <a:t>13:11</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9EDF044F-6CDA-03D2-B8D4-4A569F13A696}"/>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Wohlan, ich gab dir einen König in meinem Zorn, und will ihn dir in meinem Grimm wegnehmen. </a:t>
            </a:r>
            <a:r>
              <a:rPr lang="de" sz="1600" b="0" i="0" dirty="0">
                <a:solidFill>
                  <a:schemeClr val="tx1"/>
                </a:solidFill>
                <a:effectLst/>
              </a:rPr>
              <a:t>(Luth.</a:t>
            </a:r>
            <a:r>
              <a:rPr lang="de" sz="1600" dirty="0">
                <a:solidFill>
                  <a:schemeClr val="tx1"/>
                </a:solidFill>
              </a:rPr>
              <a:t>)</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7A881F68-73D9-C711-86D3-AF0C889CD354}"/>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Ich gab dir einen König in meinem Zorn, und nahm ihn weg in meinem Grimm.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BC5FDA3C-353F-0B69-A4C0-5DC6C0A2AF4A}"/>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Ich gab dir einen König in meinem Zorn und nehme ihn weg in meinem Grimm! </a:t>
            </a:r>
            <a:r>
              <a:rPr lang="de" sz="1600" b="0" i="0" dirty="0">
                <a:solidFill>
                  <a:schemeClr val="tx1"/>
                </a:solidFill>
                <a:effectLst/>
              </a:rPr>
              <a:t>(Schl.</a:t>
            </a:r>
            <a:r>
              <a:rPr lang="de" sz="1600" dirty="0">
                <a:solidFill>
                  <a:schemeClr val="tx1"/>
                </a:solidFill>
              </a:rPr>
              <a:t>)</a:t>
            </a:r>
            <a:endParaRPr lang="de-DE" sz="1600" dirty="0">
              <a:solidFill>
                <a:schemeClr val="tx1"/>
              </a:solidFill>
            </a:endParaRPr>
          </a:p>
        </p:txBody>
      </p:sp>
      <p:sp>
        <p:nvSpPr>
          <p:cNvPr id="6" name="Abgerundetes Rechteck 3">
            <a:extLst>
              <a:ext uri="{FF2B5EF4-FFF2-40B4-BE49-F238E27FC236}">
                <a16:creationId xmlns:a16="http://schemas.microsoft.com/office/drawing/2014/main" xmlns="" id="{3057D781-5125-D139-94DC-DD426D70EB1A}"/>
              </a:ext>
            </a:extLst>
          </p:cNvPr>
          <p:cNvSpPr/>
          <p:nvPr/>
        </p:nvSpPr>
        <p:spPr>
          <a:xfrm>
            <a:off x="485060" y="5684830"/>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 sz="1600" b="0" i="0" baseline="30000" dirty="0">
                <a:solidFill>
                  <a:schemeClr val="tx1"/>
                </a:solidFill>
                <a:effectLst/>
              </a:rPr>
              <a:t>[ A ]</a:t>
            </a:r>
            <a:r>
              <a:rPr lang="de" sz="1600" b="0" i="0" dirty="0">
                <a:solidFill>
                  <a:schemeClr val="tx1"/>
                </a:solidFill>
                <a:effectLst/>
              </a:rPr>
              <a:t>  </a:t>
            </a:r>
            <a:r>
              <a:rPr lang="de" sz="1600" b="0" i="1" dirty="0">
                <a:solidFill>
                  <a:schemeClr val="tx1"/>
                </a:solidFill>
                <a:effectLst/>
              </a:rPr>
              <a:t>Ich habe euch in meinem Zorn Könige gegeben und sie wieder genommen. </a:t>
            </a:r>
            <a:r>
              <a:rPr lang="de" sz="1600" b="0" i="0" dirty="0">
                <a:solidFill>
                  <a:schemeClr val="tx1"/>
                </a:solidFill>
                <a:effectLst/>
              </a:rPr>
              <a:t>Wahrscheinlich eine Anspielung auf die Könige Israels, die in den letzten stürmischen Jahren des Landes ermordet wurden: Sacharja, Schallum, </a:t>
            </a:r>
            <a:r>
              <a:rPr lang="de" sz="1600" b="0" i="0" dirty="0" err="1">
                <a:solidFill>
                  <a:schemeClr val="tx1"/>
                </a:solidFill>
                <a:effectLst/>
              </a:rPr>
              <a:t>Pekachja </a:t>
            </a:r>
            <a:r>
              <a:rPr lang="de" sz="1600" b="0" i="0" dirty="0">
                <a:solidFill>
                  <a:schemeClr val="tx1"/>
                </a:solidFill>
                <a:effectLst/>
              </a:rPr>
              <a:t>.</a:t>
            </a:r>
          </a:p>
        </p:txBody>
      </p:sp>
      <p:sp>
        <p:nvSpPr>
          <p:cNvPr id="7" name="Pfeil: nach rechts 6">
            <a:hlinkClick r:id="rId2" action="ppaction://hlinksldjump"/>
            <a:extLst>
              <a:ext uri="{FF2B5EF4-FFF2-40B4-BE49-F238E27FC236}">
                <a16:creationId xmlns:a16="http://schemas.microsoft.com/office/drawing/2014/main" xmlns="" id="{707EA1BA-819D-64C4-9EE4-0A458418432E}"/>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8" name="Abgerundetes Rechteck 3">
            <a:extLst>
              <a:ext uri="{FF2B5EF4-FFF2-40B4-BE49-F238E27FC236}">
                <a16:creationId xmlns:a16="http://schemas.microsoft.com/office/drawing/2014/main" xmlns="" id="{A83F391B-651E-D11B-8FB1-F5B45A88D1FA}"/>
              </a:ext>
            </a:extLst>
          </p:cNvPr>
          <p:cNvSpPr/>
          <p:nvPr/>
        </p:nvSpPr>
        <p:spPr>
          <a:xfrm>
            <a:off x="485062" y="5073445"/>
            <a:ext cx="8731091" cy="46077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i="0" baseline="30000" dirty="0">
                <a:solidFill>
                  <a:schemeClr val="tx1"/>
                </a:solidFill>
                <a:effectLst/>
              </a:rPr>
              <a:t> </a:t>
            </a:r>
            <a:r>
              <a:rPr lang="de" sz="1600" b="0" i="0" dirty="0">
                <a:solidFill>
                  <a:schemeClr val="tx1"/>
                </a:solidFill>
                <a:effectLst/>
              </a:rPr>
              <a:t>Ich gab euch Könige in meinem Zorn und nahm sie weg </a:t>
            </a:r>
            <a:r>
              <a:rPr lang="de-DE" sz="1600" b="0" i="0" dirty="0">
                <a:solidFill>
                  <a:schemeClr val="tx1"/>
                </a:solidFill>
                <a:effectLst/>
              </a:rPr>
              <a:t>in meinem Grimm </a:t>
            </a:r>
            <a:r>
              <a:rPr lang="de" sz="1600" b="0" i="0" baseline="30000" dirty="0">
                <a:solidFill>
                  <a:schemeClr val="tx1"/>
                </a:solidFill>
                <a:effectLst/>
              </a:rPr>
              <a:t>[ A ]</a:t>
            </a:r>
            <a:r>
              <a:rPr lang="de" sz="1600" b="0" i="0" dirty="0">
                <a:solidFill>
                  <a:schemeClr val="tx1"/>
                </a:solidFill>
                <a:effectLst/>
              </a:rPr>
              <a:t> </a:t>
            </a:r>
            <a:r>
              <a:rPr lang="de-DE" sz="1600" b="0" i="0" dirty="0">
                <a:solidFill>
                  <a:schemeClr val="tx1"/>
                </a:solidFill>
                <a:effectLst/>
              </a:rPr>
              <a:t> </a:t>
            </a:r>
            <a:r>
              <a:rPr lang="de" sz="1600" b="0" i="0" dirty="0">
                <a:solidFill>
                  <a:schemeClr val="tx1"/>
                </a:solidFill>
                <a:effectLst/>
              </a:rPr>
              <a:t>. </a:t>
            </a:r>
            <a:r>
              <a:rPr lang="de" sz="1600" dirty="0">
                <a:solidFill>
                  <a:schemeClr val="tx1"/>
                </a:solidFill>
              </a:rPr>
              <a:t>(TLB)</a:t>
            </a:r>
            <a:endParaRPr lang="de-DE" sz="1600" dirty="0">
              <a:solidFill>
                <a:schemeClr val="tx1"/>
              </a:solidFill>
            </a:endParaRPr>
          </a:p>
        </p:txBody>
      </p:sp>
    </p:spTree>
    <p:extLst>
      <p:ext uri="{BB962C8B-B14F-4D97-AF65-F5344CB8AC3E}">
        <p14:creationId xmlns:p14="http://schemas.microsoft.com/office/powerpoint/2010/main" val="43587400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0321588-D0B6-A983-42CB-01CAB0EF96C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18565084-8BAC-3A80-9FA0-AF9D5D51F1DC}"/>
              </a:ext>
            </a:extLst>
          </p:cNvPr>
          <p:cNvSpPr>
            <a:spLocks noGrp="1"/>
          </p:cNvSpPr>
          <p:nvPr>
            <p:ph type="title"/>
          </p:nvPr>
        </p:nvSpPr>
        <p:spPr/>
        <p:txBody>
          <a:bodyPr>
            <a:normAutofit/>
          </a:bodyPr>
          <a:lstStyle/>
          <a:p>
            <a:pPr algn="ctr"/>
            <a:r>
              <a:rPr lang="de" b="0" i="0" dirty="0">
                <a:solidFill>
                  <a:srgbClr val="000000"/>
                </a:solidFill>
                <a:effectLst/>
              </a:rPr>
              <a:t>Jesaja 22:4</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66C66D60-FAD7-BBED-8D5C-D2F3F7062A86}"/>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Darum sage ich: Hebt euch von mir, </a:t>
            </a:r>
            <a:r>
              <a:rPr lang="de-DE" b="0" i="0" dirty="0" err="1">
                <a:solidFill>
                  <a:schemeClr val="tx1"/>
                </a:solidFill>
                <a:effectLst/>
              </a:rPr>
              <a:t>laßt</a:t>
            </a:r>
            <a:r>
              <a:rPr lang="de-DE" b="0" i="0" dirty="0">
                <a:solidFill>
                  <a:schemeClr val="tx1"/>
                </a:solidFill>
                <a:effectLst/>
              </a:rPr>
              <a:t> mich bitterlich weinen; müht euch nicht, mich zu trösten über die Verstörung der Tochter meines Volks!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8F981748-D6C6-15AB-5654-53D1DB72F6F8}"/>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Darum sage ich: Schauet von mir weg, </a:t>
            </a:r>
            <a:r>
              <a:rPr lang="de-DE" b="0" i="0" dirty="0" err="1">
                <a:solidFill>
                  <a:schemeClr val="tx1"/>
                </a:solidFill>
                <a:effectLst/>
              </a:rPr>
              <a:t>daß</a:t>
            </a:r>
            <a:r>
              <a:rPr lang="de-DE" b="0" i="0" dirty="0">
                <a:solidFill>
                  <a:schemeClr val="tx1"/>
                </a:solidFill>
                <a:effectLst/>
              </a:rPr>
              <a:t> ich bitterlich weine; dringet nicht in mich, um mich zu trösten über die Zerstörung der Tochter meines Volkes! </a:t>
            </a:r>
            <a:r>
              <a:rPr lang="de" b="0" i="0" dirty="0">
                <a:solidFill>
                  <a:schemeClr val="tx1"/>
                </a:solidFill>
                <a:effectLst/>
              </a:rPr>
              <a:t>(Elb.</a:t>
            </a:r>
            <a:r>
              <a:rPr lang="de" dirty="0">
                <a:solidFill>
                  <a:schemeClr val="tx1"/>
                </a:solidFill>
              </a:rPr>
              <a:t>)</a:t>
            </a:r>
            <a:endParaRPr lang="de-DE" dirty="0">
              <a:solidFill>
                <a:schemeClr val="tx1"/>
              </a:solidFill>
            </a:endParaRPr>
          </a:p>
        </p:txBody>
      </p:sp>
      <p:sp>
        <p:nvSpPr>
          <p:cNvPr id="5" name="Abgerundetes Rechteck 4">
            <a:extLst>
              <a:ext uri="{FF2B5EF4-FFF2-40B4-BE49-F238E27FC236}">
                <a16:creationId xmlns:a16="http://schemas.microsoft.com/office/drawing/2014/main" xmlns="" id="{FA6006AC-E5CF-C963-14AA-DFC28BA69CF8}"/>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Deshalb sage ich: Schaut weg von mir, denn ich </a:t>
            </a:r>
            <a:r>
              <a:rPr lang="de-DE" b="0" i="0" dirty="0" err="1">
                <a:solidFill>
                  <a:schemeClr val="tx1"/>
                </a:solidFill>
                <a:effectLst/>
              </a:rPr>
              <a:t>muß</a:t>
            </a:r>
            <a:r>
              <a:rPr lang="de-DE" b="0" i="0" dirty="0">
                <a:solidFill>
                  <a:schemeClr val="tx1"/>
                </a:solidFill>
                <a:effectLst/>
              </a:rPr>
              <a:t> bitterlich weinen; gebt euch keine Mühe, mich zu trösten über den Untergang der Tochter meines Volkes!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994DCAB4-305A-3332-F6CB-20483D36A441}"/>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3110909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ADB7A10-7CC3-F01F-F408-D279018EA22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7D6A8499-75D0-0F6B-D5A9-4AA72119A7E4}"/>
              </a:ext>
            </a:extLst>
          </p:cNvPr>
          <p:cNvSpPr>
            <a:spLocks noGrp="1"/>
          </p:cNvSpPr>
          <p:nvPr>
            <p:ph type="title"/>
          </p:nvPr>
        </p:nvSpPr>
        <p:spPr/>
        <p:txBody>
          <a:bodyPr>
            <a:normAutofit/>
          </a:bodyPr>
          <a:lstStyle/>
          <a:p>
            <a:pPr algn="ctr"/>
            <a:r>
              <a:rPr lang="de" b="0" i="0" dirty="0">
                <a:solidFill>
                  <a:srgbClr val="000000"/>
                </a:solidFill>
                <a:effectLst/>
              </a:rPr>
              <a:t>1. Korinther 13:12</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A6D4813F-062B-4C22-E003-42BAAF40AE29}"/>
              </a:ext>
            </a:extLst>
          </p:cNvPr>
          <p:cNvSpPr/>
          <p:nvPr/>
        </p:nvSpPr>
        <p:spPr>
          <a:xfrm>
            <a:off x="485062" y="1417638"/>
            <a:ext cx="8731091" cy="101093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wir sehen jetzt durch einen Spiegel, undeutlich, dann aber von Angesicht zu Angesicht. Jetzt erkenne ich stückweise, dann aber werde ich erkennen, gleichwie auch ich erkannt worden bin. </a:t>
            </a:r>
            <a:r>
              <a:rPr lang="de" b="0" i="0" dirty="0">
                <a:solidFill>
                  <a:schemeClr val="tx1"/>
                </a:solidFill>
                <a:effectLst/>
              </a:rPr>
              <a:t>(Luth.</a:t>
            </a:r>
            <a:r>
              <a:rPr lang="de" dirty="0">
                <a:solidFill>
                  <a:schemeClr val="tx1"/>
                </a:solidFill>
              </a:rPr>
              <a:t>)</a:t>
            </a:r>
            <a:endParaRPr lang="de-DE" dirty="0">
              <a:solidFill>
                <a:schemeClr val="tx1"/>
              </a:solidFill>
            </a:endParaRPr>
          </a:p>
        </p:txBody>
      </p:sp>
      <p:sp>
        <p:nvSpPr>
          <p:cNvPr id="4" name="Abgerundetes Rechteck 3">
            <a:extLst>
              <a:ext uri="{FF2B5EF4-FFF2-40B4-BE49-F238E27FC236}">
                <a16:creationId xmlns:a16="http://schemas.microsoft.com/office/drawing/2014/main" xmlns="" id="{1FF72D52-9F28-6CB3-3EB0-7E16BC2E6F28}"/>
              </a:ext>
            </a:extLst>
          </p:cNvPr>
          <p:cNvSpPr/>
          <p:nvPr/>
        </p:nvSpPr>
        <p:spPr>
          <a:xfrm>
            <a:off x="485059" y="2642283"/>
            <a:ext cx="8731091" cy="108496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Denn wir sehen jetzt durch einen Spiegel, undeutlich, dann aber von Angesicht zu Angesicht. Jetzt erkenne ich stückweise, dann aber werde ich erkennen, gleichwie auch ich erkannt worden bin. </a:t>
            </a:r>
            <a:r>
              <a:rPr lang="de" b="0" i="0" dirty="0">
                <a:solidFill>
                  <a:schemeClr val="tx1"/>
                </a:solidFill>
                <a:effectLst/>
              </a:rPr>
              <a:t>(Elb.</a:t>
            </a:r>
            <a:r>
              <a:rPr lang="de" dirty="0">
                <a:solidFill>
                  <a:schemeClr val="tx1"/>
                </a:solidFill>
              </a:rPr>
              <a:t>)</a:t>
            </a:r>
            <a:endParaRPr lang="de-DE" dirty="0">
              <a:solidFill>
                <a:schemeClr val="tx1"/>
              </a:solidFill>
            </a:endParaRPr>
          </a:p>
        </p:txBody>
      </p:sp>
      <p:sp>
        <p:nvSpPr>
          <p:cNvPr id="5" name="Abgerundetes Rechteck 4">
            <a:extLst>
              <a:ext uri="{FF2B5EF4-FFF2-40B4-BE49-F238E27FC236}">
                <a16:creationId xmlns:a16="http://schemas.microsoft.com/office/drawing/2014/main" xmlns="" id="{96C69F32-F567-E2B7-7694-A81E4F519F5E}"/>
              </a:ext>
            </a:extLst>
          </p:cNvPr>
          <p:cNvSpPr/>
          <p:nvPr/>
        </p:nvSpPr>
        <p:spPr>
          <a:xfrm>
            <a:off x="485058" y="3940961"/>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b="0" i="0" dirty="0">
                <a:solidFill>
                  <a:schemeClr val="tx1"/>
                </a:solidFill>
                <a:effectLst/>
              </a:rPr>
              <a:t>Wir sehen jetzt durch einen Spiegel wie im Rätsel, dann aber von Angesicht zu Angesicht; jetzt erkenne ich stückweise, dann aber werde ich erkennen, gleichwie ich erkannt bin. </a:t>
            </a:r>
            <a:r>
              <a:rPr lang="de" b="0" i="0" dirty="0">
                <a:solidFill>
                  <a:schemeClr val="tx1"/>
                </a:solidFill>
                <a:effectLst/>
              </a:rPr>
              <a:t>(Schl.</a:t>
            </a:r>
            <a:r>
              <a:rPr lang="de" dirty="0">
                <a:solidFill>
                  <a:schemeClr val="tx1"/>
                </a:solidFill>
              </a:rPr>
              <a:t>)</a:t>
            </a:r>
            <a:endParaRPr lang="de-DE"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2474A6C-5BF7-6F02-DE7B-57E90CCF2C1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7" name="Abgerundetes Rechteck 3">
            <a:extLst>
              <a:ext uri="{FF2B5EF4-FFF2-40B4-BE49-F238E27FC236}">
                <a16:creationId xmlns:a16="http://schemas.microsoft.com/office/drawing/2014/main" xmlns="" id="{314052BA-817E-D85A-C66B-45DE9AD52C43}"/>
              </a:ext>
            </a:extLst>
          </p:cNvPr>
          <p:cNvSpPr/>
          <p:nvPr/>
        </p:nvSpPr>
        <p:spPr>
          <a:xfrm>
            <a:off x="420624" y="5149685"/>
            <a:ext cx="8731091" cy="126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600" b="1" i="0" baseline="30000" dirty="0">
                <a:solidFill>
                  <a:schemeClr val="tx1"/>
                </a:solidFill>
                <a:effectLst/>
              </a:rPr>
              <a:t>  </a:t>
            </a:r>
            <a:r>
              <a:rPr lang="de" sz="1600" b="0" i="0" dirty="0">
                <a:solidFill>
                  <a:schemeClr val="tx1"/>
                </a:solidFill>
                <a:effectLst/>
              </a:rPr>
              <a:t>In gleicher Weise können wir jetzt nur wenig über Gott sehen und verstehen, als ob wir sein </a:t>
            </a:r>
            <a:r>
              <a:rPr lang="de" sz="1600" b="0" i="0" dirty="0" smtClean="0">
                <a:solidFill>
                  <a:schemeClr val="tx1"/>
                </a:solidFill>
                <a:effectLst/>
              </a:rPr>
              <a:t>Spiegel-bild </a:t>
            </a:r>
            <a:r>
              <a:rPr lang="de" sz="1600" b="0" i="0" dirty="0">
                <a:solidFill>
                  <a:schemeClr val="tx1"/>
                </a:solidFill>
                <a:effectLst/>
              </a:rPr>
              <a:t>in einem schlechten Spiegel betrachten würden; aber eines Tages werden wir ihn in </a:t>
            </a:r>
            <a:r>
              <a:rPr lang="de" sz="1600" b="0" i="0" dirty="0" smtClean="0">
                <a:solidFill>
                  <a:schemeClr val="tx1"/>
                </a:solidFill>
                <a:effectLst/>
              </a:rPr>
              <a:t>seiner Gesamtheit </a:t>
            </a:r>
            <a:r>
              <a:rPr lang="de" sz="1600" b="0" i="0" dirty="0">
                <a:solidFill>
                  <a:schemeClr val="tx1"/>
                </a:solidFill>
                <a:effectLst/>
              </a:rPr>
              <a:t>von Angesicht zu Angesicht sehen. Jetzt ist alles, was ich weiß, verschwommen und verschwommen, aber dann werde ich alles klar sehen, genauso klar, wie Gott jetzt in mein Herz sieht. </a:t>
            </a:r>
            <a:r>
              <a:rPr lang="de" sz="1600" b="0" i="0" dirty="0" smtClean="0">
                <a:solidFill>
                  <a:schemeClr val="tx1"/>
                </a:solidFill>
                <a:effectLst/>
              </a:rPr>
              <a:t>(</a:t>
            </a:r>
            <a:r>
              <a:rPr lang="de" sz="1600" dirty="0" smtClean="0">
                <a:solidFill>
                  <a:schemeClr val="tx1"/>
                </a:solidFill>
              </a:rPr>
              <a:t>TLB</a:t>
            </a:r>
            <a:r>
              <a:rPr lang="de" sz="1600" dirty="0">
                <a:solidFill>
                  <a:schemeClr val="tx1"/>
                </a:solidFill>
              </a:rPr>
              <a:t>)</a:t>
            </a:r>
            <a:endParaRPr lang="de-DE" sz="1600" dirty="0">
              <a:solidFill>
                <a:schemeClr val="tx1"/>
              </a:solidFill>
            </a:endParaRPr>
          </a:p>
        </p:txBody>
      </p:sp>
    </p:spTree>
    <p:extLst>
      <p:ext uri="{BB962C8B-B14F-4D97-AF65-F5344CB8AC3E}">
        <p14:creationId xmlns:p14="http://schemas.microsoft.com/office/powerpoint/2010/main" val="113903454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EFA497C-A818-6CDC-B5D8-0A47EF78A2E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0E29C1DF-BA81-5335-EE9D-0CC9F902C4BE}"/>
              </a:ext>
            </a:extLst>
          </p:cNvPr>
          <p:cNvSpPr>
            <a:spLocks noGrp="1"/>
          </p:cNvSpPr>
          <p:nvPr>
            <p:ph type="title"/>
          </p:nvPr>
        </p:nvSpPr>
        <p:spPr/>
        <p:txBody>
          <a:bodyPr>
            <a:normAutofit/>
          </a:bodyPr>
          <a:lstStyle/>
          <a:p>
            <a:pPr algn="ctr"/>
            <a:r>
              <a:rPr lang="de" b="0" i="0" dirty="0">
                <a:solidFill>
                  <a:srgbClr val="000000"/>
                </a:solidFill>
                <a:effectLst/>
              </a:rPr>
              <a:t>2. Korinther 3:17-18</a:t>
            </a:r>
            <a:endParaRPr lang="de-DE" dirty="0">
              <a:ln w="0"/>
              <a:solidFill>
                <a:schemeClr val="tx1"/>
              </a:solidFill>
              <a:effectLst>
                <a:outerShdw blurRad="38100" dist="19050" dir="2700000" algn="tl" rotWithShape="0">
                  <a:schemeClr val="dk1">
                    <a:alpha val="40000"/>
                  </a:schemeClr>
                </a:outerShdw>
              </a:effectLst>
            </a:endParaRPr>
          </a:p>
        </p:txBody>
      </p:sp>
      <p:sp>
        <p:nvSpPr>
          <p:cNvPr id="3" name="Abgerundetes Rechteck 2">
            <a:extLst>
              <a:ext uri="{FF2B5EF4-FFF2-40B4-BE49-F238E27FC236}">
                <a16:creationId xmlns:a16="http://schemas.microsoft.com/office/drawing/2014/main" xmlns="" id="{D732F29D-52E9-7F86-5D46-E2F3230FB1FD}"/>
              </a:ext>
            </a:extLst>
          </p:cNvPr>
          <p:cNvSpPr/>
          <p:nvPr/>
        </p:nvSpPr>
        <p:spPr>
          <a:xfrm>
            <a:off x="485062" y="1417638"/>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500" b="0" i="0" baseline="30000" dirty="0">
                <a:solidFill>
                  <a:schemeClr val="tx1"/>
                </a:solidFill>
                <a:effectLst/>
              </a:rPr>
              <a:t>17</a:t>
            </a:r>
            <a:r>
              <a:rPr lang="de-DE" sz="1500" b="0" i="0" dirty="0">
                <a:solidFill>
                  <a:schemeClr val="tx1"/>
                </a:solidFill>
                <a:effectLst/>
              </a:rPr>
              <a:t> Denn der HERR ist der Geist; wo aber der Geist des HERRN ist, da ist Freiheit.</a:t>
            </a:r>
            <a:r>
              <a:rPr lang="de-DE" sz="1500" dirty="0">
                <a:solidFill>
                  <a:schemeClr val="tx1"/>
                </a:solidFill>
              </a:rPr>
              <a:t/>
            </a:r>
            <a:br>
              <a:rPr lang="de-DE" sz="1500" dirty="0">
                <a:solidFill>
                  <a:schemeClr val="tx1"/>
                </a:solidFill>
              </a:rPr>
            </a:br>
            <a:r>
              <a:rPr lang="de-DE" sz="1500" b="0" i="0" baseline="30000" dirty="0">
                <a:solidFill>
                  <a:schemeClr val="tx1"/>
                </a:solidFill>
                <a:effectLst/>
              </a:rPr>
              <a:t>18</a:t>
            </a:r>
            <a:r>
              <a:rPr lang="de-DE" sz="1500" b="0" i="0" dirty="0">
                <a:solidFill>
                  <a:schemeClr val="tx1"/>
                </a:solidFill>
                <a:effectLst/>
              </a:rPr>
              <a:t> Nun aber spiegelt sich in uns allen des HERRN Klarheit mit aufgedecktem Angesicht, und wir werden verklärt in dasselbe Bild von einer Klarheit zu der andern, als vom HERRN, der der Geist ist. </a:t>
            </a:r>
            <a:r>
              <a:rPr lang="de" sz="1500" b="0" i="0" dirty="0">
                <a:solidFill>
                  <a:schemeClr val="tx1"/>
                </a:solidFill>
                <a:effectLst/>
              </a:rPr>
              <a:t>(</a:t>
            </a:r>
            <a:r>
              <a:rPr lang="de" sz="1500" dirty="0">
                <a:solidFill>
                  <a:schemeClr val="tx1"/>
                </a:solidFill>
              </a:rPr>
              <a:t>Luth.)</a:t>
            </a:r>
            <a:endParaRPr lang="de-DE" sz="1500" dirty="0">
              <a:solidFill>
                <a:schemeClr val="tx1"/>
              </a:solidFill>
            </a:endParaRPr>
          </a:p>
        </p:txBody>
      </p:sp>
      <p:sp>
        <p:nvSpPr>
          <p:cNvPr id="4" name="Abgerundetes Rechteck 3">
            <a:extLst>
              <a:ext uri="{FF2B5EF4-FFF2-40B4-BE49-F238E27FC236}">
                <a16:creationId xmlns:a16="http://schemas.microsoft.com/office/drawing/2014/main" xmlns="" id="{C754BAE4-384D-0B68-CB49-290A71CB4AD5}"/>
              </a:ext>
            </a:extLst>
          </p:cNvPr>
          <p:cNvSpPr/>
          <p:nvPr/>
        </p:nvSpPr>
        <p:spPr>
          <a:xfrm>
            <a:off x="485060" y="2655050"/>
            <a:ext cx="8731091" cy="9855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500" b="0" i="0" baseline="30000" dirty="0">
                <a:solidFill>
                  <a:schemeClr val="tx1"/>
                </a:solidFill>
                <a:effectLst/>
              </a:rPr>
              <a:t>17</a:t>
            </a:r>
            <a:r>
              <a:rPr lang="de-DE" sz="1500" b="0" i="0" dirty="0">
                <a:solidFill>
                  <a:schemeClr val="tx1"/>
                </a:solidFill>
                <a:effectLst/>
              </a:rPr>
              <a:t> Der Herr aber ist der Geist; wo aber der Geist des Herrn ist, ist Freiheit. </a:t>
            </a:r>
            <a:r>
              <a:rPr lang="de-DE" sz="1500" b="0" i="0" baseline="30000" dirty="0">
                <a:solidFill>
                  <a:schemeClr val="tx1"/>
                </a:solidFill>
                <a:effectLst/>
              </a:rPr>
              <a:t>18</a:t>
            </a:r>
            <a:r>
              <a:rPr lang="de-DE" sz="1500" b="0" i="0" dirty="0">
                <a:solidFill>
                  <a:schemeClr val="tx1"/>
                </a:solidFill>
                <a:effectLst/>
              </a:rPr>
              <a:t> Wir alle aber, mit aufgedecktem Angesicht die Herrlichkeit des Herrn anschauend, werden verwandelt nach demselben Bilde von Herrlichkeit zu Herrlichkeit, als durch den Herrn, den Geist. </a:t>
            </a:r>
            <a:r>
              <a:rPr lang="de" sz="1500" b="0" i="0" dirty="0">
                <a:solidFill>
                  <a:schemeClr val="tx1"/>
                </a:solidFill>
                <a:effectLst/>
              </a:rPr>
              <a:t>(Elb.</a:t>
            </a:r>
            <a:r>
              <a:rPr lang="de" sz="1500" dirty="0">
                <a:solidFill>
                  <a:schemeClr val="tx1"/>
                </a:solidFill>
              </a:rPr>
              <a:t>)</a:t>
            </a:r>
            <a:endParaRPr lang="de-DE" sz="1500" dirty="0">
              <a:solidFill>
                <a:schemeClr val="tx1"/>
              </a:solidFill>
            </a:endParaRPr>
          </a:p>
        </p:txBody>
      </p:sp>
      <p:sp>
        <p:nvSpPr>
          <p:cNvPr id="5" name="Abgerundetes Rechteck 4">
            <a:extLst>
              <a:ext uri="{FF2B5EF4-FFF2-40B4-BE49-F238E27FC236}">
                <a16:creationId xmlns:a16="http://schemas.microsoft.com/office/drawing/2014/main" xmlns="" id="{444997F8-67E1-FE25-FB3E-54A74A1BD418}"/>
              </a:ext>
            </a:extLst>
          </p:cNvPr>
          <p:cNvSpPr/>
          <p:nvPr/>
        </p:nvSpPr>
        <p:spPr>
          <a:xfrm>
            <a:off x="485062" y="3762411"/>
            <a:ext cx="8731091" cy="10800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l"/>
            <a:r>
              <a:rPr lang="de-DE" sz="1500" b="0" i="0" baseline="30000" dirty="0">
                <a:solidFill>
                  <a:schemeClr val="tx1"/>
                </a:solidFill>
                <a:effectLst/>
              </a:rPr>
              <a:t>17</a:t>
            </a:r>
            <a:r>
              <a:rPr lang="de-DE" sz="1500" b="0" i="0" dirty="0">
                <a:solidFill>
                  <a:schemeClr val="tx1"/>
                </a:solidFill>
                <a:effectLst/>
              </a:rPr>
              <a:t> Denn der Herr ist der Geist; wo aber der Geist des Herrn ist, da ist Freiheit. </a:t>
            </a:r>
            <a:r>
              <a:rPr lang="de-DE" sz="1500" b="0" i="0" baseline="30000" dirty="0">
                <a:solidFill>
                  <a:schemeClr val="tx1"/>
                </a:solidFill>
                <a:effectLst/>
              </a:rPr>
              <a:t>18</a:t>
            </a:r>
            <a:r>
              <a:rPr lang="de-DE" sz="1500" b="0" i="0" dirty="0">
                <a:solidFill>
                  <a:schemeClr val="tx1"/>
                </a:solidFill>
                <a:effectLst/>
              </a:rPr>
              <a:t> Wir alle aber spiegeln mit unverhülltem Angesicht die Herrlichkeit des Herrn wider und werden umgewandelt in dasselbe Bild, von Herrlichkeit zu Herrlichkeit, nämlich von des Herrn Geist. </a:t>
            </a:r>
            <a:r>
              <a:rPr lang="de" sz="1500" b="0" i="0" dirty="0">
                <a:solidFill>
                  <a:schemeClr val="tx1"/>
                </a:solidFill>
                <a:effectLst/>
              </a:rPr>
              <a:t>(Schl.</a:t>
            </a:r>
            <a:r>
              <a:rPr lang="de" sz="1500" dirty="0">
                <a:solidFill>
                  <a:schemeClr val="tx1"/>
                </a:solidFill>
              </a:rPr>
              <a:t>)</a:t>
            </a:r>
            <a:endParaRPr lang="de-DE" sz="1500" dirty="0">
              <a:solidFill>
                <a:schemeClr val="tx1"/>
              </a:solidFill>
            </a:endParaRPr>
          </a:p>
        </p:txBody>
      </p:sp>
      <p:sp>
        <p:nvSpPr>
          <p:cNvPr id="7" name="Pfeil: nach rechts 6">
            <a:hlinkClick r:id="rId2" action="ppaction://hlinksldjump"/>
            <a:extLst>
              <a:ext uri="{FF2B5EF4-FFF2-40B4-BE49-F238E27FC236}">
                <a16:creationId xmlns:a16="http://schemas.microsoft.com/office/drawing/2014/main" xmlns="" id="{E7898DA5-5C58-654A-0BED-6293BB2A4A40}"/>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8" name="Abgerundetes Rechteck 3">
            <a:extLst>
              <a:ext uri="{FF2B5EF4-FFF2-40B4-BE49-F238E27FC236}">
                <a16:creationId xmlns:a16="http://schemas.microsoft.com/office/drawing/2014/main" xmlns="" id="{B76E9513-C0CF-9A1A-E623-71B4CF6BDCB0}"/>
              </a:ext>
            </a:extLst>
          </p:cNvPr>
          <p:cNvSpPr/>
          <p:nvPr/>
        </p:nvSpPr>
        <p:spPr>
          <a:xfrm>
            <a:off x="485062" y="5214465"/>
            <a:ext cx="8731091" cy="133829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 sz="1500" b="1" i="0" baseline="30000" dirty="0">
                <a:solidFill>
                  <a:schemeClr val="tx1"/>
                </a:solidFill>
                <a:effectLst/>
              </a:rPr>
              <a:t>17 </a:t>
            </a:r>
            <a:r>
              <a:rPr lang="de" sz="1500" b="0" i="0" dirty="0">
                <a:solidFill>
                  <a:schemeClr val="tx1"/>
                </a:solidFill>
                <a:effectLst/>
              </a:rPr>
              <a:t>Der Herr ist der Geist, der ihnen Leben gibt. Und wo er ist, da ist die Freiheit, nicht durch das Halten der Gesetze Gottes gerettet werden zu wollen. </a:t>
            </a:r>
            <a:r>
              <a:rPr lang="de" sz="1500" b="0" i="0" baseline="30000" dirty="0">
                <a:solidFill>
                  <a:schemeClr val="tx1"/>
                </a:solidFill>
                <a:effectLst/>
              </a:rPr>
              <a:t>[</a:t>
            </a:r>
            <a:r>
              <a:rPr lang="de" sz="1500" b="0" i="1" dirty="0">
                <a:solidFill>
                  <a:schemeClr val="tx1"/>
                </a:solidFill>
                <a:effectLst/>
              </a:rPr>
              <a:t>vom Versuch, durch das Einhalten der Gesetze Gottes gerettet zu werden, </a:t>
            </a:r>
            <a:r>
              <a:rPr lang="de" sz="1500" b="0" i="0" dirty="0">
                <a:solidFill>
                  <a:schemeClr val="tx1"/>
                </a:solidFill>
                <a:effectLst/>
              </a:rPr>
              <a:t>impliziert.</a:t>
            </a:r>
            <a:r>
              <a:rPr lang="de" sz="1500" b="0" i="0" baseline="30000" dirty="0">
                <a:solidFill>
                  <a:schemeClr val="tx1"/>
                </a:solidFill>
                <a:effectLst/>
              </a:rPr>
              <a:t> ]</a:t>
            </a:r>
            <a:r>
              <a:rPr lang="de" sz="1500" b="0" i="0" dirty="0">
                <a:solidFill>
                  <a:schemeClr val="tx1"/>
                </a:solidFill>
                <a:effectLst/>
              </a:rPr>
              <a:t> </a:t>
            </a:r>
            <a:r>
              <a:rPr lang="de" sz="1500" b="1" i="0" baseline="30000" dirty="0">
                <a:solidFill>
                  <a:schemeClr val="tx1"/>
                </a:solidFill>
                <a:effectLst/>
              </a:rPr>
              <a:t>18 </a:t>
            </a:r>
            <a:r>
              <a:rPr lang="de" sz="1500" b="0" i="0" dirty="0">
                <a:solidFill>
                  <a:schemeClr val="tx1"/>
                </a:solidFill>
                <a:effectLst/>
              </a:rPr>
              <a:t>Aber wir Christen haben keinen Schleier vor unserem Gesicht; wir können Spiegel sein, die die Herrlichkeit des Herrn hell widerspiegeln. Und wenn der Geist des Herrn in uns wirkt, werden wir ihm immer ähnlicher. ( </a:t>
            </a:r>
            <a:r>
              <a:rPr lang="de" sz="1500" dirty="0">
                <a:solidFill>
                  <a:schemeClr val="tx1"/>
                </a:solidFill>
              </a:rPr>
              <a:t>TLB)</a:t>
            </a:r>
            <a:endParaRPr lang="de-DE" sz="1500" dirty="0">
              <a:solidFill>
                <a:schemeClr val="tx1"/>
              </a:solidFill>
            </a:endParaRPr>
          </a:p>
        </p:txBody>
      </p:sp>
    </p:spTree>
    <p:extLst>
      <p:ext uri="{BB962C8B-B14F-4D97-AF65-F5344CB8AC3E}">
        <p14:creationId xmlns:p14="http://schemas.microsoft.com/office/powerpoint/2010/main" val="20226875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D6392B0-5186-4054-0AD4-6D170C0A719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xmlns="" id="{AD22FBF6-5999-96C5-C382-2941E7A03ED6}"/>
              </a:ext>
            </a:extLst>
          </p:cNvPr>
          <p:cNvSpPr>
            <a:spLocks noGrp="1"/>
          </p:cNvSpPr>
          <p:nvPr>
            <p:ph type="title"/>
          </p:nvPr>
        </p:nvSpPr>
        <p:spPr/>
        <p:txBody>
          <a:bodyPr>
            <a:normAutofit/>
          </a:bodyPr>
          <a:lstStyle/>
          <a:p>
            <a:pPr algn="ctr"/>
            <a:r>
              <a:rPr lang="de" dirty="0">
                <a:ln w="0"/>
                <a:solidFill>
                  <a:schemeClr val="tx1"/>
                </a:solidFill>
                <a:effectLst>
                  <a:outerShdw blurRad="38100" dist="19050" dir="2700000" algn="tl" rotWithShape="0">
                    <a:schemeClr val="dk1">
                      <a:alpha val="40000"/>
                    </a:schemeClr>
                  </a:outerShdw>
                </a:effectLst>
              </a:rPr>
              <a:t>Jakobus 1:23</a:t>
            </a:r>
          </a:p>
        </p:txBody>
      </p:sp>
      <p:sp>
        <p:nvSpPr>
          <p:cNvPr id="3" name="Abgerundetes Rechteck 2">
            <a:extLst>
              <a:ext uri="{FF2B5EF4-FFF2-40B4-BE49-F238E27FC236}">
                <a16:creationId xmlns:a16="http://schemas.microsoft.com/office/drawing/2014/main" xmlns="" id="{9AF11955-BE10-FF7B-CE30-853028D3098F}"/>
              </a:ext>
            </a:extLst>
          </p:cNvPr>
          <p:cNvSpPr/>
          <p:nvPr/>
        </p:nvSpPr>
        <p:spPr>
          <a:xfrm>
            <a:off x="485062" y="1417638"/>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Denn so jemand ist ein Hörer des Worts und nicht ein Täter, der ist gleich einem Mann, der sein leiblich Angesicht im Spiegel beschaut. </a:t>
            </a:r>
            <a:r>
              <a:rPr lang="de" sz="1600" b="0" i="0" dirty="0">
                <a:solidFill>
                  <a:schemeClr val="tx1"/>
                </a:solidFill>
                <a:effectLst/>
              </a:rPr>
              <a:t>(Luth.</a:t>
            </a:r>
            <a:r>
              <a:rPr lang="de" sz="1600" dirty="0">
                <a:solidFill>
                  <a:schemeClr val="tx1"/>
                </a:solidFill>
              </a:rPr>
              <a:t>)</a:t>
            </a:r>
            <a:endParaRPr lang="de-DE" sz="1600" dirty="0">
              <a:solidFill>
                <a:schemeClr val="tx1"/>
              </a:solidFill>
            </a:endParaRPr>
          </a:p>
        </p:txBody>
      </p:sp>
      <p:sp>
        <p:nvSpPr>
          <p:cNvPr id="4" name="Abgerundetes Rechteck 3">
            <a:extLst>
              <a:ext uri="{FF2B5EF4-FFF2-40B4-BE49-F238E27FC236}">
                <a16:creationId xmlns:a16="http://schemas.microsoft.com/office/drawing/2014/main" xmlns="" id="{0EC30B42-3458-B36F-899B-AB0A1203E4F9}"/>
              </a:ext>
            </a:extLst>
          </p:cNvPr>
          <p:cNvSpPr/>
          <p:nvPr/>
        </p:nvSpPr>
        <p:spPr>
          <a:xfrm>
            <a:off x="485062" y="2484436"/>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Denn wenn jemand ein Hörer des Wortes ist und nicht ein Täter, der ist einem Manne gleich, welcher sein natürliches Angesicht in einem Spiegel betrachtet. </a:t>
            </a:r>
            <a:r>
              <a:rPr lang="de" sz="1600" b="0" i="0" dirty="0">
                <a:solidFill>
                  <a:schemeClr val="tx1"/>
                </a:solidFill>
                <a:effectLst/>
              </a:rPr>
              <a:t>( </a:t>
            </a:r>
            <a:r>
              <a:rPr lang="de" sz="1600" dirty="0">
                <a:solidFill>
                  <a:schemeClr val="tx1"/>
                </a:solidFill>
              </a:rPr>
              <a:t>Elb.)</a:t>
            </a:r>
            <a:endParaRPr lang="de-DE" sz="1600" dirty="0">
              <a:solidFill>
                <a:schemeClr val="tx1"/>
              </a:solidFill>
            </a:endParaRPr>
          </a:p>
        </p:txBody>
      </p:sp>
      <p:sp>
        <p:nvSpPr>
          <p:cNvPr id="5" name="Abgerundetes Rechteck 4">
            <a:extLst>
              <a:ext uri="{FF2B5EF4-FFF2-40B4-BE49-F238E27FC236}">
                <a16:creationId xmlns:a16="http://schemas.microsoft.com/office/drawing/2014/main" xmlns="" id="{5721B147-6DF6-259B-0018-EC740A553A87}"/>
              </a:ext>
            </a:extLst>
          </p:cNvPr>
          <p:cNvSpPr/>
          <p:nvPr/>
        </p:nvSpPr>
        <p:spPr>
          <a:xfrm>
            <a:off x="485061" y="3551234"/>
            <a:ext cx="8731091" cy="914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de-DE" sz="1600" b="0" i="0" dirty="0">
                <a:solidFill>
                  <a:schemeClr val="tx1"/>
                </a:solidFill>
                <a:effectLst/>
              </a:rPr>
              <a:t>Denn wer nur Hörer des Wortes ist und nicht Täter, der gleicht einem Manne, der sein natürliches Angesicht im Spiegel beschaut; </a:t>
            </a:r>
            <a:r>
              <a:rPr lang="de" sz="1600" b="0" i="0" dirty="0">
                <a:solidFill>
                  <a:schemeClr val="tx1"/>
                </a:solidFill>
                <a:effectLst/>
              </a:rPr>
              <a:t>(Schl.</a:t>
            </a:r>
            <a:r>
              <a:rPr lang="de" sz="1600" dirty="0">
                <a:solidFill>
                  <a:schemeClr val="tx1"/>
                </a:solidFill>
              </a:rPr>
              <a:t>)</a:t>
            </a:r>
            <a:endParaRPr lang="de-DE" sz="1600" dirty="0">
              <a:solidFill>
                <a:schemeClr val="tx1"/>
              </a:solidFill>
            </a:endParaRPr>
          </a:p>
        </p:txBody>
      </p:sp>
      <p:sp>
        <p:nvSpPr>
          <p:cNvPr id="6" name="Pfeil: nach rechts 5">
            <a:hlinkClick r:id="rId2" action="ppaction://hlinksldjump"/>
            <a:extLst>
              <a:ext uri="{FF2B5EF4-FFF2-40B4-BE49-F238E27FC236}">
                <a16:creationId xmlns:a16="http://schemas.microsoft.com/office/drawing/2014/main" xmlns="" id="{71039AC7-C6AE-389E-53EB-D1D4F4913692}"/>
              </a:ext>
            </a:extLst>
          </p:cNvPr>
          <p:cNvSpPr/>
          <p:nvPr/>
        </p:nvSpPr>
        <p:spPr>
          <a:xfrm flipH="1">
            <a:off x="118871" y="274638"/>
            <a:ext cx="301753" cy="219138"/>
          </a:xfrm>
          <a:prstGeom prst="rightArrow">
            <a:avLst/>
          </a:prstGeom>
          <a:solidFill>
            <a:srgbClr val="C3E1EB"/>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292722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3E1EB"/>
        </a:solidFill>
        <a:effectLst/>
      </p:bgPr>
    </p:bg>
    <p:spTree>
      <p:nvGrpSpPr>
        <p:cNvPr id="1" name="">
          <a:extLst>
            <a:ext uri="{FF2B5EF4-FFF2-40B4-BE49-F238E27FC236}">
              <a16:creationId xmlns:a16="http://schemas.microsoft.com/office/drawing/2014/main" xmlns="" id="{8CB7DD8E-55FA-EAEC-F18A-549F6433401D}"/>
            </a:ext>
          </a:extLst>
        </p:cNvPr>
        <p:cNvGrpSpPr/>
        <p:nvPr/>
      </p:nvGrpSpPr>
      <p:grpSpPr>
        <a:xfrm>
          <a:off x="0" y="0"/>
          <a:ext cx="0" cy="0"/>
          <a:chOff x="0" y="0"/>
          <a:chExt cx="0" cy="0"/>
        </a:xfrm>
      </p:grpSpPr>
      <p:pic>
        <p:nvPicPr>
          <p:cNvPr id="27" name="Grafik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 y="-34497"/>
            <a:ext cx="9701213" cy="882810"/>
          </a:xfrm>
          <a:prstGeom prst="rect">
            <a:avLst/>
          </a:prstGeom>
        </p:spPr>
      </p:pic>
      <p:sp>
        <p:nvSpPr>
          <p:cNvPr id="2" name="Rechteck: abgerundete Ecken 1">
            <a:extLst>
              <a:ext uri="{FF2B5EF4-FFF2-40B4-BE49-F238E27FC236}">
                <a16:creationId xmlns:a16="http://schemas.microsoft.com/office/drawing/2014/main" xmlns="" id="{1871337C-85B4-2D73-FAB9-079DCBE3AB54}"/>
              </a:ext>
            </a:extLst>
          </p:cNvPr>
          <p:cNvSpPr/>
          <p:nvPr/>
        </p:nvSpPr>
        <p:spPr>
          <a:xfrm>
            <a:off x="182880" y="804672"/>
            <a:ext cx="9317736" cy="5870448"/>
          </a:xfrm>
          <a:prstGeom prst="roundRect">
            <a:avLst/>
          </a:prstGeom>
          <a:solidFill>
            <a:srgbClr val="C3E1EB"/>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a:p>
            <a:pPr algn="ctr"/>
            <a:endParaRPr lang="de-DE" dirty="0">
              <a:ln w="0"/>
              <a:solidFill>
                <a:schemeClr val="tx1"/>
              </a:solidFill>
              <a:effectLst>
                <a:outerShdw blurRad="38100" dist="19050" dir="2700000" algn="tl" rotWithShape="0">
                  <a:schemeClr val="dk1">
                    <a:alpha val="40000"/>
                  </a:schemeClr>
                </a:outerShdw>
              </a:effectLst>
            </a:endParaRPr>
          </a:p>
        </p:txBody>
      </p:sp>
      <p:sp>
        <p:nvSpPr>
          <p:cNvPr id="16" name="Rechteck: abgerundete Ecken 15">
            <a:hlinkClick r:id="rId4" action="ppaction://hlinksldjump"/>
            <a:extLst>
              <a:ext uri="{FF2B5EF4-FFF2-40B4-BE49-F238E27FC236}">
                <a16:creationId xmlns:a16="http://schemas.microsoft.com/office/drawing/2014/main" xmlns="" id="{54D951E8-83CF-D41D-07C2-4456590B5BE9}"/>
              </a:ext>
            </a:extLst>
          </p:cNvPr>
          <p:cNvSpPr/>
          <p:nvPr/>
        </p:nvSpPr>
        <p:spPr>
          <a:xfrm>
            <a:off x="535" y="109728"/>
            <a:ext cx="9700141" cy="594360"/>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7" name="Rechteck: abgerundete Ecken 16">
            <a:hlinkClick r:id="rId5" action="ppaction://hlinksldjump"/>
            <a:extLst>
              <a:ext uri="{FF2B5EF4-FFF2-40B4-BE49-F238E27FC236}">
                <a16:creationId xmlns:a16="http://schemas.microsoft.com/office/drawing/2014/main" xmlns="" id="{BDFEA2C5-1204-4E6F-514E-4E54FC9A9851}"/>
              </a:ext>
            </a:extLst>
          </p:cNvPr>
          <p:cNvSpPr/>
          <p:nvPr/>
        </p:nvSpPr>
        <p:spPr>
          <a:xfrm>
            <a:off x="846071" y="2093977"/>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Römer 6:21</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18" name="Rechteck: abgerundete Ecken 17">
            <a:hlinkClick r:id="rId6" action="ppaction://hlinksldjump"/>
            <a:extLst>
              <a:ext uri="{FF2B5EF4-FFF2-40B4-BE49-F238E27FC236}">
                <a16:creationId xmlns:a16="http://schemas.microsoft.com/office/drawing/2014/main" xmlns="" id="{1BEA7743-4DEA-2651-D1C4-3CCB23FBF3A8}"/>
              </a:ext>
            </a:extLst>
          </p:cNvPr>
          <p:cNvSpPr/>
          <p:nvPr/>
        </p:nvSpPr>
        <p:spPr>
          <a:xfrm>
            <a:off x="5032950" y="2093977"/>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Jesaja 53:4-5</a:t>
            </a:r>
          </a:p>
        </p:txBody>
      </p:sp>
      <p:sp>
        <p:nvSpPr>
          <p:cNvPr id="19" name="Rechteck: abgerundete Ecken 18">
            <a:hlinkClick r:id="rId7" action="ppaction://hlinksldjump"/>
            <a:extLst>
              <a:ext uri="{FF2B5EF4-FFF2-40B4-BE49-F238E27FC236}">
                <a16:creationId xmlns:a16="http://schemas.microsoft.com/office/drawing/2014/main" xmlns="" id="{AFFF1B1C-F1B0-4B7B-0934-E02DA6150EFD}"/>
              </a:ext>
            </a:extLst>
          </p:cNvPr>
          <p:cNvSpPr/>
          <p:nvPr/>
        </p:nvSpPr>
        <p:spPr>
          <a:xfrm>
            <a:off x="846071" y="2950465"/>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Jakobus 1:15</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20" name="Rechteck: abgerundete Ecken 19">
            <a:hlinkClick r:id="rId8" action="ppaction://hlinksldjump"/>
            <a:extLst>
              <a:ext uri="{FF2B5EF4-FFF2-40B4-BE49-F238E27FC236}">
                <a16:creationId xmlns:a16="http://schemas.microsoft.com/office/drawing/2014/main" xmlns="" id="{47DABD77-648A-F555-3419-6FD3D714E408}"/>
              </a:ext>
            </a:extLst>
          </p:cNvPr>
          <p:cNvSpPr/>
          <p:nvPr/>
        </p:nvSpPr>
        <p:spPr>
          <a:xfrm>
            <a:off x="5032950" y="2950465"/>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Psalm 22:14</a:t>
            </a:r>
          </a:p>
        </p:txBody>
      </p:sp>
      <p:sp>
        <p:nvSpPr>
          <p:cNvPr id="21" name="Rechteck: abgerundete Ecken 20">
            <a:hlinkClick r:id="rId9" action="ppaction://hlinksldjump"/>
            <a:extLst>
              <a:ext uri="{FF2B5EF4-FFF2-40B4-BE49-F238E27FC236}">
                <a16:creationId xmlns:a16="http://schemas.microsoft.com/office/drawing/2014/main" xmlns="" id="{9174991E-D1B7-F78C-6D49-D8A0D80C55D7}"/>
              </a:ext>
            </a:extLst>
          </p:cNvPr>
          <p:cNvSpPr/>
          <p:nvPr/>
        </p:nvSpPr>
        <p:spPr>
          <a:xfrm>
            <a:off x="846071" y="3806953"/>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Psalm 34:21</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22" name="Rechteck: abgerundete Ecken 21">
            <a:hlinkClick r:id="rId10" action="ppaction://hlinksldjump"/>
            <a:extLst>
              <a:ext uri="{FF2B5EF4-FFF2-40B4-BE49-F238E27FC236}">
                <a16:creationId xmlns:a16="http://schemas.microsoft.com/office/drawing/2014/main" xmlns="" id="{4C5ADD9F-BE97-5CFD-FC26-C3FD0E64BECC}"/>
              </a:ext>
            </a:extLst>
          </p:cNvPr>
          <p:cNvSpPr/>
          <p:nvPr/>
        </p:nvSpPr>
        <p:spPr>
          <a:xfrm>
            <a:off x="5032950" y="3806953"/>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Psalm 107:26</a:t>
            </a:r>
          </a:p>
        </p:txBody>
      </p:sp>
      <p:sp>
        <p:nvSpPr>
          <p:cNvPr id="23" name="Rechteck: abgerundete Ecken 22">
            <a:hlinkClick r:id="rId11" action="ppaction://hlinksldjump"/>
            <a:extLst>
              <a:ext uri="{FF2B5EF4-FFF2-40B4-BE49-F238E27FC236}">
                <a16:creationId xmlns:a16="http://schemas.microsoft.com/office/drawing/2014/main" xmlns="" id="{7F39FB80-6E72-46D2-B2AE-A20A6A5D4529}"/>
              </a:ext>
            </a:extLst>
          </p:cNvPr>
          <p:cNvSpPr/>
          <p:nvPr/>
        </p:nvSpPr>
        <p:spPr>
          <a:xfrm>
            <a:off x="846071" y="4663441"/>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Psalm 94:23</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24" name="Rechteck: abgerundete Ecken 23">
            <a:hlinkClick r:id="rId12" action="ppaction://hlinksldjump"/>
            <a:extLst>
              <a:ext uri="{FF2B5EF4-FFF2-40B4-BE49-F238E27FC236}">
                <a16:creationId xmlns:a16="http://schemas.microsoft.com/office/drawing/2014/main" xmlns="" id="{19D038F3-35B7-0289-C36A-21AB6BAC6B00}"/>
              </a:ext>
            </a:extLst>
          </p:cNvPr>
          <p:cNvSpPr/>
          <p:nvPr/>
        </p:nvSpPr>
        <p:spPr>
          <a:xfrm>
            <a:off x="5032950" y="4663441"/>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Hesekiel 28:17-19</a:t>
            </a:r>
          </a:p>
        </p:txBody>
      </p:sp>
      <p:sp>
        <p:nvSpPr>
          <p:cNvPr id="25" name="Rechteck: abgerundete Ecken 24">
            <a:hlinkClick r:id="rId13" action="ppaction://hlinksldjump"/>
            <a:extLst>
              <a:ext uri="{FF2B5EF4-FFF2-40B4-BE49-F238E27FC236}">
                <a16:creationId xmlns:a16="http://schemas.microsoft.com/office/drawing/2014/main" xmlns="" id="{192ADA83-2BD2-C008-B9D9-1A94AEFA1855}"/>
              </a:ext>
            </a:extLst>
          </p:cNvPr>
          <p:cNvSpPr/>
          <p:nvPr/>
        </p:nvSpPr>
        <p:spPr>
          <a:xfrm>
            <a:off x="846071" y="5519929"/>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err="1">
                <a:solidFill>
                  <a:schemeClr val="tx1"/>
                </a:solidFill>
                <a:latin typeface="Times New Roman (Textkörper)"/>
              </a:rPr>
              <a:t>Sprüche </a:t>
            </a:r>
            <a:r>
              <a:rPr lang="de" dirty="0">
                <a:solidFill>
                  <a:schemeClr val="tx1"/>
                </a:solidFill>
                <a:latin typeface="Times New Roman (Textkörper)"/>
              </a:rPr>
              <a:t>5:22</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26" name="Rechteck: abgerundete Ecken 25">
            <a:hlinkClick r:id="rId14" action="ppaction://hlinksldjump"/>
            <a:extLst>
              <a:ext uri="{FF2B5EF4-FFF2-40B4-BE49-F238E27FC236}">
                <a16:creationId xmlns:a16="http://schemas.microsoft.com/office/drawing/2014/main" xmlns="" id="{BBD19ABC-E1F1-26A6-A3B9-E447306BD668}"/>
              </a:ext>
            </a:extLst>
          </p:cNvPr>
          <p:cNvSpPr/>
          <p:nvPr/>
        </p:nvSpPr>
        <p:spPr>
          <a:xfrm>
            <a:off x="5032950" y="5519929"/>
            <a:ext cx="3822192" cy="704088"/>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de" dirty="0">
                <a:solidFill>
                  <a:schemeClr val="tx1"/>
                </a:solidFill>
                <a:latin typeface="Times New Roman (Textkörper)"/>
              </a:rPr>
              <a:t>Psalm 7:15-16</a:t>
            </a:r>
            <a:endParaRPr lang="de-DE" dirty="0">
              <a:ln w="0"/>
              <a:solidFill>
                <a:schemeClr val="tx1"/>
              </a:solidFill>
              <a:effectLst>
                <a:outerShdw blurRad="38100" dist="19050" dir="2700000" algn="tl" rotWithShape="0">
                  <a:schemeClr val="dk1">
                    <a:alpha val="40000"/>
                  </a:schemeClr>
                </a:outerShdw>
              </a:effectLst>
              <a:latin typeface="Times New Roman (Textkörper)"/>
            </a:endParaRPr>
          </a:p>
        </p:txBody>
      </p:sp>
      <p:sp>
        <p:nvSpPr>
          <p:cNvPr id="4" name="Titel 1">
            <a:extLst>
              <a:ext uri="{FF2B5EF4-FFF2-40B4-BE49-F238E27FC236}">
                <a16:creationId xmlns:a16="http://schemas.microsoft.com/office/drawing/2014/main" xmlns="" id="{D375D4EE-F077-F02B-746E-6A21F894A456}"/>
              </a:ext>
            </a:extLst>
          </p:cNvPr>
          <p:cNvSpPr>
            <a:spLocks noGrp="1"/>
          </p:cNvSpPr>
          <p:nvPr>
            <p:ph type="title"/>
          </p:nvPr>
        </p:nvSpPr>
        <p:spPr>
          <a:xfrm>
            <a:off x="191738" y="804672"/>
            <a:ext cx="9317736" cy="978406"/>
          </a:xfrm>
        </p:spPr>
        <p:txBody>
          <a:bodyPr>
            <a:normAutofit/>
          </a:bodyPr>
          <a:lstStyle/>
          <a:p>
            <a:pPr algn="ctr"/>
            <a:r>
              <a:rPr lang="de-DE" sz="3200" b="1" dirty="0">
                <a:ln w="0"/>
                <a:solidFill>
                  <a:schemeClr val="tx1"/>
                </a:solidFill>
                <a:effectLst>
                  <a:outerShdw blurRad="38100" dist="19050" dir="2700000" algn="tl" rotWithShape="0">
                    <a:schemeClr val="dk1">
                      <a:alpha val="40000"/>
                    </a:schemeClr>
                  </a:outerShdw>
                </a:effectLst>
              </a:rPr>
              <a:t>Die Sünde zahlt ihren eigenen Lohn</a:t>
            </a:r>
          </a:p>
        </p:txBody>
      </p:sp>
    </p:spTree>
    <p:extLst>
      <p:ext uri="{BB962C8B-B14F-4D97-AF65-F5344CB8AC3E}">
        <p14:creationId xmlns:p14="http://schemas.microsoft.com/office/powerpoint/2010/main" val="1168461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6425</Words>
  <Application>Microsoft Office PowerPoint</Application>
  <PresentationFormat>Benutzerdefiniert</PresentationFormat>
  <Paragraphs>585</Paragraphs>
  <Slides>85</Slides>
  <Notes>13</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85</vt:i4>
      </vt:variant>
    </vt:vector>
  </HeadingPairs>
  <TitlesOfParts>
    <vt:vector size="90" baseType="lpstr">
      <vt:lpstr>Arial</vt:lpstr>
      <vt:lpstr>Calibri</vt:lpstr>
      <vt:lpstr>Times New Roman</vt:lpstr>
      <vt:lpstr>Times New Roman (Textkörper)</vt:lpstr>
      <vt:lpstr>Office Theme</vt:lpstr>
      <vt:lpstr>Die Prinzipien von Die Charakter von GOTTES</vt:lpstr>
      <vt:lpstr>Zärtlichkeit offenbart durch Familienbeziehungen</vt:lpstr>
      <vt:lpstr>Herrschaft der Erde</vt:lpstr>
      <vt:lpstr>Der Riss</vt:lpstr>
      <vt:lpstr>Die Projektion</vt:lpstr>
      <vt:lpstr>Gott ist AGAPE</vt:lpstr>
      <vt:lpstr>Jesus  Die Offenbarung des Vaters</vt:lpstr>
      <vt:lpstr>Das unsichtbare Kreuz</vt:lpstr>
      <vt:lpstr>Die Sünde zahlt ihren eigenen Lohn</vt:lpstr>
      <vt:lpstr>Feindschaft des menschlichen Herzens</vt:lpstr>
      <vt:lpstr>Freiheit und Gewaltanwendung</vt:lpstr>
      <vt:lpstr>Der Zorn Gottes</vt:lpstr>
      <vt:lpstr>Die beiden Spiegel</vt:lpstr>
      <vt:lpstr>Matthäus 3:17</vt:lpstr>
      <vt:lpstr>Sprüche 17:6</vt:lpstr>
      <vt:lpstr>Sprüche 30:19</vt:lpstr>
      <vt:lpstr>Epheser 5:22-24</vt:lpstr>
      <vt:lpstr>Jeremia 9:23-24</vt:lpstr>
      <vt:lpstr>Epheser 1:6</vt:lpstr>
      <vt:lpstr>1.Mose 1:26</vt:lpstr>
      <vt:lpstr>1.Mose 3:17</vt:lpstr>
      <vt:lpstr>1.Mose 9:2</vt:lpstr>
      <vt:lpstr>1.Mose 4:10-14</vt:lpstr>
      <vt:lpstr>Römer 8:20-22</vt:lpstr>
      <vt:lpstr>Hiob 20:27-29</vt:lpstr>
      <vt:lpstr>3.Mose 18:25</vt:lpstr>
      <vt:lpstr>1.Mose 6:11-13</vt:lpstr>
      <vt:lpstr>Sacharja 2:5</vt:lpstr>
      <vt:lpstr>Jesaja 58:12</vt:lpstr>
      <vt:lpstr>Jesaja 30:12​</vt:lpstr>
      <vt:lpstr>Hiob 16:11,14</vt:lpstr>
      <vt:lpstr>Hiob 1:10-12</vt:lpstr>
      <vt:lpstr>Hiob 2:3-7</vt:lpstr>
      <vt:lpstr>Psalm 50:21</vt:lpstr>
      <vt:lpstr>1 Samuel 15:21-22</vt:lpstr>
      <vt:lpstr>1.Mose 4:12-14</vt:lpstr>
      <vt:lpstr>1.Johannes 4:8</vt:lpstr>
      <vt:lpstr>Johannes 14:9</vt:lpstr>
      <vt:lpstr>Johannes 17:6</vt:lpstr>
      <vt:lpstr>Matthäus 11:27</vt:lpstr>
      <vt:lpstr>1. Timotheus 3:16</vt:lpstr>
      <vt:lpstr>Psalm 40:9-10</vt:lpstr>
      <vt:lpstr>Johannes 3:16</vt:lpstr>
      <vt:lpstr>Lukas 9:23</vt:lpstr>
      <vt:lpstr>1. Korinther 2:2</vt:lpstr>
      <vt:lpstr>Galater 2:20</vt:lpstr>
      <vt:lpstr>Judas 1:16</vt:lpstr>
      <vt:lpstr>Römer 15:3</vt:lpstr>
      <vt:lpstr>Hebräer 6:4-6</vt:lpstr>
      <vt:lpstr>Römer 6:21</vt:lpstr>
      <vt:lpstr>Jakobus 1:15</vt:lpstr>
      <vt:lpstr>Psalm 34:21</vt:lpstr>
      <vt:lpstr>Psalm 94:23</vt:lpstr>
      <vt:lpstr>Sprüche 5:22</vt:lpstr>
      <vt:lpstr>Jesaja 53:4-5</vt:lpstr>
      <vt:lpstr>Psalm 22:14</vt:lpstr>
      <vt:lpstr>Psalm 107:26</vt:lpstr>
      <vt:lpstr>Hesekiel 28:17-19</vt:lpstr>
      <vt:lpstr>Psalm 7:15-16</vt:lpstr>
      <vt:lpstr>Römer 3:10-18</vt:lpstr>
      <vt:lpstr>Römer 8:7</vt:lpstr>
      <vt:lpstr>Jesaja 55:8-9</vt:lpstr>
      <vt:lpstr>Epheser 4:17-18</vt:lpstr>
      <vt:lpstr>Titus 1:15</vt:lpstr>
      <vt:lpstr>5.Mose 30:15</vt:lpstr>
      <vt:lpstr>Jeremia 21:8</vt:lpstr>
      <vt:lpstr>2. Korinther 3:17</vt:lpstr>
      <vt:lpstr>Psalm 119:45</vt:lpstr>
      <vt:lpstr>Johannes 8:13-16</vt:lpstr>
      <vt:lpstr>Jesaja 53:9</vt:lpstr>
      <vt:lpstr>Lukas 3:14</vt:lpstr>
      <vt:lpstr>2. Samuel 22:3</vt:lpstr>
      <vt:lpstr>Habakuk 1:3</vt:lpstr>
      <vt:lpstr>Jesaja 60:18</vt:lpstr>
      <vt:lpstr>Jakobus 1:17</vt:lpstr>
      <vt:lpstr>Jakobus 1:20</vt:lpstr>
      <vt:lpstr>Markus 3:5-7</vt:lpstr>
      <vt:lpstr>Römer 1:18,24</vt:lpstr>
      <vt:lpstr>4. Mose 12:9-10</vt:lpstr>
      <vt:lpstr>5.Mose 31:17-18</vt:lpstr>
      <vt:lpstr>Hosea 13:11</vt:lpstr>
      <vt:lpstr>Jesaja 22:4</vt:lpstr>
      <vt:lpstr>1. Korinther 13:12</vt:lpstr>
      <vt:lpstr>2. Korinther 3:17-18</vt:lpstr>
      <vt:lpstr>Jakobus 1:23</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Andreas Bernau</dc:creator>
  <cp:keywords/>
  <dc:description>generated using python-pptx</dc:description>
  <cp:lastModifiedBy>Microsoft-Konto</cp:lastModifiedBy>
  <cp:revision>97</cp:revision>
  <dcterms:created xsi:type="dcterms:W3CDTF">2013-01-27T09:14:16Z</dcterms:created>
  <dcterms:modified xsi:type="dcterms:W3CDTF">2025-02-09T05:56:10Z</dcterms:modified>
  <cp:category/>
</cp:coreProperties>
</file>