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sldIdLst>
    <p:sldId id="279" r:id="rId2"/>
    <p:sldId id="597" r:id="rId3"/>
    <p:sldId id="675" r:id="rId4"/>
    <p:sldId id="681" r:id="rId5"/>
    <p:sldId id="676" r:id="rId6"/>
    <p:sldId id="682" r:id="rId7"/>
    <p:sldId id="683" r:id="rId8"/>
    <p:sldId id="684" r:id="rId9"/>
    <p:sldId id="685" r:id="rId10"/>
    <p:sldId id="686" r:id="rId11"/>
    <p:sldId id="687" r:id="rId12"/>
    <p:sldId id="688" r:id="rId13"/>
    <p:sldId id="689" r:id="rId14"/>
    <p:sldId id="690" r:id="rId15"/>
    <p:sldId id="691" r:id="rId16"/>
    <p:sldId id="692" r:id="rId17"/>
    <p:sldId id="256" r:id="rId18"/>
    <p:sldId id="694" r:id="rId19"/>
    <p:sldId id="695" r:id="rId20"/>
    <p:sldId id="696" r:id="rId21"/>
    <p:sldId id="679" r:id="rId22"/>
    <p:sldId id="680" r:id="rId23"/>
    <p:sldId id="698" r:id="rId24"/>
    <p:sldId id="3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24</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2409371"/>
            <a:ext cx="6717827" cy="1611086"/>
          </a:xfrm>
        </p:spPr>
        <p:txBody>
          <a:bodyPr>
            <a:noAutofit/>
          </a:bodyPr>
          <a:lstStyle/>
          <a:p>
            <a:pPr algn="ctr"/>
            <a:r>
              <a:rPr lang="en-AU" sz="4800" dirty="0">
                <a:effectLst>
                  <a:outerShdw blurRad="38100" dist="38100" dir="2700000" algn="tl">
                    <a:srgbClr val="000000">
                      <a:alpha val="43137"/>
                    </a:srgbClr>
                  </a:outerShdw>
                </a:effectLst>
              </a:rPr>
              <a:t>2520 </a:t>
            </a:r>
            <a:br>
              <a:rPr lang="en-AU" sz="4800" dirty="0">
                <a:effectLst>
                  <a:outerShdw blurRad="38100" dist="38100" dir="2700000" algn="tl">
                    <a:srgbClr val="000000">
                      <a:alpha val="43137"/>
                    </a:srgbClr>
                  </a:outerShdw>
                </a:effectLst>
              </a:rPr>
            </a:br>
            <a:r>
              <a:rPr lang="en-AU" sz="4800" dirty="0">
                <a:effectLst>
                  <a:outerShdw blurRad="38100" dist="38100" dir="2700000" algn="tl">
                    <a:srgbClr val="000000">
                      <a:alpha val="43137"/>
                    </a:srgbClr>
                  </a:outerShdw>
                </a:effectLst>
              </a:rPr>
              <a:t>und die </a:t>
            </a:r>
            <a:br>
              <a:rPr lang="en-AU" sz="4800" dirty="0">
                <a:effectLst>
                  <a:outerShdw blurRad="38100" dist="38100" dir="2700000" algn="tl">
                    <a:srgbClr val="000000">
                      <a:alpha val="43137"/>
                    </a:srgbClr>
                  </a:outerShdw>
                </a:effectLst>
              </a:rPr>
            </a:br>
            <a:r>
              <a:rPr lang="en-AU" sz="4800" dirty="0" err="1">
                <a:effectLst>
                  <a:outerShdw blurRad="38100" dist="38100" dir="2700000" algn="tl">
                    <a:srgbClr val="000000">
                      <a:alpha val="43137"/>
                    </a:srgbClr>
                  </a:outerShdw>
                </a:effectLst>
              </a:rPr>
              <a:t>Identität</a:t>
            </a:r>
            <a:r>
              <a:rPr lang="en-AU" sz="4800" dirty="0">
                <a:effectLst>
                  <a:outerShdw blurRad="38100" dist="38100" dir="2700000" algn="tl">
                    <a:srgbClr val="000000">
                      <a:alpha val="43137"/>
                    </a:srgbClr>
                  </a:outerShdw>
                </a:effectLst>
              </a:rPr>
              <a:t> der </a:t>
            </a:r>
            <a:r>
              <a:rPr lang="en-AU" sz="4800" dirty="0" err="1">
                <a:effectLst>
                  <a:outerShdw blurRad="38100" dist="38100" dir="2700000" algn="tl">
                    <a:srgbClr val="000000">
                      <a:alpha val="43137"/>
                    </a:srgbClr>
                  </a:outerShdw>
                </a:effectLst>
              </a:rPr>
              <a:t>Adventisten</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AB69-AEC5-A449-505C-94349C99BE4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84C5522-3833-0415-BCDC-6B7DE2B0A05E}"/>
              </a:ext>
            </a:extLst>
          </p:cNvPr>
          <p:cNvSpPr>
            <a:spLocks noGrp="1" noChangeArrowheads="1"/>
          </p:cNvSpPr>
          <p:nvPr>
            <p:ph type="ctrTitle"/>
          </p:nvPr>
        </p:nvSpPr>
        <p:spPr>
          <a:xfrm>
            <a:off x="870859" y="673123"/>
            <a:ext cx="10943770" cy="628459"/>
          </a:xfrm>
        </p:spPr>
        <p:txBody>
          <a:bodyPr>
            <a:normAutofit fontScale="90000"/>
          </a:bodyPr>
          <a:lstStyle/>
          <a:p>
            <a:pPr defTabSz="1036638"/>
            <a:r>
              <a:rPr lang="en-US" altLang="en-US" sz="3200" dirty="0"/>
              <a:t>die </a:t>
            </a:r>
            <a:r>
              <a:rPr lang="en-US" altLang="en-US" sz="3200" dirty="0" err="1"/>
              <a:t>große</a:t>
            </a:r>
            <a:r>
              <a:rPr lang="en-US" altLang="en-US" sz="3200" dirty="0"/>
              <a:t> </a:t>
            </a:r>
            <a:r>
              <a:rPr lang="en-US" altLang="en-US" sz="3200" dirty="0" err="1"/>
              <a:t>bewegung</a:t>
            </a:r>
            <a:r>
              <a:rPr lang="en-US" altLang="en-US" sz="3200" dirty="0"/>
              <a:t> der </a:t>
            </a:r>
            <a:br>
              <a:rPr lang="en-US" altLang="en-US" sz="3200" dirty="0"/>
            </a:br>
            <a:r>
              <a:rPr lang="en-US" altLang="en-US" sz="3200" dirty="0" err="1"/>
              <a:t>wiederkunft</a:t>
            </a:r>
            <a:r>
              <a:rPr lang="en-US" altLang="en-US" sz="3200" dirty="0"/>
              <a:t> </a:t>
            </a:r>
            <a:r>
              <a:rPr lang="en-US" altLang="en-US" sz="3200" dirty="0" err="1"/>
              <a:t>jesu</a:t>
            </a:r>
            <a:r>
              <a:rPr lang="en-US" altLang="en-US" sz="3200" dirty="0"/>
              <a:t>, S.523, 524</a:t>
            </a:r>
          </a:p>
        </p:txBody>
      </p:sp>
      <p:sp>
        <p:nvSpPr>
          <p:cNvPr id="11267" name="Text Box 3">
            <a:extLst>
              <a:ext uri="{FF2B5EF4-FFF2-40B4-BE49-F238E27FC236}">
                <a16:creationId xmlns:a16="http://schemas.microsoft.com/office/drawing/2014/main" id="{5373B316-D4DD-3A38-3F2E-2FB5DB7FC71B}"/>
              </a:ext>
            </a:extLst>
          </p:cNvPr>
          <p:cNvSpPr txBox="1">
            <a:spLocks noChangeArrowheads="1"/>
          </p:cNvSpPr>
          <p:nvPr/>
        </p:nvSpPr>
        <p:spPr bwMode="auto">
          <a:xfrm>
            <a:off x="870859" y="1531589"/>
            <a:ext cx="106680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1" dirty="0">
                <a:latin typeface="Palatino Linotype" panose="02040502050505030304" pitchFamily="18" charset="0"/>
              </a:rPr>
              <a:t>Der </a:t>
            </a:r>
            <a:r>
              <a:rPr lang="en-GB" sz="2200" b="1" dirty="0" err="1">
                <a:latin typeface="Palatino Linotype" panose="02040502050505030304" pitchFamily="18" charset="0"/>
              </a:rPr>
              <a:t>Mitternachtsruf</a:t>
            </a:r>
            <a:endParaRPr lang="en-GB" sz="2200" b="1" dirty="0">
              <a:latin typeface="Palatino Linotype" panose="02040502050505030304" pitchFamily="18" charset="0"/>
            </a:endParaRPr>
          </a:p>
          <a:p>
            <a:pPr algn="just"/>
            <a:r>
              <a:rPr lang="de-DE" sz="2200" b="0" i="0" u="none" strike="noStrike" baseline="0" dirty="0">
                <a:latin typeface="Palatino Linotype" panose="02040502050505030304" pitchFamily="18" charset="0"/>
              </a:rPr>
              <a:t>Bruder Snow fragte sie daher: „Wo stehen wir in unserer Adventerfahrung?“</a:t>
            </a:r>
          </a:p>
          <a:p>
            <a:pPr algn="just"/>
            <a:r>
              <a:rPr lang="de-DE" sz="2200" b="0" i="0" u="none" strike="noStrike" baseline="0" dirty="0">
                <a:latin typeface="Palatino Linotype" panose="02040502050505030304" pitchFamily="18" charset="0"/>
              </a:rPr>
              <a:t>Antwort aus dem Publikum: „In der Verzögerungszeit.“ (seit April 1844)</a:t>
            </a:r>
            <a:endParaRPr lang="de-DE" sz="2200" dirty="0">
              <a:latin typeface="Palatino Linotype" panose="02040502050505030304" pitchFamily="18" charset="0"/>
            </a:endParaRPr>
          </a:p>
          <a:p>
            <a:pPr algn="just"/>
            <a:r>
              <a:rPr lang="de-DE" sz="2200" b="0" i="0" u="none" strike="noStrike" baseline="0" dirty="0">
                <a:latin typeface="Palatino Linotype" panose="02040502050505030304" pitchFamily="18" charset="0"/>
              </a:rPr>
              <a:t>Frage: „Wie lange sollte die Vision verziehen bzw. verzögert werden?“</a:t>
            </a:r>
          </a:p>
          <a:p>
            <a:pPr algn="just"/>
            <a:r>
              <a:rPr lang="de-DE" sz="2200" dirty="0">
                <a:latin typeface="Palatino Linotype" panose="02040502050505030304" pitchFamily="18" charset="0"/>
              </a:rPr>
              <a:t>Antwort: </a:t>
            </a:r>
            <a:r>
              <a:rPr lang="de-DE" sz="2200" b="0" i="0" u="none" strike="noStrike" baseline="0" dirty="0">
                <a:latin typeface="Palatino Linotype" panose="02040502050505030304" pitchFamily="18" charset="0"/>
              </a:rPr>
              <a:t>„</a:t>
            </a:r>
            <a:r>
              <a:rPr lang="de-DE" sz="2200" dirty="0">
                <a:latin typeface="Palatino Linotype" panose="02040502050505030304" pitchFamily="18" charset="0"/>
              </a:rPr>
              <a:t>Bis Mitternacht“</a:t>
            </a:r>
          </a:p>
          <a:p>
            <a:pPr algn="just"/>
            <a:r>
              <a:rPr lang="de-DE" sz="2200" dirty="0">
                <a:latin typeface="Palatino Linotype" panose="02040502050505030304" pitchFamily="18" charset="0"/>
              </a:rPr>
              <a:t>Frage: </a:t>
            </a:r>
            <a:r>
              <a:rPr lang="de-DE" sz="2200" b="0" i="0" u="none" strike="noStrike" baseline="0" dirty="0">
                <a:latin typeface="Palatino Linotype" panose="02040502050505030304" pitchFamily="18" charset="0"/>
              </a:rPr>
              <a:t>„W</a:t>
            </a:r>
            <a:r>
              <a:rPr lang="de-DE" sz="2200" dirty="0">
                <a:latin typeface="Palatino Linotype" panose="02040502050505030304" pitchFamily="18" charset="0"/>
              </a:rPr>
              <a:t>as ist ein Tag in der Prophetie?“</a:t>
            </a:r>
          </a:p>
          <a:p>
            <a:pPr algn="just"/>
            <a:r>
              <a:rPr lang="de-DE" sz="2200" dirty="0">
                <a:latin typeface="Palatino Linotype" panose="02040502050505030304" pitchFamily="18" charset="0"/>
              </a:rPr>
              <a:t>Antwort: </a:t>
            </a:r>
            <a:r>
              <a:rPr lang="de-DE" sz="2200" b="0" i="0" u="none" strike="noStrike" baseline="0" dirty="0">
                <a:latin typeface="Palatino Linotype" panose="02040502050505030304" pitchFamily="18" charset="0"/>
              </a:rPr>
              <a:t>„</a:t>
            </a:r>
            <a:r>
              <a:rPr lang="de-DE" sz="2200" dirty="0">
                <a:latin typeface="Palatino Linotype" panose="02040502050505030304" pitchFamily="18" charset="0"/>
              </a:rPr>
              <a:t>Ein Jahr.“</a:t>
            </a:r>
          </a:p>
          <a:p>
            <a:pPr algn="just"/>
            <a:r>
              <a:rPr lang="de-DE" sz="2200" dirty="0">
                <a:latin typeface="Palatino Linotype" panose="02040502050505030304" pitchFamily="18" charset="0"/>
              </a:rPr>
              <a:t>Frage: </a:t>
            </a:r>
            <a:r>
              <a:rPr lang="de-DE" sz="2200" b="0" i="0" u="none" strike="noStrike" baseline="0" dirty="0">
                <a:latin typeface="Palatino Linotype" panose="02040502050505030304" pitchFamily="18" charset="0"/>
              </a:rPr>
              <a:t>„</a:t>
            </a:r>
            <a:r>
              <a:rPr lang="de-DE" sz="2200" dirty="0">
                <a:latin typeface="Palatino Linotype" panose="02040502050505030304" pitchFamily="18" charset="0"/>
              </a:rPr>
              <a:t>Was wäre dann eine Nacht?“</a:t>
            </a:r>
          </a:p>
          <a:p>
            <a:pPr algn="just"/>
            <a:r>
              <a:rPr lang="de-DE" sz="2200" b="0" i="0" u="none" strike="noStrike" baseline="0" dirty="0">
                <a:latin typeface="Palatino Linotype" panose="02040502050505030304" pitchFamily="18" charset="0"/>
              </a:rPr>
              <a:t>Antwort: „Sechs Monate.“</a:t>
            </a:r>
          </a:p>
          <a:p>
            <a:pPr algn="just"/>
            <a:r>
              <a:rPr lang="de-DE" sz="2200" b="0" i="0" u="none" strike="noStrike" baseline="0" dirty="0">
                <a:latin typeface="Palatino Linotype" panose="02040502050505030304" pitchFamily="18" charset="0"/>
              </a:rPr>
              <a:t>Frage: „Was wäre dann Mitternacht?“</a:t>
            </a:r>
          </a:p>
          <a:p>
            <a:pPr algn="just"/>
            <a:r>
              <a:rPr lang="de-DE" sz="2200" b="0" i="0" u="none" strike="noStrike" baseline="0" dirty="0">
                <a:latin typeface="Palatino Linotype" panose="02040502050505030304" pitchFamily="18" charset="0"/>
              </a:rPr>
              <a:t>Antwort: „Drei Monate.“</a:t>
            </a:r>
          </a:p>
          <a:p>
            <a:pPr algn="just"/>
            <a:r>
              <a:rPr lang="de-DE" sz="2200" b="0" i="0" u="none" strike="noStrike" baseline="0" dirty="0">
                <a:latin typeface="Palatino Linotype" panose="02040502050505030304" pitchFamily="18" charset="0"/>
              </a:rPr>
              <a:t>Frage: „Wie lange befinden wir uns schon in der </a:t>
            </a:r>
            <a:r>
              <a:rPr lang="de-DE" sz="2200" dirty="0">
                <a:latin typeface="Palatino Linotype" panose="02040502050505030304" pitchFamily="18" charset="0"/>
              </a:rPr>
              <a:t>Verzögerungs</a:t>
            </a:r>
            <a:r>
              <a:rPr lang="de-DE" sz="2200" b="0" i="0" u="none" strike="noStrike" baseline="0" dirty="0">
                <a:latin typeface="Palatino Linotype" panose="02040502050505030304" pitchFamily="18" charset="0"/>
              </a:rPr>
              <a:t>zeit?“</a:t>
            </a:r>
          </a:p>
          <a:p>
            <a:pPr algn="just"/>
            <a:r>
              <a:rPr lang="de-DE" sz="2200" b="0" i="0" u="none" strike="noStrike" baseline="0" dirty="0">
                <a:latin typeface="Palatino Linotype" panose="02040502050505030304" pitchFamily="18" charset="0"/>
              </a:rPr>
              <a:t>Antwort: „Genau drei Monate.“ (Mai – Juni – Juli)</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365734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16D41-BE5B-7C23-DE81-D58A0CD9DB9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03FF16-AC39-8EC1-4307-90C83788D9FE}"/>
              </a:ext>
            </a:extLst>
          </p:cNvPr>
          <p:cNvSpPr>
            <a:spLocks noGrp="1" noChangeArrowheads="1"/>
          </p:cNvSpPr>
          <p:nvPr>
            <p:ph type="ctrTitle"/>
          </p:nvPr>
        </p:nvSpPr>
        <p:spPr>
          <a:xfrm>
            <a:off x="628947" y="694961"/>
            <a:ext cx="10803470" cy="628459"/>
          </a:xfrm>
        </p:spPr>
        <p:txBody>
          <a:bodyPr>
            <a:normAutofit fontScale="90000"/>
          </a:bodyPr>
          <a:lstStyle/>
          <a:p>
            <a:pPr defTabSz="1036638"/>
            <a:r>
              <a:rPr lang="en-US" altLang="en-US" sz="3200" dirty="0"/>
              <a:t>die </a:t>
            </a:r>
            <a:r>
              <a:rPr lang="en-US" altLang="en-US" sz="3200" dirty="0" err="1"/>
              <a:t>große</a:t>
            </a:r>
            <a:r>
              <a:rPr lang="en-US" altLang="en-US" sz="3200" dirty="0"/>
              <a:t> </a:t>
            </a:r>
            <a:r>
              <a:rPr lang="en-US" altLang="en-US" sz="3200" dirty="0" err="1"/>
              <a:t>bewegung</a:t>
            </a:r>
            <a:r>
              <a:rPr lang="en-US" altLang="en-US" sz="3200" dirty="0"/>
              <a:t> der </a:t>
            </a:r>
            <a:br>
              <a:rPr lang="en-US" altLang="en-US" sz="3200" dirty="0"/>
            </a:br>
            <a:r>
              <a:rPr lang="en-US" altLang="en-US" sz="3200" dirty="0" err="1"/>
              <a:t>wiederkunft</a:t>
            </a:r>
            <a:r>
              <a:rPr lang="en-US" altLang="en-US" sz="3200" dirty="0"/>
              <a:t> </a:t>
            </a:r>
            <a:r>
              <a:rPr lang="en-US" altLang="en-US" sz="3200" dirty="0" err="1"/>
              <a:t>jesu</a:t>
            </a:r>
            <a:r>
              <a:rPr lang="en-US" altLang="en-US" sz="3200" dirty="0"/>
              <a:t>, S.523, 524</a:t>
            </a:r>
          </a:p>
        </p:txBody>
      </p:sp>
      <p:sp>
        <p:nvSpPr>
          <p:cNvPr id="11267" name="Text Box 3">
            <a:extLst>
              <a:ext uri="{FF2B5EF4-FFF2-40B4-BE49-F238E27FC236}">
                <a16:creationId xmlns:a16="http://schemas.microsoft.com/office/drawing/2014/main" id="{915B9226-C1C7-8FED-E4F2-118191CF21F0}"/>
              </a:ext>
            </a:extLst>
          </p:cNvPr>
          <p:cNvSpPr txBox="1">
            <a:spLocks noChangeArrowheads="1"/>
          </p:cNvSpPr>
          <p:nvPr/>
        </p:nvSpPr>
        <p:spPr bwMode="auto">
          <a:xfrm>
            <a:off x="938090" y="1746647"/>
            <a:ext cx="1031582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Er sagte: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„Dann ist es gerade Mitternacht und ich bin hier mit dem Mitternachtsruf.“ </a:t>
            </a:r>
            <a:r>
              <a:rPr lang="de-DE" altLang="en-US" sz="2400" dirty="0">
                <a:effectLst>
                  <a:outerShdw blurRad="38100" dist="38100" dir="2700000" algn="tl">
                    <a:srgbClr val="000000"/>
                  </a:outerShdw>
                </a:effectLst>
                <a:latin typeface="Palatino Linotype" panose="02040502050505030304" pitchFamily="18" charset="0"/>
              </a:rPr>
              <a:t>In wenigen Sätzen erklärte er, dass das Dekret im Herbst 457 erlassen worden war und daher sechs Monate in ihrer Zeitrechnung gefehlt hatten. Das zeigte ihnen, dass die 2300 Tage am 22. Oktober 1844 enden würden und nicht im Frühjahr, wie sie zuvor angenommen hatten.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Dann sagte er mit kräftiger Stimme: „Siehe, der Bräutigam kommt am zehnten Tag des siebten Monats, am 22. Oktober 1844. Geht hinaus, Ihm entgegen.“</a:t>
            </a:r>
            <a:endParaRPr lang="en-AU"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67443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D597B-281A-FC8C-62FE-02F989EAB74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4D56E34-3E2E-02CC-26DA-F27D8545313F}"/>
              </a:ext>
            </a:extLst>
          </p:cNvPr>
          <p:cNvSpPr>
            <a:spLocks noGrp="1" noChangeArrowheads="1"/>
          </p:cNvSpPr>
          <p:nvPr>
            <p:ph type="ctrTitle"/>
          </p:nvPr>
        </p:nvSpPr>
        <p:spPr>
          <a:xfrm>
            <a:off x="622185" y="678592"/>
            <a:ext cx="10947630" cy="743547"/>
          </a:xfrm>
        </p:spPr>
        <p:txBody>
          <a:bodyPr>
            <a:normAutofit fontScale="90000"/>
          </a:bodyPr>
          <a:lstStyle/>
          <a:p>
            <a:pPr defTabSz="1036638"/>
            <a:r>
              <a:rPr lang="en-US" altLang="en-US" sz="3200" dirty="0"/>
              <a:t>die </a:t>
            </a:r>
            <a:r>
              <a:rPr lang="en-US" altLang="en-US" sz="3200" dirty="0" err="1"/>
              <a:t>große</a:t>
            </a:r>
            <a:r>
              <a:rPr lang="en-US" altLang="en-US" sz="3200" dirty="0"/>
              <a:t> </a:t>
            </a:r>
            <a:r>
              <a:rPr lang="en-US" altLang="en-US" sz="3200" dirty="0" err="1"/>
              <a:t>bewegung</a:t>
            </a:r>
            <a:r>
              <a:rPr lang="en-US" altLang="en-US" sz="3200" dirty="0"/>
              <a:t> der </a:t>
            </a:r>
            <a:br>
              <a:rPr lang="en-US" altLang="en-US" sz="3200" dirty="0"/>
            </a:br>
            <a:r>
              <a:rPr lang="en-US" altLang="en-US" sz="3200" dirty="0" err="1"/>
              <a:t>wiederkunft</a:t>
            </a:r>
            <a:r>
              <a:rPr lang="en-US" altLang="en-US" sz="3200" dirty="0"/>
              <a:t> </a:t>
            </a:r>
            <a:r>
              <a:rPr lang="en-US" altLang="en-US" sz="3200" dirty="0" err="1"/>
              <a:t>jesu</a:t>
            </a:r>
            <a:r>
              <a:rPr lang="en-US" altLang="en-US" sz="3200" dirty="0"/>
              <a:t> S.523, 524</a:t>
            </a:r>
          </a:p>
        </p:txBody>
      </p:sp>
      <p:sp>
        <p:nvSpPr>
          <p:cNvPr id="11267" name="Text Box 3">
            <a:extLst>
              <a:ext uri="{FF2B5EF4-FFF2-40B4-BE49-F238E27FC236}">
                <a16:creationId xmlns:a16="http://schemas.microsoft.com/office/drawing/2014/main" id="{3C162334-B4CA-5B12-45CA-F5E4E41F7CAD}"/>
              </a:ext>
            </a:extLst>
          </p:cNvPr>
          <p:cNvSpPr txBox="1">
            <a:spLocks noChangeArrowheads="1"/>
          </p:cNvSpPr>
          <p:nvPr/>
        </p:nvSpPr>
        <p:spPr bwMode="auto">
          <a:xfrm>
            <a:off x="784409" y="1648249"/>
            <a:ext cx="1062318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Als </a:t>
            </a:r>
            <a:r>
              <a:rPr lang="de-DE" sz="2400" dirty="0">
                <a:solidFill>
                  <a:srgbClr val="92D050"/>
                </a:solidFill>
                <a:latin typeface="Palatino Linotype" panose="02040502050505030304" pitchFamily="18" charset="0"/>
              </a:rPr>
              <a:t>er diese Worte aussprach, erfasste die mächtige Kraft Gottes das Lager, warf viele zu Boden und verwandelte das Lager plötzlich in eine äußerst kraftvolle Bekenntnis- und Zeugnisversammlung</a:t>
            </a:r>
            <a:r>
              <a:rPr lang="de-DE" sz="2400" dirty="0">
                <a:latin typeface="Palatino Linotype" panose="02040502050505030304" pitchFamily="18" charset="0"/>
              </a:rPr>
              <a:t>. </a:t>
            </a:r>
            <a:r>
              <a:rPr lang="de-DE" sz="2400" u="sng" dirty="0">
                <a:latin typeface="Palatino Linotype" panose="02040502050505030304" pitchFamily="18" charset="0"/>
              </a:rPr>
              <a:t>Das war erst der Anfang der Botschaft des Mitternachtsrufs</a:t>
            </a:r>
            <a:r>
              <a:rPr lang="de-DE" sz="2400" dirty="0">
                <a:latin typeface="Palatino Linotype" panose="02040502050505030304" pitchFamily="18" charset="0"/>
              </a:rPr>
              <a:t>. Über diese Bewegung sagte Bruder </a:t>
            </a:r>
            <a:r>
              <a:rPr lang="de-DE" sz="2400" dirty="0" err="1">
                <a:latin typeface="Palatino Linotype" panose="02040502050505030304" pitchFamily="18" charset="0"/>
              </a:rPr>
              <a:t>Southard</a:t>
            </a:r>
            <a:r>
              <a:rPr lang="de-DE" sz="2400" dirty="0">
                <a:latin typeface="Palatino Linotype" panose="02040502050505030304" pitchFamily="18" charset="0"/>
              </a:rPr>
              <a:t> in der Zeitschrift „Midnight Cry“, deren Herausgeber er war: </a:t>
            </a:r>
            <a:r>
              <a:rPr lang="de-DE" sz="2400" dirty="0">
                <a:solidFill>
                  <a:srgbClr val="92D050"/>
                </a:solidFill>
                <a:latin typeface="Palatino Linotype" panose="02040502050505030304" pitchFamily="18" charset="0"/>
              </a:rPr>
              <a:t>„Sie fegte mit der Geschwindigkeit eines Tornados über das Land und erreichte die Herzen an verschiedenen und weit voneinander entfernten Orten fast gleichzeitig, und zwar auf eine Weise, die nur durch die Annahme erklärt werden kann, dass Gott darin war.“</a:t>
            </a:r>
            <a:r>
              <a:rPr lang="de-DE" sz="2400" dirty="0">
                <a:latin typeface="Palatino Linotype" panose="02040502050505030304" pitchFamily="18" charset="0"/>
              </a:rPr>
              <a:t> </a:t>
            </a:r>
          </a:p>
          <a:p>
            <a:pPr algn="just"/>
            <a:r>
              <a:rPr lang="de-DE" sz="2400" dirty="0">
                <a:latin typeface="Palatino Linotype" panose="02040502050505030304" pitchFamily="18" charset="0"/>
              </a:rPr>
              <a:t>(J.N. Loughborough, </a:t>
            </a:r>
            <a:r>
              <a:rPr lang="de-DE" sz="2400" i="1" dirty="0">
                <a:latin typeface="Palatino Linotype" panose="02040502050505030304" pitchFamily="18" charset="0"/>
              </a:rPr>
              <a:t>The Great Second Advent Movement</a:t>
            </a:r>
            <a:r>
              <a:rPr lang="de-DE" sz="2400" dirty="0">
                <a:latin typeface="Palatino Linotype" panose="02040502050505030304" pitchFamily="18" charset="0"/>
              </a:rPr>
              <a:t>, S. 523, 524)</a:t>
            </a:r>
          </a:p>
          <a:p>
            <a:pPr algn="just"/>
            <a:endParaRPr lang="de-DE" sz="2400" dirty="0"/>
          </a:p>
          <a:p>
            <a:pPr algn="just"/>
            <a:endParaRPr lang="de-DE" sz="2400" dirty="0"/>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1559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1AEDB-A505-3CE9-A698-26EB3A91D63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171D082-32AC-6625-0238-F76B68C8FAF3}"/>
              </a:ext>
            </a:extLst>
          </p:cNvPr>
          <p:cNvSpPr>
            <a:spLocks noGrp="1" noChangeArrowheads="1"/>
          </p:cNvSpPr>
          <p:nvPr>
            <p:ph type="ctrTitle"/>
          </p:nvPr>
        </p:nvSpPr>
        <p:spPr>
          <a:xfrm>
            <a:off x="375392" y="801013"/>
            <a:ext cx="11441215" cy="576633"/>
          </a:xfrm>
        </p:spPr>
        <p:txBody>
          <a:bodyPr>
            <a:normAutofit fontScale="90000"/>
          </a:bodyPr>
          <a:lstStyle/>
          <a:p>
            <a:pPr defTabSz="1036638"/>
            <a:r>
              <a:rPr lang="en-US" altLang="en-US" sz="3200" dirty="0"/>
              <a:t>Ellen White </a:t>
            </a:r>
            <a:r>
              <a:rPr lang="en-US" altLang="en-US" sz="3200" dirty="0" err="1"/>
              <a:t>sieht</a:t>
            </a:r>
            <a:r>
              <a:rPr lang="en-US" altLang="en-US" sz="3200" dirty="0"/>
              <a:t> den </a:t>
            </a:r>
            <a:r>
              <a:rPr lang="en-US" altLang="en-US" sz="3200" dirty="0" err="1"/>
              <a:t>Mitternachtsruf</a:t>
            </a:r>
            <a:r>
              <a:rPr lang="en-US" altLang="en-US" sz="3200" dirty="0"/>
              <a:t> </a:t>
            </a:r>
            <a:br>
              <a:rPr lang="en-US" altLang="en-US" sz="3200" dirty="0"/>
            </a:br>
            <a:r>
              <a:rPr lang="en-US" altLang="en-US" sz="3200" dirty="0"/>
              <a:t>in </a:t>
            </a:r>
            <a:r>
              <a:rPr lang="en-US" altLang="en-US" sz="3200" dirty="0" err="1"/>
              <a:t>einer</a:t>
            </a:r>
            <a:r>
              <a:rPr lang="en-US" altLang="en-US" sz="3200" dirty="0"/>
              <a:t> Vision</a:t>
            </a:r>
          </a:p>
        </p:txBody>
      </p:sp>
      <p:sp>
        <p:nvSpPr>
          <p:cNvPr id="11267" name="Text Box 3">
            <a:extLst>
              <a:ext uri="{FF2B5EF4-FFF2-40B4-BE49-F238E27FC236}">
                <a16:creationId xmlns:a16="http://schemas.microsoft.com/office/drawing/2014/main" id="{F680F012-8B53-3952-C74A-6386AB966515}"/>
              </a:ext>
            </a:extLst>
          </p:cNvPr>
          <p:cNvSpPr txBox="1">
            <a:spLocks noChangeArrowheads="1"/>
          </p:cNvSpPr>
          <p:nvPr/>
        </p:nvSpPr>
        <p:spPr bwMode="auto">
          <a:xfrm>
            <a:off x="805176" y="1785915"/>
            <a:ext cx="107597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Während ich am Familienaltar betete, kam der Heilige Geist über mich, und ich schien immer höher zu steigen, weit über die dunkle Welt. Ich sah mich nach den Adventisten in der Welt um, konnte sie aber nicht finden. Da sagte eine Stimme zu mir: „Sieh noch einmal hin, aber schau ein wenig höher“. Jetzt erhob ich meine Augen und sah einen geraden, schmalen Pfad, der hoch über der Welt aufgeworfen war. Auf diesem pilgerten die Adventisten nach der heiligen Stadt, die am andern Ende des Pfades lag.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Hinter ihnen, am Anfang des Weges, war ein helles Licht, das der „Mitternachtsruf“ war, wie mir ein Engel sagte.</a:t>
            </a:r>
            <a:r>
              <a:rPr lang="de-DE" altLang="en-US" sz="2400" dirty="0">
                <a:effectLst>
                  <a:outerShdw blurRad="38100" dist="38100" dir="2700000" algn="tl">
                    <a:srgbClr val="000000"/>
                  </a:outerShdw>
                </a:effectLst>
                <a:latin typeface="Palatino Linotype" panose="02040502050505030304" pitchFamily="18" charset="0"/>
              </a:rPr>
              <a:t>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Dieses Licht schien den ganzen Pfad entlang </a:t>
            </a:r>
            <a:r>
              <a:rPr lang="de-DE" altLang="en-US" sz="2400" dirty="0">
                <a:effectLst>
                  <a:outerShdw blurRad="38100" dist="38100" dir="2700000" algn="tl">
                    <a:srgbClr val="000000"/>
                  </a:outerShdw>
                </a:effectLst>
                <a:latin typeface="Palatino Linotype" panose="02040502050505030304" pitchFamily="18" charset="0"/>
              </a:rPr>
              <a:t>und war ein Licht für ihre Füße, damit sie nicht straucheln möchten. {FS 12.2 - 13.1}</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062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1FEE-30DD-AE3A-0319-A6C7DB7B42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C978E4D-3AF2-4FDB-FCA7-46056379AE33}"/>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Die </a:t>
            </a:r>
            <a:r>
              <a:rPr lang="en-US" altLang="en-US" sz="2800" dirty="0" err="1"/>
              <a:t>elemente</a:t>
            </a:r>
            <a:r>
              <a:rPr lang="en-US" altLang="en-US" sz="2800" dirty="0"/>
              <a:t> des </a:t>
            </a:r>
            <a:r>
              <a:rPr lang="en-US" altLang="en-US" sz="2800" dirty="0" err="1"/>
              <a:t>mitternachtsrufs</a:t>
            </a:r>
            <a:endParaRPr lang="en-US" altLang="en-US" sz="2600" dirty="0"/>
          </a:p>
        </p:txBody>
      </p:sp>
      <p:sp>
        <p:nvSpPr>
          <p:cNvPr id="11267" name="Text Box 3">
            <a:extLst>
              <a:ext uri="{FF2B5EF4-FFF2-40B4-BE49-F238E27FC236}">
                <a16:creationId xmlns:a16="http://schemas.microsoft.com/office/drawing/2014/main" id="{BFB6FBF2-3991-47C1-2877-C49CA11DE34C}"/>
              </a:ext>
            </a:extLst>
          </p:cNvPr>
          <p:cNvSpPr txBox="1">
            <a:spLocks noChangeArrowheads="1"/>
          </p:cNvSpPr>
          <p:nvPr/>
        </p:nvSpPr>
        <p:spPr bwMode="auto">
          <a:xfrm>
            <a:off x="732971" y="1305898"/>
            <a:ext cx="10726057" cy="502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Die 6000 Jahre (Die Welt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ist</a:t>
            </a:r>
            <a:r>
              <a:rPr lang="en-AU" sz="2000" dirty="0">
                <a:effectLst/>
                <a:latin typeface="Calibri" panose="020F0502020204030204" pitchFamily="34" charset="0"/>
                <a:ea typeface="Calibri" panose="020F0502020204030204" pitchFamily="34" charset="0"/>
                <a:cs typeface="Times New Roman" panose="02020603050405020304" pitchFamily="18" charset="0"/>
              </a:rPr>
              <a:t> 6000 Jahre alt)</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Die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Prophetie</a:t>
            </a:r>
            <a:r>
              <a:rPr lang="en-AU" sz="2000" dirty="0">
                <a:effectLst/>
                <a:latin typeface="Calibri" panose="020F0502020204030204" pitchFamily="34" charset="0"/>
                <a:ea typeface="Calibri" panose="020F0502020204030204" pitchFamily="34" charset="0"/>
                <a:cs typeface="Times New Roman" panose="02020603050405020304" pitchFamily="18" charset="0"/>
              </a:rPr>
              <a:t> der 2520 Jahre</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Die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Prophetie</a:t>
            </a:r>
            <a:r>
              <a:rPr lang="en-AU" sz="2000" dirty="0">
                <a:effectLst/>
                <a:latin typeface="Calibri" panose="020F0502020204030204" pitchFamily="34" charset="0"/>
                <a:ea typeface="Calibri" panose="020F0502020204030204" pitchFamily="34" charset="0"/>
                <a:cs typeface="Times New Roman" panose="02020603050405020304" pitchFamily="18" charset="0"/>
              </a:rPr>
              <a:t> der 2300 Jahre</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Die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siebzig</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Wochen</a:t>
            </a:r>
            <a:r>
              <a:rPr lang="en-AU" sz="2000" dirty="0">
                <a:effectLst/>
                <a:latin typeface="Calibri" panose="020F0502020204030204" pitchFamily="34" charset="0"/>
                <a:ea typeface="Calibri" panose="020F0502020204030204" pitchFamily="34" charset="0"/>
                <a:cs typeface="Times New Roman" panose="02020603050405020304" pitchFamily="18" charset="0"/>
              </a:rPr>
              <a:t> von Daniel 9</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Das Jahr der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Kreuzigung</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ist</a:t>
            </a:r>
            <a:r>
              <a:rPr lang="en-AU" sz="2000" dirty="0">
                <a:effectLst/>
                <a:latin typeface="Calibri" panose="020F0502020204030204" pitchFamily="34" charset="0"/>
                <a:ea typeface="Calibri" panose="020F0502020204030204" pitchFamily="34" charset="0"/>
                <a:cs typeface="Times New Roman" panose="02020603050405020304" pitchFamily="18" charset="0"/>
              </a:rPr>
              <a:t> 31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n.Chr</a:t>
            </a:r>
            <a:r>
              <a:rPr lang="en-AU"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Freitag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ist</a:t>
            </a:r>
            <a:r>
              <a:rPr lang="en-AU" sz="2000" dirty="0">
                <a:effectLst/>
                <a:latin typeface="Calibri" panose="020F0502020204030204" pitchFamily="34" charset="0"/>
                <a:ea typeface="Calibri" panose="020F0502020204030204" pitchFamily="34" charset="0"/>
                <a:cs typeface="Times New Roman" panose="02020603050405020304" pitchFamily="18" charset="0"/>
              </a:rPr>
              <a:t> der Tag, an dem Christus in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jenem</a:t>
            </a:r>
            <a:r>
              <a:rPr lang="en-AU" sz="2000" dirty="0">
                <a:effectLst/>
                <a:latin typeface="Calibri" panose="020F0502020204030204" pitchFamily="34" charset="0"/>
                <a:ea typeface="Calibri" panose="020F0502020204030204" pitchFamily="34" charset="0"/>
                <a:cs typeface="Times New Roman" panose="02020603050405020304" pitchFamily="18" charset="0"/>
              </a:rPr>
              <a:t> Jahr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starb</a:t>
            </a:r>
            <a:r>
              <a:rPr lang="en-AU"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Der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karaitische</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jüdische</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Kalender</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ist</a:t>
            </a:r>
            <a:r>
              <a:rPr lang="en-AU" sz="2000" dirty="0">
                <a:effectLst/>
                <a:latin typeface="Calibri" panose="020F0502020204030204" pitchFamily="34" charset="0"/>
                <a:ea typeface="Calibri" panose="020F0502020204030204" pitchFamily="34" charset="0"/>
                <a:cs typeface="Times New Roman" panose="02020603050405020304" pitchFamily="18" charset="0"/>
              </a:rPr>
              <a:t> der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korrekte</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Kalender</a:t>
            </a:r>
            <a:r>
              <a:rPr lang="en-AU" sz="2000" dirty="0">
                <a:effectLst/>
                <a:latin typeface="Calibri" panose="020F0502020204030204" pitchFamily="34" charset="0"/>
                <a:ea typeface="Calibri" panose="020F0502020204030204" pitchFamily="34" charset="0"/>
                <a:cs typeface="Times New Roman" panose="02020603050405020304" pitchFamily="18" charset="0"/>
              </a:rPr>
              <a:t>, um die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biblischen</a:t>
            </a:r>
            <a:r>
              <a:rPr lang="en-AU" sz="2000" dirty="0">
                <a:effectLst/>
                <a:latin typeface="Calibri" panose="020F0502020204030204" pitchFamily="34" charset="0"/>
                <a:ea typeface="Calibri" panose="020F0502020204030204" pitchFamily="34" charset="0"/>
                <a:cs typeface="Times New Roman" panose="02020603050405020304" pitchFamily="18" charset="0"/>
              </a:rPr>
              <a:t> Feste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zu</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bestimmen</a:t>
            </a:r>
            <a:r>
              <a:rPr lang="en-AU" sz="2000" dirty="0">
                <a:effectLst/>
                <a:latin typeface="Calibri" panose="020F0502020204030204" pitchFamily="34" charset="0"/>
                <a:ea typeface="Calibri" panose="020F0502020204030204" pitchFamily="34" charset="0"/>
                <a:cs typeface="Times New Roman" panose="02020603050405020304" pitchFamily="18" charset="0"/>
              </a:rPr>
              <a:t>, und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deshalb</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auch</a:t>
            </a:r>
            <a:r>
              <a:rPr lang="en-AU" sz="2000" dirty="0">
                <a:effectLst/>
                <a:latin typeface="Calibri" panose="020F0502020204030204" pitchFamily="34" charset="0"/>
                <a:ea typeface="Calibri" panose="020F0502020204030204" pitchFamily="34" charset="0"/>
                <a:cs typeface="Times New Roman" panose="02020603050405020304" pitchFamily="18" charset="0"/>
              </a:rPr>
              <a:t> das Datum 22. Oktober 1844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als</a:t>
            </a:r>
            <a:r>
              <a:rPr lang="en-AU" sz="2000" dirty="0">
                <a:effectLst/>
                <a:latin typeface="Calibri" panose="020F0502020204030204" pitchFamily="34" charset="0"/>
                <a:ea typeface="Calibri" panose="020F0502020204030204" pitchFamily="34" charset="0"/>
                <a:cs typeface="Times New Roman" panose="02020603050405020304" pitchFamily="18" charset="0"/>
              </a:rPr>
              <a:t> den </a:t>
            </a:r>
            <a:r>
              <a:rPr lang="en-AU" sz="2000" dirty="0" err="1">
                <a:latin typeface="Calibri" panose="020F0502020204030204" pitchFamily="34" charset="0"/>
                <a:ea typeface="Calibri" panose="020F0502020204030204" pitchFamily="34" charset="0"/>
                <a:cs typeface="Times New Roman" panose="02020603050405020304" pitchFamily="18" charset="0"/>
              </a:rPr>
              <a:t>Versöhnungstag</a:t>
            </a:r>
            <a:r>
              <a:rPr lang="en-AU" sz="2000" dirty="0">
                <a:latin typeface="Calibri" panose="020F0502020204030204" pitchFamily="34" charset="0"/>
                <a:ea typeface="Calibri" panose="020F0502020204030204" pitchFamily="34" charset="0"/>
                <a:cs typeface="Times New Roman" panose="02020603050405020304" pitchFamily="18" charset="0"/>
              </a:rPr>
              <a:t> in </a:t>
            </a:r>
            <a:r>
              <a:rPr lang="en-AU" sz="2000" dirty="0" err="1">
                <a:latin typeface="Calibri" panose="020F0502020204030204" pitchFamily="34" charset="0"/>
                <a:ea typeface="Calibri" panose="020F0502020204030204" pitchFamily="34" charset="0"/>
                <a:cs typeface="Times New Roman" panose="02020603050405020304" pitchFamily="18" charset="0"/>
              </a:rPr>
              <a:t>jenem</a:t>
            </a:r>
            <a:r>
              <a:rPr lang="en-AU" sz="2000" dirty="0">
                <a:latin typeface="Calibri" panose="020F0502020204030204" pitchFamily="34" charset="0"/>
                <a:ea typeface="Calibri" panose="020F0502020204030204" pitchFamily="34" charset="0"/>
                <a:cs typeface="Times New Roman" panose="02020603050405020304" pitchFamily="18" charset="0"/>
              </a:rPr>
              <a:t> Jahr.</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Das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Geben</a:t>
            </a:r>
            <a:r>
              <a:rPr lang="en-AU" sz="2000" dirty="0">
                <a:effectLst/>
                <a:latin typeface="Calibri" panose="020F0502020204030204" pitchFamily="34" charset="0"/>
                <a:ea typeface="Calibri" panose="020F0502020204030204" pitchFamily="34" charset="0"/>
                <a:cs typeface="Times New Roman" panose="02020603050405020304" pitchFamily="18" charset="0"/>
              </a:rPr>
              <a:t> des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Gesetzes</a:t>
            </a:r>
            <a:r>
              <a:rPr lang="en-AU" sz="2000" dirty="0">
                <a:effectLst/>
                <a:latin typeface="Calibri" panose="020F0502020204030204" pitchFamily="34" charset="0"/>
                <a:ea typeface="Calibri" panose="020F0502020204030204" pitchFamily="34" charset="0"/>
                <a:cs typeface="Times New Roman" panose="02020603050405020304" pitchFamily="18" charset="0"/>
              </a:rPr>
              <a:t> am Berg Sinai war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ein</a:t>
            </a:r>
            <a:r>
              <a:rPr lang="en-AU" sz="2000" dirty="0">
                <a:effectLst/>
                <a:latin typeface="Calibri" panose="020F0502020204030204" pitchFamily="34" charset="0"/>
                <a:ea typeface="Calibri" panose="020F0502020204030204" pitchFamily="34" charset="0"/>
                <a:cs typeface="Times New Roman" panose="02020603050405020304" pitchFamily="18" charset="0"/>
              </a:rPr>
              <a:t> Typus der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Ausgießung</a:t>
            </a:r>
            <a:r>
              <a:rPr lang="en-AU" sz="2000" dirty="0">
                <a:effectLst/>
                <a:latin typeface="Calibri" panose="020F0502020204030204" pitchFamily="34" charset="0"/>
                <a:ea typeface="Calibri" panose="020F0502020204030204" pitchFamily="34" charset="0"/>
                <a:cs typeface="Times New Roman" panose="02020603050405020304" pitchFamily="18" charset="0"/>
              </a:rPr>
              <a:t> des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Heiligen</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Geistes</a:t>
            </a:r>
            <a:r>
              <a:rPr lang="en-AU" sz="2000" dirty="0">
                <a:effectLst/>
                <a:latin typeface="Calibri" panose="020F0502020204030204" pitchFamily="34" charset="0"/>
                <a:ea typeface="Calibri" panose="020F0502020204030204" pitchFamily="34" charset="0"/>
                <a:cs typeface="Times New Roman" panose="02020603050405020304" pitchFamily="18" charset="0"/>
              </a:rPr>
              <a:t> am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Pfingsttag</a:t>
            </a:r>
            <a:r>
              <a:rPr lang="en-AU"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Die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Wiederkunft</a:t>
            </a:r>
            <a:r>
              <a:rPr lang="en-AU" sz="2000" dirty="0">
                <a:effectLst/>
                <a:latin typeface="Calibri" panose="020F0502020204030204" pitchFamily="34" charset="0"/>
                <a:ea typeface="Calibri" panose="020F0502020204030204" pitchFamily="34" charset="0"/>
                <a:cs typeface="Times New Roman" panose="02020603050405020304" pitchFamily="18" charset="0"/>
              </a:rPr>
              <a:t> Jesu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ist</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verbunden</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mit</a:t>
            </a:r>
            <a:r>
              <a:rPr lang="en-AU" sz="2000" dirty="0">
                <a:effectLst/>
                <a:latin typeface="Calibri" panose="020F0502020204030204" pitchFamily="34" charset="0"/>
                <a:ea typeface="Calibri" panose="020F0502020204030204" pitchFamily="34" charset="0"/>
                <a:cs typeface="Times New Roman" panose="02020603050405020304" pitchFamily="18" charset="0"/>
              </a:rPr>
              <a:t> dem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Jubeljahr</a:t>
            </a:r>
            <a:r>
              <a:rPr lang="en-AU" sz="2000" dirty="0">
                <a:effectLst/>
                <a:latin typeface="Calibri" panose="020F0502020204030204" pitchFamily="34" charset="0"/>
                <a:ea typeface="Calibri" panose="020F0502020204030204" pitchFamily="34" charset="0"/>
                <a:cs typeface="Times New Roman" panose="02020603050405020304" pitchFamily="18" charset="0"/>
              </a:rPr>
              <a:t> und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dann</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wird</a:t>
            </a:r>
            <a:r>
              <a:rPr lang="en-AU" sz="2000" dirty="0">
                <a:effectLst/>
                <a:latin typeface="Calibri" panose="020F0502020204030204" pitchFamily="34" charset="0"/>
                <a:ea typeface="Calibri" panose="020F0502020204030204" pitchFamily="34" charset="0"/>
                <a:cs typeface="Times New Roman" panose="02020603050405020304" pitchFamily="18" charset="0"/>
              </a:rPr>
              <a:t> der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Antitypus</a:t>
            </a:r>
            <a:r>
              <a:rPr lang="en-AU" sz="2000" dirty="0">
                <a:effectLst/>
                <a:latin typeface="Calibri" panose="020F0502020204030204" pitchFamily="34" charset="0"/>
                <a:ea typeface="Calibri" panose="020F0502020204030204" pitchFamily="34" charset="0"/>
                <a:cs typeface="Times New Roman" panose="02020603050405020304" pitchFamily="18" charset="0"/>
              </a:rPr>
              <a:t> des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Laubhüttenfestes</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stattfinden</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mit</a:t>
            </a:r>
            <a:r>
              <a:rPr lang="en-AU" sz="2000" dirty="0">
                <a:effectLst/>
                <a:latin typeface="Calibri" panose="020F0502020204030204" pitchFamily="34" charset="0"/>
                <a:ea typeface="Calibri" panose="020F0502020204030204" pitchFamily="34" charset="0"/>
                <a:cs typeface="Times New Roman" panose="02020603050405020304" pitchFamily="18" charset="0"/>
              </a:rPr>
              <a:t> dem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Hochzeitsmahl</a:t>
            </a:r>
            <a:r>
              <a:rPr lang="en-AU" sz="2000" dirty="0">
                <a:effectLst/>
                <a:latin typeface="Calibri" panose="020F0502020204030204" pitchFamily="34" charset="0"/>
                <a:ea typeface="Calibri" panose="020F0502020204030204" pitchFamily="34" charset="0"/>
                <a:cs typeface="Times New Roman" panose="02020603050405020304" pitchFamily="18" charset="0"/>
              </a:rPr>
              <a:t> des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Lammes</a:t>
            </a:r>
            <a:r>
              <a:rPr lang="en-AU"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Die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Zeitspanne</a:t>
            </a:r>
            <a:r>
              <a:rPr lang="en-AU" sz="2000" dirty="0">
                <a:effectLst/>
                <a:latin typeface="Calibri" panose="020F0502020204030204" pitchFamily="34" charset="0"/>
                <a:ea typeface="Calibri" panose="020F0502020204030204" pitchFamily="34" charset="0"/>
                <a:cs typeface="Times New Roman" panose="02020603050405020304" pitchFamily="18" charset="0"/>
              </a:rPr>
              <a:t> von 1000 Jahren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nach</a:t>
            </a:r>
            <a:r>
              <a:rPr lang="en-AU" sz="2000" dirty="0">
                <a:effectLst/>
                <a:latin typeface="Calibri" panose="020F0502020204030204" pitchFamily="34" charset="0"/>
                <a:ea typeface="Calibri" panose="020F0502020204030204" pitchFamily="34" charset="0"/>
                <a:cs typeface="Times New Roman" panose="02020603050405020304" pitchFamily="18" charset="0"/>
              </a:rPr>
              <a:t> der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Wiederkunft</a:t>
            </a:r>
            <a:r>
              <a:rPr lang="en-AU" sz="2000" dirty="0">
                <a:effectLst/>
                <a:latin typeface="Calibri" panose="020F0502020204030204" pitchFamily="34" charset="0"/>
                <a:ea typeface="Calibri" panose="020F0502020204030204" pitchFamily="34" charset="0"/>
                <a:cs typeface="Times New Roman" panose="02020603050405020304" pitchFamily="18" charset="0"/>
              </a:rPr>
              <a:t> Jesu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ist</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ein</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tausendjähriger</a:t>
            </a:r>
            <a:r>
              <a:rPr lang="en-AU" sz="2000" dirty="0">
                <a:effectLst/>
                <a:latin typeface="Calibri" panose="020F0502020204030204" pitchFamily="34" charset="0"/>
                <a:ea typeface="Calibri" panose="020F0502020204030204" pitchFamily="34" charset="0"/>
                <a:cs typeface="Times New Roman" panose="02020603050405020304" pitchFamily="18" charset="0"/>
              </a:rPr>
              <a:t> Sabbat der Ruhe.</a:t>
            </a:r>
          </a:p>
        </p:txBody>
      </p:sp>
    </p:spTree>
    <p:extLst>
      <p:ext uri="{BB962C8B-B14F-4D97-AF65-F5344CB8AC3E}">
        <p14:creationId xmlns:p14="http://schemas.microsoft.com/office/powerpoint/2010/main" val="415631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E304-4C9A-F37A-1D8D-05A6606ECC0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D531DE4-7187-96C6-E21B-426D60BA5CF6}"/>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Der </a:t>
            </a:r>
            <a:r>
              <a:rPr lang="en-US" altLang="en-US" sz="2800" dirty="0" err="1"/>
              <a:t>Mitternachtsruf</a:t>
            </a:r>
            <a:r>
              <a:rPr lang="en-US" altLang="en-US" sz="2800" dirty="0"/>
              <a:t> von Samuel Snow</a:t>
            </a:r>
            <a:endParaRPr lang="en-US" altLang="en-US" sz="2600" dirty="0"/>
          </a:p>
        </p:txBody>
      </p:sp>
      <p:sp>
        <p:nvSpPr>
          <p:cNvPr id="11267" name="Text Box 3">
            <a:extLst>
              <a:ext uri="{FF2B5EF4-FFF2-40B4-BE49-F238E27FC236}">
                <a16:creationId xmlns:a16="http://schemas.microsoft.com/office/drawing/2014/main" id="{CFACAD55-55E8-5F5B-3B7E-1AC36AA87681}"/>
              </a:ext>
            </a:extLst>
          </p:cNvPr>
          <p:cNvSpPr txBox="1">
            <a:spLocks noChangeArrowheads="1"/>
          </p:cNvSpPr>
          <p:nvPr/>
        </p:nvSpPr>
        <p:spPr bwMode="auto">
          <a:xfrm>
            <a:off x="374434" y="1004036"/>
            <a:ext cx="1120606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Die siebenfache Herrschaft der Heiden über die Gemeinde Gottes, von der in 3.Mose 26 gesprochen wird, begann mit dem Zusammenbruch des Stolzes auf ihre Macht bei der Gefangennahme Manasses, dem König von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Juda</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in 677 v.Chr. </a:t>
            </a:r>
            <a:r>
              <a:rPr lang="de-DE" altLang="en-US" sz="2400" dirty="0">
                <a:effectLst>
                  <a:outerShdw blurRad="38100" dist="38100" dir="2700000" algn="tl">
                    <a:srgbClr val="000000"/>
                  </a:outerShdw>
                </a:effectLst>
                <a:latin typeface="Palatino Linotype" panose="02040502050505030304" pitchFamily="18" charset="0"/>
              </a:rPr>
              <a:t>Siehe </a:t>
            </a:r>
            <a:r>
              <a:rPr lang="de-DE" altLang="en-US" sz="2400" dirty="0" err="1">
                <a:effectLst>
                  <a:outerShdw blurRad="38100" dist="38100" dir="2700000" algn="tl">
                    <a:srgbClr val="000000"/>
                  </a:outerShdw>
                </a:effectLst>
                <a:latin typeface="Palatino Linotype" panose="02040502050505030304" pitchFamily="18" charset="0"/>
              </a:rPr>
              <a:t>Jes</a:t>
            </a:r>
            <a:r>
              <a:rPr lang="de-DE" altLang="en-US" sz="2400" dirty="0">
                <a:effectLst>
                  <a:outerShdw blurRad="38100" dist="38100" dir="2700000" algn="tl">
                    <a:srgbClr val="000000"/>
                  </a:outerShdw>
                </a:effectLst>
                <a:latin typeface="Palatino Linotype" panose="02040502050505030304" pitchFamily="18" charset="0"/>
              </a:rPr>
              <a:t> 10,5-12; </a:t>
            </a:r>
            <a:r>
              <a:rPr lang="de-DE" altLang="en-US" sz="2400" dirty="0" err="1">
                <a:effectLst>
                  <a:outerShdw blurRad="38100" dist="38100" dir="2700000" algn="tl">
                    <a:srgbClr val="000000"/>
                  </a:outerShdw>
                </a:effectLst>
                <a:latin typeface="Palatino Linotype" panose="02040502050505030304" pitchFamily="18" charset="0"/>
              </a:rPr>
              <a:t>Jer</a:t>
            </a:r>
            <a:r>
              <a:rPr lang="de-DE" altLang="en-US" sz="2400" dirty="0">
                <a:effectLst>
                  <a:outerShdw blurRad="38100" dist="38100" dir="2700000" algn="tl">
                    <a:srgbClr val="000000"/>
                  </a:outerShdw>
                </a:effectLst>
                <a:latin typeface="Palatino Linotype" panose="02040502050505030304" pitchFamily="18" charset="0"/>
              </a:rPr>
              <a:t> 15,3-9; </a:t>
            </a:r>
            <a:r>
              <a:rPr lang="de-DE" altLang="en-US" sz="2400" dirty="0" err="1">
                <a:effectLst>
                  <a:outerShdw blurRad="38100" dist="38100" dir="2700000" algn="tl">
                    <a:srgbClr val="000000"/>
                  </a:outerShdw>
                </a:effectLst>
                <a:latin typeface="Palatino Linotype" panose="02040502050505030304" pitchFamily="18" charset="0"/>
              </a:rPr>
              <a:t>Jer</a:t>
            </a:r>
            <a:r>
              <a:rPr lang="de-DE" altLang="en-US" sz="2400" dirty="0">
                <a:effectLst>
                  <a:outerShdw blurRad="38100" dist="38100" dir="2700000" algn="tl">
                    <a:srgbClr val="000000"/>
                  </a:outerShdw>
                </a:effectLst>
                <a:latin typeface="Palatino Linotype" panose="02040502050505030304" pitchFamily="18" charset="0"/>
              </a:rPr>
              <a:t> 1,17; 2.Chr 33,9-11. Dieses Datum wird diesem Ereignis von allen Chronologen zugeordnet.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Die sieben prophetischen Zeiten betragen 2520 Jahre</a:t>
            </a:r>
            <a:r>
              <a:rPr lang="de-DE" altLang="en-US" sz="2400" dirty="0">
                <a:effectLst>
                  <a:outerShdw blurRad="38100" dist="38100" dir="2700000" algn="tl">
                    <a:srgbClr val="000000"/>
                  </a:outerShdw>
                </a:effectLst>
                <a:latin typeface="Palatino Linotype" panose="02040502050505030304" pitchFamily="18" charset="0"/>
              </a:rPr>
              <a:t>. Den Beweis dazu finden wir in Offb 12,6-14, wo 3 ½ Zeiten 1260 Jahren entsprechen. Eine Zeit besteht daher aus 360 Sonnenjahren, mit 7 multipliziert ergibt es 2520. Hätte dieser Zeitraum mit dem ersten Tag von 677 v.Chr. begonnen, hätte er am ersten Tag von 1844 n.Chr. enden müssen, denn 677 ganze Jahre auf der einen Seite und 1843 auf der anderen, machen zusammen 2520 komplette Jahre. Es wurde angenommen, dass der Zeitraum 1843 n.Chr. enden würde. Weil jedoch ein kleiner Teil von 677 v.Chr. weggelassen wurde, muss ein dementsprechender Teil von 1844 n.Chr. hinzugefügt werden um den Zeitraum wieder vollständig zu machen. Es muss Herbst gewesen sein, als Manasse gefangen genommen wurde. (</a:t>
            </a:r>
            <a:r>
              <a:rPr lang="de-DE" altLang="en-US" sz="2400" i="1" dirty="0">
                <a:effectLst>
                  <a:outerShdw blurRad="38100" dist="38100" dir="2700000" algn="tl">
                    <a:srgbClr val="000000"/>
                  </a:outerShdw>
                </a:effectLst>
                <a:latin typeface="Palatino Linotype" panose="02040502050505030304" pitchFamily="18" charset="0"/>
              </a:rPr>
              <a:t>Der Mitternachtsruf, Seite 13</a:t>
            </a:r>
            <a:r>
              <a:rPr lang="de-DE" altLang="en-US" sz="2400" dirty="0">
                <a:effectLst>
                  <a:outerShdw blurRad="38100" dist="38100" dir="2700000" algn="tl">
                    <a:srgbClr val="000000"/>
                  </a:outerShdw>
                </a:effectLst>
                <a:latin typeface="Palatino Linotype" panose="02040502050505030304" pitchFamily="18" charset="0"/>
              </a:rPr>
              <a:t>)</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57178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04061-AAF7-EE0B-F589-5436FD9454F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553A078-10F8-600B-1845-05C36B0C3FAF}"/>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Der </a:t>
            </a:r>
            <a:r>
              <a:rPr lang="en-US" altLang="en-US" sz="2800" dirty="0" err="1"/>
              <a:t>Mitternachtsruf</a:t>
            </a:r>
            <a:r>
              <a:rPr lang="en-US" altLang="en-US" sz="2800" dirty="0"/>
              <a:t> von Samuel Snow</a:t>
            </a:r>
            <a:endParaRPr lang="en-US" altLang="en-US" sz="2600" dirty="0"/>
          </a:p>
        </p:txBody>
      </p:sp>
      <p:sp>
        <p:nvSpPr>
          <p:cNvPr id="11267" name="Text Box 3">
            <a:extLst>
              <a:ext uri="{FF2B5EF4-FFF2-40B4-BE49-F238E27FC236}">
                <a16:creationId xmlns:a16="http://schemas.microsoft.com/office/drawing/2014/main" id="{4CB712BF-96CF-78CF-CAAE-30251E96F17C}"/>
              </a:ext>
            </a:extLst>
          </p:cNvPr>
          <p:cNvSpPr txBox="1">
            <a:spLocks noChangeArrowheads="1"/>
          </p:cNvSpPr>
          <p:nvPr/>
        </p:nvSpPr>
        <p:spPr bwMode="auto">
          <a:xfrm>
            <a:off x="531846" y="1117213"/>
            <a:ext cx="1113142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Am 23. September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zeigte mir der Herr, </a:t>
            </a:r>
            <a:r>
              <a:rPr lang="de-DE" altLang="en-US" sz="2200" dirty="0" err="1">
                <a:solidFill>
                  <a:srgbClr val="92D050"/>
                </a:solidFill>
                <a:effectLst>
                  <a:outerShdw blurRad="38100" dist="38100" dir="2700000" algn="tl">
                    <a:srgbClr val="000000"/>
                  </a:outerShdw>
                </a:effectLst>
                <a:latin typeface="Palatino Linotype" panose="02040502050505030304" pitchFamily="18" charset="0"/>
              </a:rPr>
              <a:t>daß</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 Er Seine Hand zum andern Male ausgestreckt hat, die Übrigen Seines Volkes wieder zu erwerben, und </a:t>
            </a:r>
            <a:r>
              <a:rPr lang="de-DE" altLang="en-US" sz="2200" dirty="0" err="1">
                <a:solidFill>
                  <a:srgbClr val="92D050"/>
                </a:solidFill>
                <a:effectLst>
                  <a:outerShdw blurRad="38100" dist="38100" dir="2700000" algn="tl">
                    <a:srgbClr val="000000"/>
                  </a:outerShdw>
                </a:effectLst>
                <a:latin typeface="Palatino Linotype" panose="02040502050505030304" pitchFamily="18" charset="0"/>
              </a:rPr>
              <a:t>daß</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 die Anstrengungen in dieser Sammelzeit verdoppelt werden müssen. In der Zerstreuung war Israel geschlagen und verwundet; aber nun in der Sammelzeit will Gott Sein Volk heilen und verbinden</a:t>
            </a:r>
            <a:r>
              <a:rPr lang="de-DE" altLang="en-US" sz="2200" dirty="0">
                <a:effectLst>
                  <a:outerShdw blurRad="38100" dist="38100" dir="2700000" algn="tl">
                    <a:srgbClr val="000000"/>
                  </a:outerShdw>
                </a:effectLst>
                <a:latin typeface="Palatino Linotype" panose="02040502050505030304" pitchFamily="18" charset="0"/>
              </a:rPr>
              <a:t>. Während der Zerstreuung hatten die Bemühungen, die Wahrheit auszubreiten, nur wenig Erfolg; sie konnten nur wenig oder nichts ausrichten;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aber während der Sammelzeit, wenn Gott Sein Volk sammelt, werden die Bemühungen, die Wahrheit zu verbreiten, den beabsichtigten Erfolg haben</a:t>
            </a:r>
            <a:r>
              <a:rPr lang="de-DE" altLang="en-US" sz="2200" dirty="0">
                <a:effectLst>
                  <a:outerShdw blurRad="38100" dist="38100" dir="2700000" algn="tl">
                    <a:srgbClr val="000000"/>
                  </a:outerShdw>
                </a:effectLst>
                <a:latin typeface="Palatino Linotype" panose="02040502050505030304" pitchFamily="18" charset="0"/>
              </a:rPr>
              <a:t>. Alle sollten einig und eifrig in dem Werke sein. Ich sah, </a:t>
            </a:r>
            <a:r>
              <a:rPr lang="de-DE" altLang="en-US" sz="2200" dirty="0" err="1">
                <a:effectLst>
                  <a:outerShdw blurRad="38100" dist="38100" dir="2700000" algn="tl">
                    <a:srgbClr val="000000"/>
                  </a:outerShdw>
                </a:effectLst>
                <a:latin typeface="Palatino Linotype" panose="02040502050505030304" pitchFamily="18" charset="0"/>
              </a:rPr>
              <a:t>daß</a:t>
            </a:r>
            <a:r>
              <a:rPr lang="de-DE" altLang="en-US" sz="2200" dirty="0">
                <a:effectLst>
                  <a:outerShdw blurRad="38100" dist="38100" dir="2700000" algn="tl">
                    <a:srgbClr val="000000"/>
                  </a:outerShdw>
                </a:effectLst>
                <a:latin typeface="Palatino Linotype" panose="02040502050505030304" pitchFamily="18" charset="0"/>
              </a:rPr>
              <a:t> es Unrecht war, wenn sich einige auf Begebenheiten während der Zerstreuungszeit beriefen, zum Beweis, </a:t>
            </a:r>
            <a:r>
              <a:rPr lang="de-DE" altLang="en-US" sz="2200" dirty="0" err="1">
                <a:effectLst>
                  <a:outerShdw blurRad="38100" dist="38100" dir="2700000" algn="tl">
                    <a:srgbClr val="000000"/>
                  </a:outerShdw>
                </a:effectLst>
                <a:latin typeface="Palatino Linotype" panose="02040502050505030304" pitchFamily="18" charset="0"/>
              </a:rPr>
              <a:t>daß</a:t>
            </a:r>
            <a:r>
              <a:rPr lang="de-DE" altLang="en-US" sz="2200" dirty="0">
                <a:effectLst>
                  <a:outerShdw blurRad="38100" dist="38100" dir="2700000" algn="tl">
                    <a:srgbClr val="000000"/>
                  </a:outerShdw>
                </a:effectLst>
                <a:latin typeface="Palatino Linotype" panose="02040502050505030304" pitchFamily="18" charset="0"/>
              </a:rPr>
              <a:t> sie uns jetzt in der Sammelzeit leiten sollten; denn wenn Gott jetzt nicht mehr für uns tun würde, als Er damals tat, würde Israel nie gesammelt werden.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Ich habe gesehen, </a:t>
            </a:r>
            <a:r>
              <a:rPr lang="de-DE" altLang="en-US" sz="2200" dirty="0" err="1">
                <a:solidFill>
                  <a:srgbClr val="92D050"/>
                </a:solidFill>
                <a:effectLst>
                  <a:outerShdw blurRad="38100" dist="38100" dir="2700000" algn="tl">
                    <a:srgbClr val="000000"/>
                  </a:outerShdw>
                </a:effectLst>
                <a:latin typeface="Palatino Linotype" panose="02040502050505030304" pitchFamily="18" charset="0"/>
              </a:rPr>
              <a:t>daß</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 die Herstellung der prophetischen Karte von 1843 von der Hand des Herrn geleitet war, und </a:t>
            </a:r>
            <a:r>
              <a:rPr lang="de-DE" altLang="en-US" sz="2200" dirty="0" err="1">
                <a:solidFill>
                  <a:srgbClr val="92D050"/>
                </a:solidFill>
                <a:effectLst>
                  <a:outerShdw blurRad="38100" dist="38100" dir="2700000" algn="tl">
                    <a:srgbClr val="000000"/>
                  </a:outerShdw>
                </a:effectLst>
                <a:latin typeface="Palatino Linotype" panose="02040502050505030304" pitchFamily="18" charset="0"/>
              </a:rPr>
              <a:t>daß</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 sie nicht geändert werden sollte</a:t>
            </a:r>
            <a:r>
              <a:rPr lang="de-DE" altLang="en-US" sz="2200" dirty="0">
                <a:effectLst>
                  <a:outerShdw blurRad="38100" dist="38100" dir="2700000" algn="tl">
                    <a:srgbClr val="000000"/>
                  </a:outerShdw>
                </a:effectLst>
                <a:latin typeface="Palatino Linotype" panose="02040502050505030304" pitchFamily="18" charset="0"/>
              </a:rPr>
              <a:t>; </a:t>
            </a:r>
            <a:r>
              <a:rPr lang="de-DE" altLang="en-US" sz="2200" dirty="0" err="1">
                <a:effectLst>
                  <a:outerShdw blurRad="38100" dist="38100" dir="2700000" algn="tl">
                    <a:srgbClr val="000000"/>
                  </a:outerShdw>
                </a:effectLst>
                <a:latin typeface="Palatino Linotype" panose="02040502050505030304" pitchFamily="18" charset="0"/>
              </a:rPr>
              <a:t>daß</a:t>
            </a:r>
            <a:r>
              <a:rPr lang="de-DE" altLang="en-US" sz="2200" dirty="0">
                <a:effectLst>
                  <a:outerShdw blurRad="38100" dist="38100" dir="2700000" algn="tl">
                    <a:srgbClr val="000000"/>
                  </a:outerShdw>
                </a:effectLst>
                <a:latin typeface="Palatino Linotype" panose="02040502050505030304" pitchFamily="18" charset="0"/>
              </a:rPr>
              <a:t> die Zahlen so waren, wie Er sie haben wollte, </a:t>
            </a:r>
            <a:r>
              <a:rPr lang="de-DE" altLang="en-US" sz="2200" dirty="0" err="1">
                <a:effectLst>
                  <a:outerShdw blurRad="38100" dist="38100" dir="2700000" algn="tl">
                    <a:srgbClr val="000000"/>
                  </a:outerShdw>
                </a:effectLst>
                <a:latin typeface="Palatino Linotype" panose="02040502050505030304" pitchFamily="18" charset="0"/>
              </a:rPr>
              <a:t>daß</a:t>
            </a:r>
            <a:r>
              <a:rPr lang="de-DE" altLang="en-US" sz="2200" dirty="0">
                <a:effectLst>
                  <a:outerShdw blurRad="38100" dist="38100" dir="2700000" algn="tl">
                    <a:srgbClr val="000000"/>
                  </a:outerShdw>
                </a:effectLst>
                <a:latin typeface="Palatino Linotype" panose="02040502050505030304" pitchFamily="18" charset="0"/>
              </a:rPr>
              <a:t> Seine Hand sie bedeckte und einen Fehler in einigen Zahlen verbarg, so </a:t>
            </a:r>
            <a:r>
              <a:rPr lang="de-DE" altLang="en-US" sz="2200" dirty="0" err="1">
                <a:effectLst>
                  <a:outerShdw blurRad="38100" dist="38100" dir="2700000" algn="tl">
                    <a:srgbClr val="000000"/>
                  </a:outerShdw>
                </a:effectLst>
                <a:latin typeface="Palatino Linotype" panose="02040502050505030304" pitchFamily="18" charset="0"/>
              </a:rPr>
              <a:t>daß</a:t>
            </a:r>
            <a:r>
              <a:rPr lang="de-DE" altLang="en-US" sz="2200" dirty="0">
                <a:effectLst>
                  <a:outerShdw blurRad="38100" dist="38100" dir="2700000" algn="tl">
                    <a:srgbClr val="000000"/>
                  </a:outerShdw>
                </a:effectLst>
                <a:latin typeface="Palatino Linotype" panose="02040502050505030304" pitchFamily="18" charset="0"/>
              </a:rPr>
              <a:t> ihn niemand sehen konnte, bis Er Seine Hand wegzog. {EG 65.1}</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76723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a:extLst>
              <a:ext uri="{FF2B5EF4-FFF2-40B4-BE49-F238E27FC236}">
                <a16:creationId xmlns:a16="http://schemas.microsoft.com/office/drawing/2014/main" id="{E682ED6F-36D6-402C-672C-34774114547E}"/>
              </a:ext>
            </a:extLst>
          </p:cNvPr>
          <p:cNvSpPr>
            <a:spLocks noChangeShapeType="1"/>
          </p:cNvSpPr>
          <p:nvPr/>
        </p:nvSpPr>
        <p:spPr bwMode="auto">
          <a:xfrm>
            <a:off x="2279651" y="3500438"/>
            <a:ext cx="75612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pic>
        <p:nvPicPr>
          <p:cNvPr id="2053" name="Picture 5">
            <a:extLst>
              <a:ext uri="{FF2B5EF4-FFF2-40B4-BE49-F238E27FC236}">
                <a16:creationId xmlns:a16="http://schemas.microsoft.com/office/drawing/2014/main" id="{ADE1F721-06DB-AAAE-E0DA-0498F79AD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Line 9">
            <a:extLst>
              <a:ext uri="{FF2B5EF4-FFF2-40B4-BE49-F238E27FC236}">
                <a16:creationId xmlns:a16="http://schemas.microsoft.com/office/drawing/2014/main" id="{1977E97B-8ABA-E5BD-7BCF-7C392634AAC2}"/>
              </a:ext>
            </a:extLst>
          </p:cNvPr>
          <p:cNvSpPr>
            <a:spLocks noChangeShapeType="1"/>
          </p:cNvSpPr>
          <p:nvPr/>
        </p:nvSpPr>
        <p:spPr bwMode="auto">
          <a:xfrm>
            <a:off x="2711450"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2058" name="Text Box 10">
            <a:extLst>
              <a:ext uri="{FF2B5EF4-FFF2-40B4-BE49-F238E27FC236}">
                <a16:creationId xmlns:a16="http://schemas.microsoft.com/office/drawing/2014/main" id="{4A94F96B-949B-1B33-4E1B-034B6CBCE9D5}"/>
              </a:ext>
            </a:extLst>
          </p:cNvPr>
          <p:cNvSpPr txBox="1">
            <a:spLocks noChangeArrowheads="1"/>
          </p:cNvSpPr>
          <p:nvPr/>
        </p:nvSpPr>
        <p:spPr bwMode="auto">
          <a:xfrm>
            <a:off x="1833338" y="4059218"/>
            <a:ext cx="20015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err="1"/>
              <a:t>Gefangenschaft</a:t>
            </a:r>
            <a:r>
              <a:rPr lang="en-US" altLang="en-US" dirty="0"/>
              <a:t> König </a:t>
            </a:r>
            <a:r>
              <a:rPr lang="en-US" altLang="en-US" dirty="0" err="1"/>
              <a:t>Manasses</a:t>
            </a:r>
            <a:r>
              <a:rPr lang="en-US" altLang="en-US" dirty="0"/>
              <a:t> in Babylon</a:t>
            </a:r>
          </a:p>
          <a:p>
            <a:pPr algn="ctr"/>
            <a:r>
              <a:rPr lang="en-US" altLang="en-US" dirty="0"/>
              <a:t> 2. Chron 33,11</a:t>
            </a:r>
          </a:p>
        </p:txBody>
      </p:sp>
      <p:sp>
        <p:nvSpPr>
          <p:cNvPr id="2059" name="Text Box 11">
            <a:extLst>
              <a:ext uri="{FF2B5EF4-FFF2-40B4-BE49-F238E27FC236}">
                <a16:creationId xmlns:a16="http://schemas.microsoft.com/office/drawing/2014/main" id="{6902212B-8FE6-14EE-CA8B-B2752AB607B9}"/>
              </a:ext>
            </a:extLst>
          </p:cNvPr>
          <p:cNvSpPr txBox="1">
            <a:spLocks noChangeArrowheads="1"/>
          </p:cNvSpPr>
          <p:nvPr/>
        </p:nvSpPr>
        <p:spPr bwMode="auto">
          <a:xfrm>
            <a:off x="1825713" y="1482784"/>
            <a:ext cx="19005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dirty="0"/>
              <a:t>677 </a:t>
            </a:r>
            <a:r>
              <a:rPr lang="en-US" altLang="en-US" sz="2400" dirty="0" err="1"/>
              <a:t>v.Chr</a:t>
            </a:r>
            <a:r>
              <a:rPr lang="en-US" altLang="en-US" sz="2400" dirty="0"/>
              <a:t>.</a:t>
            </a:r>
          </a:p>
          <a:p>
            <a:pPr algn="ctr"/>
            <a:r>
              <a:rPr lang="en-US" altLang="en-US" sz="2400" dirty="0" err="1"/>
              <a:t>Zerstreuung</a:t>
            </a:r>
            <a:endParaRPr lang="en-US" altLang="en-US" sz="2400" dirty="0"/>
          </a:p>
        </p:txBody>
      </p:sp>
      <p:sp>
        <p:nvSpPr>
          <p:cNvPr id="2062" name="Line 14">
            <a:extLst>
              <a:ext uri="{FF2B5EF4-FFF2-40B4-BE49-F238E27FC236}">
                <a16:creationId xmlns:a16="http://schemas.microsoft.com/office/drawing/2014/main" id="{7E7DB165-6185-F52E-F75F-CF1C53DC0CD9}"/>
              </a:ext>
            </a:extLst>
          </p:cNvPr>
          <p:cNvSpPr>
            <a:spLocks noChangeShapeType="1"/>
          </p:cNvSpPr>
          <p:nvPr/>
        </p:nvSpPr>
        <p:spPr bwMode="auto">
          <a:xfrm>
            <a:off x="9840913" y="2205038"/>
            <a:ext cx="0" cy="27368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2063" name="Text Box 15">
            <a:extLst>
              <a:ext uri="{FF2B5EF4-FFF2-40B4-BE49-F238E27FC236}">
                <a16:creationId xmlns:a16="http://schemas.microsoft.com/office/drawing/2014/main" id="{87AF1777-224D-A8C2-2146-99407C0C4588}"/>
              </a:ext>
            </a:extLst>
          </p:cNvPr>
          <p:cNvSpPr txBox="1">
            <a:spLocks noChangeArrowheads="1"/>
          </p:cNvSpPr>
          <p:nvPr/>
        </p:nvSpPr>
        <p:spPr bwMode="auto">
          <a:xfrm>
            <a:off x="9181103" y="1399528"/>
            <a:ext cx="1900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1844 </a:t>
            </a:r>
            <a:r>
              <a:rPr lang="en-US" altLang="en-US" sz="2400" dirty="0" err="1"/>
              <a:t>n.Chr</a:t>
            </a:r>
            <a:r>
              <a:rPr lang="en-US" altLang="en-US" sz="2400" dirty="0"/>
              <a:t>.</a:t>
            </a:r>
          </a:p>
          <a:p>
            <a:pPr algn="ctr"/>
            <a:r>
              <a:rPr lang="en-US" altLang="en-US" sz="2400" dirty="0" err="1"/>
              <a:t>Sammlung</a:t>
            </a:r>
            <a:endParaRPr lang="en-US" altLang="en-US" sz="2400" dirty="0"/>
          </a:p>
        </p:txBody>
      </p:sp>
      <p:sp>
        <p:nvSpPr>
          <p:cNvPr id="2068" name="Line 20">
            <a:extLst>
              <a:ext uri="{FF2B5EF4-FFF2-40B4-BE49-F238E27FC236}">
                <a16:creationId xmlns:a16="http://schemas.microsoft.com/office/drawing/2014/main" id="{6FEB47CF-3673-E955-D718-E24F64E3880E}"/>
              </a:ext>
            </a:extLst>
          </p:cNvPr>
          <p:cNvSpPr>
            <a:spLocks noChangeShapeType="1"/>
          </p:cNvSpPr>
          <p:nvPr/>
        </p:nvSpPr>
        <p:spPr bwMode="auto">
          <a:xfrm>
            <a:off x="2711451" y="2565400"/>
            <a:ext cx="71294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2069" name="Text Box 21">
            <a:extLst>
              <a:ext uri="{FF2B5EF4-FFF2-40B4-BE49-F238E27FC236}">
                <a16:creationId xmlns:a16="http://schemas.microsoft.com/office/drawing/2014/main" id="{5E7E8BF0-EB9E-7153-1467-53EE2F6D5B31}"/>
              </a:ext>
            </a:extLst>
          </p:cNvPr>
          <p:cNvSpPr txBox="1">
            <a:spLocks noChangeArrowheads="1"/>
          </p:cNvSpPr>
          <p:nvPr/>
        </p:nvSpPr>
        <p:spPr bwMode="auto">
          <a:xfrm>
            <a:off x="5102520" y="2303790"/>
            <a:ext cx="1882182"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2520 Jahre</a:t>
            </a:r>
          </a:p>
        </p:txBody>
      </p:sp>
      <p:sp>
        <p:nvSpPr>
          <p:cNvPr id="2074" name="Text Box 26">
            <a:extLst>
              <a:ext uri="{FF2B5EF4-FFF2-40B4-BE49-F238E27FC236}">
                <a16:creationId xmlns:a16="http://schemas.microsoft.com/office/drawing/2014/main" id="{FD7574ED-8D0E-0F33-F227-A6C7EEB4F3D3}"/>
              </a:ext>
            </a:extLst>
          </p:cNvPr>
          <p:cNvSpPr txBox="1">
            <a:spLocks noChangeArrowheads="1"/>
          </p:cNvSpPr>
          <p:nvPr/>
        </p:nvSpPr>
        <p:spPr bwMode="auto">
          <a:xfrm>
            <a:off x="8945011" y="5013326"/>
            <a:ext cx="18870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err="1"/>
              <a:t>Reinigung</a:t>
            </a:r>
            <a:r>
              <a:rPr lang="en-US" altLang="en-US" sz="2000" dirty="0"/>
              <a:t> des</a:t>
            </a:r>
          </a:p>
          <a:p>
            <a:pPr algn="ctr"/>
            <a:r>
              <a:rPr lang="en-US" altLang="en-US" sz="2000" dirty="0" err="1"/>
              <a:t>Heiligtums</a:t>
            </a:r>
            <a:endParaRPr lang="en-US" altLang="en-US" sz="2000" dirty="0"/>
          </a:p>
        </p:txBody>
      </p:sp>
      <p:sp>
        <p:nvSpPr>
          <p:cNvPr id="2085" name="Text Box 37">
            <a:extLst>
              <a:ext uri="{FF2B5EF4-FFF2-40B4-BE49-F238E27FC236}">
                <a16:creationId xmlns:a16="http://schemas.microsoft.com/office/drawing/2014/main" id="{99CE6DFA-6BE2-28DA-5C6C-0FA43D35A3B7}"/>
              </a:ext>
            </a:extLst>
          </p:cNvPr>
          <p:cNvSpPr txBox="1">
            <a:spLocks noChangeArrowheads="1"/>
          </p:cNvSpPr>
          <p:nvPr/>
        </p:nvSpPr>
        <p:spPr bwMode="auto">
          <a:xfrm>
            <a:off x="4583113" y="908050"/>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Sieben </a:t>
            </a:r>
            <a:r>
              <a:rPr lang="en-US" altLang="en-US" sz="2000" dirty="0" err="1"/>
              <a:t>Zeiten</a:t>
            </a:r>
            <a:endParaRPr lang="en-US" altLang="en-US" sz="2000" dirty="0"/>
          </a:p>
        </p:txBody>
      </p:sp>
      <p:sp>
        <p:nvSpPr>
          <p:cNvPr id="2086" name="Text Box 38">
            <a:extLst>
              <a:ext uri="{FF2B5EF4-FFF2-40B4-BE49-F238E27FC236}">
                <a16:creationId xmlns:a16="http://schemas.microsoft.com/office/drawing/2014/main" id="{81ED4E9E-D123-0BBB-FFBF-2EC80A34622E}"/>
              </a:ext>
            </a:extLst>
          </p:cNvPr>
          <p:cNvSpPr txBox="1">
            <a:spLocks noChangeArrowheads="1"/>
          </p:cNvSpPr>
          <p:nvPr/>
        </p:nvSpPr>
        <p:spPr bwMode="auto">
          <a:xfrm>
            <a:off x="3146843" y="322636"/>
            <a:ext cx="60342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Die </a:t>
            </a:r>
            <a:r>
              <a:rPr lang="en-US" altLang="en-US" sz="2400" dirty="0" err="1"/>
              <a:t>Zerstreuung</a:t>
            </a:r>
            <a:r>
              <a:rPr lang="en-US" altLang="en-US" sz="2400" dirty="0"/>
              <a:t> und </a:t>
            </a:r>
            <a:r>
              <a:rPr lang="en-US" altLang="en-US" sz="2400" dirty="0" err="1"/>
              <a:t>Sammlung</a:t>
            </a:r>
            <a:r>
              <a:rPr lang="en-US" altLang="en-US" sz="2400" dirty="0"/>
              <a:t> Israels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23FFD-F508-3151-92FA-B1BD07D7593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642C1CD-029D-DABC-AB68-A128E1721C44}"/>
              </a:ext>
            </a:extLst>
          </p:cNvPr>
          <p:cNvSpPr>
            <a:spLocks noGrp="1" noChangeArrowheads="1"/>
          </p:cNvSpPr>
          <p:nvPr>
            <p:ph type="ctrTitle"/>
          </p:nvPr>
        </p:nvSpPr>
        <p:spPr>
          <a:xfrm>
            <a:off x="253999" y="11826"/>
            <a:ext cx="11684000" cy="743547"/>
          </a:xfrm>
        </p:spPr>
        <p:txBody>
          <a:bodyPr>
            <a:noAutofit/>
          </a:bodyPr>
          <a:lstStyle/>
          <a:p>
            <a:pPr defTabSz="1036638"/>
            <a:r>
              <a:rPr lang="en-US" altLang="en-US" sz="2800" dirty="0"/>
              <a:t>Die Sieben </a:t>
            </a:r>
            <a:r>
              <a:rPr lang="en-US" altLang="en-US" sz="2800" dirty="0" err="1"/>
              <a:t>zeiten</a:t>
            </a:r>
            <a:r>
              <a:rPr lang="en-US" altLang="en-US" sz="2800" dirty="0"/>
              <a:t> der </a:t>
            </a:r>
            <a:r>
              <a:rPr lang="en-US" altLang="en-US" sz="2800" dirty="0" err="1"/>
              <a:t>zerstreuung</a:t>
            </a:r>
            <a:endParaRPr lang="en-US" altLang="en-US" sz="2600" dirty="0"/>
          </a:p>
        </p:txBody>
      </p:sp>
      <p:sp>
        <p:nvSpPr>
          <p:cNvPr id="11267" name="Text Box 3">
            <a:extLst>
              <a:ext uri="{FF2B5EF4-FFF2-40B4-BE49-F238E27FC236}">
                <a16:creationId xmlns:a16="http://schemas.microsoft.com/office/drawing/2014/main" id="{C38C1F8B-A254-A7A8-41AA-D648C3A5E465}"/>
              </a:ext>
            </a:extLst>
          </p:cNvPr>
          <p:cNvSpPr txBox="1">
            <a:spLocks noChangeArrowheads="1"/>
          </p:cNvSpPr>
          <p:nvPr/>
        </p:nvSpPr>
        <p:spPr bwMode="auto">
          <a:xfrm>
            <a:off x="441648" y="844939"/>
            <a:ext cx="1130870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100" dirty="0">
                <a:effectLst>
                  <a:outerShdw blurRad="38100" dist="38100" dir="2700000" algn="tl">
                    <a:srgbClr val="000000"/>
                  </a:outerShdw>
                </a:effectLst>
                <a:latin typeface="Palatino Linotype" panose="02040502050505030304" pitchFamily="18" charset="0"/>
              </a:rPr>
              <a:t>Wenn ihr euch aber dadurch noch nicht von Mir züchtigen lasst, sondern euch Mir widersetzt, so will auch Ich Mich euch widersetzen und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euch siebenfach (engl.: sieben Zeiten) schlagen um eurer Sünden willen</a:t>
            </a:r>
            <a:r>
              <a:rPr lang="de-DE" altLang="en-US" sz="2100" dirty="0">
                <a:effectLst>
                  <a:outerShdw blurRad="38100" dist="38100" dir="2700000" algn="tl">
                    <a:srgbClr val="000000"/>
                  </a:outerShdw>
                </a:effectLst>
                <a:latin typeface="Palatino Linotype" panose="02040502050505030304" pitchFamily="18" charset="0"/>
              </a:rPr>
              <a:t>. Und Ich will das Schwert über euch kommen lassen, das die Bundesrache vollzieht! Und wenn ihr euch dann in eure Städte zurückzieht, will Ich die Pest unter euch senden und euch in die Hand eurer Feinde geben. Wenn Ich euch den Stab des Brotes zerbreche, dann werden zehn Frauen euer Brot in einem Ofen backen, und man wird euch das Brot nach dem Gewicht zuteilen; und ihr werdet es essen, aber nicht satt werden. Wenn ihr euch aber auch dadurch noch nicht zum Gehorsam gegen Mich bringen lasst, sondern euch Mir widersetzt, so will Ich Mich auch euch im Grimm widersetzen, ja,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Ich werde euch siebenfach (engl.: sieben Zeiten) strafen um eurer Sünden willen</a:t>
            </a:r>
            <a:r>
              <a:rPr lang="de-DE" altLang="en-US" sz="2100" dirty="0">
                <a:effectLst>
                  <a:outerShdw blurRad="38100" dist="38100" dir="2700000" algn="tl">
                    <a:srgbClr val="000000"/>
                  </a:outerShdw>
                </a:effectLst>
                <a:latin typeface="Palatino Linotype" panose="02040502050505030304" pitchFamily="18" charset="0"/>
              </a:rPr>
              <a:t>, und ihr werdet das Fleisch eurer Söhne und das Fleisch eurer Töchter verzehren. Und Ich will eure Höhen vertilgen und eure Sonnensäulen abhauen und eure Leichname auf die Leichname eurer Götzen werfen, und Meine Seele wird euch verabscheuen. Und Ich will eure Städte zu Ruinen machen und eure heiligen Stätten verwüsten und euren lieblichen Geruch nicht mehr riechen. Und Ich will das Land verwüsten, sodass eure Feinde, die darin wohnen werden, sich davor entsetzen sollen.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Euch aber will Ich unter die Heidenvölker zerstreuen und das Schwert hinter euch her ziehen, sodass euer Land zur Wüste wird und eure Städte zu Ruinen</a:t>
            </a:r>
            <a:r>
              <a:rPr lang="de-DE" altLang="en-US" sz="2100" dirty="0">
                <a:effectLst>
                  <a:outerShdw blurRad="38100" dist="38100" dir="2700000" algn="tl">
                    <a:srgbClr val="000000"/>
                  </a:outerShdw>
                </a:effectLst>
                <a:latin typeface="Palatino Linotype" panose="02040502050505030304" pitchFamily="18" charset="0"/>
              </a:rPr>
              <a:t>. 3.Mose 26,23-33</a:t>
            </a:r>
            <a:endParaRPr lang="en-GB" altLang="en-US" sz="21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99173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B03C0-B5D7-2F8E-20C1-26B7A69D85E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23AD50F-5F64-F906-8407-070FAAD0E132}"/>
              </a:ext>
            </a:extLst>
          </p:cNvPr>
          <p:cNvSpPr>
            <a:spLocks noGrp="1" noChangeArrowheads="1"/>
          </p:cNvSpPr>
          <p:nvPr>
            <p:ph type="ctrTitle"/>
          </p:nvPr>
        </p:nvSpPr>
        <p:spPr>
          <a:xfrm>
            <a:off x="135467" y="221653"/>
            <a:ext cx="11684000" cy="605661"/>
          </a:xfrm>
        </p:spPr>
        <p:txBody>
          <a:bodyPr>
            <a:noAutofit/>
          </a:bodyPr>
          <a:lstStyle/>
          <a:p>
            <a:pPr defTabSz="1036638"/>
            <a:r>
              <a:rPr lang="en-US" altLang="en-US" sz="2800" dirty="0"/>
              <a:t>William Miller</a:t>
            </a:r>
            <a:endParaRPr lang="en-US" altLang="en-US" sz="2600" dirty="0"/>
          </a:p>
        </p:txBody>
      </p:sp>
      <p:sp>
        <p:nvSpPr>
          <p:cNvPr id="11267" name="Text Box 3">
            <a:extLst>
              <a:ext uri="{FF2B5EF4-FFF2-40B4-BE49-F238E27FC236}">
                <a16:creationId xmlns:a16="http://schemas.microsoft.com/office/drawing/2014/main" id="{0B2F178F-1F37-4BF9-9CCA-ACEE9808BC58}"/>
              </a:ext>
            </a:extLst>
          </p:cNvPr>
          <p:cNvSpPr txBox="1">
            <a:spLocks noChangeArrowheads="1"/>
          </p:cNvSpPr>
          <p:nvPr/>
        </p:nvSpPr>
        <p:spPr bwMode="auto">
          <a:xfrm>
            <a:off x="732971" y="905232"/>
            <a:ext cx="10726057"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Das Urteil gegen </a:t>
            </a:r>
            <a:r>
              <a:rPr lang="de-DE" altLang="en-US" sz="2300" dirty="0" err="1">
                <a:effectLst>
                  <a:outerShdw blurRad="38100" dist="38100" dir="2700000" algn="tl">
                    <a:srgbClr val="000000"/>
                  </a:outerShdw>
                </a:effectLst>
                <a:latin typeface="Palatino Linotype" panose="02040502050505030304" pitchFamily="18" charset="0"/>
              </a:rPr>
              <a:t>Juda</a:t>
            </a:r>
            <a:r>
              <a:rPr lang="de-DE" altLang="en-US" sz="2300" dirty="0">
                <a:effectLst>
                  <a:outerShdw blurRad="38100" dist="38100" dir="2700000" algn="tl">
                    <a:srgbClr val="000000"/>
                  </a:outerShdw>
                </a:effectLst>
                <a:latin typeface="Palatino Linotype" panose="02040502050505030304" pitchFamily="18" charset="0"/>
              </a:rPr>
              <a:t> war dasselbe wie gegen Israel. Sie mussten unter alle Nationen zerstreut werden. Es konnte nicht widerrufen werden, ungeachtet ihrer Reue und teilweisen Reformation. </a:t>
            </a:r>
            <a:r>
              <a:rPr lang="de-DE" altLang="en-US" sz="2300" dirty="0" err="1">
                <a:effectLst>
                  <a:outerShdw blurRad="38100" dist="38100" dir="2700000" algn="tl">
                    <a:srgbClr val="000000"/>
                  </a:outerShdw>
                </a:effectLst>
                <a:latin typeface="Palatino Linotype" panose="02040502050505030304" pitchFamily="18" charset="0"/>
              </a:rPr>
              <a:t>Jer</a:t>
            </a:r>
            <a:r>
              <a:rPr lang="de-DE" altLang="en-US" sz="2300" dirty="0">
                <a:effectLst>
                  <a:outerShdw blurRad="38100" dist="38100" dir="2700000" algn="tl">
                    <a:srgbClr val="000000"/>
                  </a:outerShdw>
                </a:effectLst>
                <a:latin typeface="Palatino Linotype" panose="02040502050505030304" pitchFamily="18" charset="0"/>
              </a:rPr>
              <a:t> 15,4: „Und Ich will sie in allen Königreichen auf Erden hin und her treiben lassen um Manasses willen, des Sohnes Hiskias, des Königs in </a:t>
            </a:r>
            <a:r>
              <a:rPr lang="de-DE" altLang="en-US" sz="2300" dirty="0" err="1">
                <a:effectLst>
                  <a:outerShdw blurRad="38100" dist="38100" dir="2700000" algn="tl">
                    <a:srgbClr val="000000"/>
                  </a:outerShdw>
                </a:effectLst>
                <a:latin typeface="Palatino Linotype" panose="02040502050505030304" pitchFamily="18" charset="0"/>
              </a:rPr>
              <a:t>Juda</a:t>
            </a:r>
            <a:r>
              <a:rPr lang="de-DE" altLang="en-US" sz="2300" dirty="0">
                <a:effectLst>
                  <a:outerShdw blurRad="38100" dist="38100" dir="2700000" algn="tl">
                    <a:srgbClr val="000000"/>
                  </a:outerShdw>
                </a:effectLst>
                <a:latin typeface="Palatino Linotype" panose="02040502050505030304" pitchFamily="18" charset="0"/>
              </a:rPr>
              <a:t>, um deswillen, was er zu Jerusalem begangen hat.“ – erzählt uns dasselbe, dass sowohl </a:t>
            </a:r>
            <a:r>
              <a:rPr lang="de-DE" altLang="en-US" sz="2300" dirty="0" err="1">
                <a:effectLst>
                  <a:outerShdw blurRad="38100" dist="38100" dir="2700000" algn="tl">
                    <a:srgbClr val="000000"/>
                  </a:outerShdw>
                </a:effectLst>
                <a:latin typeface="Palatino Linotype" panose="02040502050505030304" pitchFamily="18" charset="0"/>
              </a:rPr>
              <a:t>Juda</a:t>
            </a:r>
            <a:r>
              <a:rPr lang="de-DE" altLang="en-US" sz="2300" dirty="0">
                <a:effectLst>
                  <a:outerShdw blurRad="38100" dist="38100" dir="2700000" algn="tl">
                    <a:srgbClr val="000000"/>
                  </a:outerShdw>
                </a:effectLst>
                <a:latin typeface="Palatino Linotype" panose="02040502050505030304" pitchFamily="18" charset="0"/>
              </a:rPr>
              <a:t> als auch Israel gefangen genommen werden mussten. Die Wegführung Israels begann in den Tagen </a:t>
            </a:r>
            <a:r>
              <a:rPr lang="de-DE" altLang="en-US" sz="2300" dirty="0" err="1">
                <a:effectLst>
                  <a:outerShdw blurRad="38100" dist="38100" dir="2700000" algn="tl">
                    <a:srgbClr val="000000"/>
                  </a:outerShdw>
                </a:effectLst>
                <a:latin typeface="Palatino Linotype" panose="02040502050505030304" pitchFamily="18" charset="0"/>
              </a:rPr>
              <a:t>Hoseas</a:t>
            </a:r>
            <a:r>
              <a:rPr lang="de-DE" altLang="en-US" sz="2300" dirty="0">
                <a:effectLst>
                  <a:outerShdw blurRad="38100" dist="38100" dir="2700000" algn="tl">
                    <a:srgbClr val="000000"/>
                  </a:outerShdw>
                </a:effectLst>
                <a:latin typeface="Palatino Linotype" panose="02040502050505030304" pitchFamily="18" charset="0"/>
              </a:rPr>
              <a:t>, 722 v.Chr., und von dieser Zeit bis 1798 n.Chr. sind es genau 2520 Jahre oder sieben prophetische Jahre.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Wie bemerkenswert, dass </a:t>
            </a:r>
            <a:r>
              <a:rPr lang="de-DE" altLang="en-US" sz="2300" u="sng" dirty="0">
                <a:solidFill>
                  <a:srgbClr val="92D050"/>
                </a:solidFill>
                <a:effectLst>
                  <a:outerShdw blurRad="38100" dist="38100" dir="2700000" algn="tl">
                    <a:srgbClr val="000000"/>
                  </a:outerShdw>
                </a:effectLst>
                <a:latin typeface="Palatino Linotype" panose="02040502050505030304" pitchFamily="18" charset="0"/>
              </a:rPr>
              <a:t>Gott nach Ablauf der sieben Jahre begann, Seine Gemeinde aus ihrer Knechtschaft zu befreien</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 die seit Jahrhunderten den Königen der Erde unterworfen war. Im Jahr 1798 kam die Gemeinde aus der Wüste und begann, frei zu werden von ihrer Gefangenschaft. Aber die endgültige Befreiung aus der Sklaverei der Königreiche der Erde ist für eine andere Zeitspanne vorgesehen. Beginnend mit 677 v.Chr. würden sieben prophetische Jahre oder 2520 gewöhnliche Jahre im Jahr 1843 n.Chr. enden.</a:t>
            </a:r>
            <a:endParaRPr lang="en-GB" altLang="en-US" sz="23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86792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894934" y="729055"/>
            <a:ext cx="4794666" cy="633765"/>
          </a:xfrm>
        </p:spPr>
        <p:txBody>
          <a:bodyPr>
            <a:normAutofit/>
          </a:bodyPr>
          <a:lstStyle/>
          <a:p>
            <a:pPr defTabSz="1036638"/>
            <a:r>
              <a:rPr lang="en-GB" altLang="en-US" sz="3200" dirty="0">
                <a:effectLst>
                  <a:outerShdw blurRad="38100" dist="38100" dir="2700000" algn="tl">
                    <a:srgbClr val="000000"/>
                  </a:outerShdw>
                </a:effectLst>
                <a:latin typeface="+mn-lt"/>
              </a:rPr>
              <a:t>Die Karte von 1843</a:t>
            </a:r>
            <a:endParaRPr lang="en-US" altLang="en-US" sz="3200" dirty="0">
              <a:latin typeface="+mn-lt"/>
            </a:endParaRPr>
          </a:p>
        </p:txBody>
      </p:sp>
      <p:pic>
        <p:nvPicPr>
          <p:cNvPr id="3" name="Picture 2">
            <a:extLst>
              <a:ext uri="{FF2B5EF4-FFF2-40B4-BE49-F238E27FC236}">
                <a16:creationId xmlns:a16="http://schemas.microsoft.com/office/drawing/2014/main" id="{82D71A79-27C1-6532-FC9D-3C833ECAE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5002796" cy="6858000"/>
          </a:xfrm>
          <a:prstGeom prst="rect">
            <a:avLst/>
          </a:prstGeom>
        </p:spPr>
      </p:pic>
    </p:spTree>
    <p:extLst>
      <p:ext uri="{BB962C8B-B14F-4D97-AF65-F5344CB8AC3E}">
        <p14:creationId xmlns:p14="http://schemas.microsoft.com/office/powerpoint/2010/main" val="103876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A05F-E2CE-79E5-6CE7-2437462D060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2D4B2C1-1196-73D5-9403-A6B777909D30}"/>
              </a:ext>
            </a:extLst>
          </p:cNvPr>
          <p:cNvSpPr>
            <a:spLocks noGrp="1" noChangeArrowheads="1"/>
          </p:cNvSpPr>
          <p:nvPr>
            <p:ph type="ctrTitle"/>
          </p:nvPr>
        </p:nvSpPr>
        <p:spPr>
          <a:xfrm>
            <a:off x="135467" y="221654"/>
            <a:ext cx="11684000" cy="649204"/>
          </a:xfrm>
        </p:spPr>
        <p:txBody>
          <a:bodyPr>
            <a:noAutofit/>
          </a:bodyPr>
          <a:lstStyle/>
          <a:p>
            <a:pPr defTabSz="1036638"/>
            <a:r>
              <a:rPr lang="en-US" altLang="en-US" sz="2800" dirty="0"/>
              <a:t>William Miller</a:t>
            </a:r>
            <a:endParaRPr lang="en-US" altLang="en-US" sz="2600" dirty="0"/>
          </a:p>
        </p:txBody>
      </p:sp>
      <p:sp>
        <p:nvSpPr>
          <p:cNvPr id="11267" name="Text Box 3">
            <a:extLst>
              <a:ext uri="{FF2B5EF4-FFF2-40B4-BE49-F238E27FC236}">
                <a16:creationId xmlns:a16="http://schemas.microsoft.com/office/drawing/2014/main" id="{B295274E-4FD4-6C6D-FC9A-608ADC185F04}"/>
              </a:ext>
            </a:extLst>
          </p:cNvPr>
          <p:cNvSpPr txBox="1">
            <a:spLocks noChangeArrowheads="1"/>
          </p:cNvSpPr>
          <p:nvPr/>
        </p:nvSpPr>
        <p:spPr bwMode="auto">
          <a:xfrm>
            <a:off x="732971" y="1059155"/>
            <a:ext cx="107260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Daher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beginnend mit der Gefangenschaft Manasses und der endgültigen Zerstreuung der zehn Stämme Israels, als Gott die Zeit für die Zerstreuung des Volkes Gottes und die Verstreuung des heiligen Volkes festgelegt hat, bis zum Jahr 1843, wird das das Ende der sieben Jahre sein, wenn das angenehme Jahr des HERRN beginnt</a:t>
            </a:r>
            <a:r>
              <a:rPr lang="de-DE" altLang="en-US" sz="2400" dirty="0">
                <a:effectLst>
                  <a:outerShdw blurRad="38100" dist="38100" dir="2700000" algn="tl">
                    <a:srgbClr val="000000"/>
                  </a:outerShdw>
                </a:effectLst>
                <a:latin typeface="Palatino Linotype" panose="02040502050505030304" pitchFamily="18" charset="0"/>
              </a:rPr>
              <a:t>; und meiner bescheidenen Meinung nach werden die Kinder Gottes von all den Übeln errettet, die Moses in Levitikus 26 und Jeremia 15 aufgezählt hat; von Krieg oder Schwert, von Pest und Hunger, von Gefangenschaft und Plünderung, von Tod und Verderben; und alle werden getröstet und alle Tränen von allen Gesichtern abgewischt; Seufzen und Sorgen werden für immer entfliehen und es wird keinen Fluch mehr geben, denn der Thron des Lammes wird dort sein und Er wird bei ihnen wohnen und ihr Gott sein und sie werden Sein Volk sein. Dies wird im angenehmen Jahr des Herrn geschehen, dem gegenbildlichen Jahr der Befreiung.</a:t>
            </a:r>
          </a:p>
          <a:p>
            <a:pPr algn="just"/>
            <a:r>
              <a:rPr lang="en-GB" altLang="en-US" sz="2400" dirty="0">
                <a:effectLst>
                  <a:outerShdw blurRad="38100" dist="38100" dir="2700000" algn="tl">
                    <a:srgbClr val="000000"/>
                  </a:outerShdw>
                </a:effectLst>
                <a:latin typeface="Palatino Linotype" panose="02040502050505030304" pitchFamily="18" charset="0"/>
              </a:rPr>
              <a:t>{</a:t>
            </a:r>
            <a:r>
              <a:rPr lang="en-GB" altLang="en-US" sz="2400" i="1" dirty="0">
                <a:effectLst>
                  <a:outerShdw blurRad="38100" dist="38100" dir="2700000" algn="tl">
                    <a:srgbClr val="000000"/>
                  </a:outerShdw>
                </a:effectLst>
                <a:latin typeface="Palatino Linotype" panose="02040502050505030304" pitchFamily="18" charset="0"/>
              </a:rPr>
              <a:t>1842 William Miller, Lecture on the Typical Sabbaths and Great Jubilee 18.1</a:t>
            </a:r>
            <a:r>
              <a:rPr lang="en-GB" altLang="en-US" sz="24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387539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a:extLst>
              <a:ext uri="{FF2B5EF4-FFF2-40B4-BE49-F238E27FC236}">
                <a16:creationId xmlns:a16="http://schemas.microsoft.com/office/drawing/2014/main" id="{E682ED6F-36D6-402C-672C-34774114547E}"/>
              </a:ext>
            </a:extLst>
          </p:cNvPr>
          <p:cNvSpPr>
            <a:spLocks noChangeShapeType="1"/>
          </p:cNvSpPr>
          <p:nvPr/>
        </p:nvSpPr>
        <p:spPr bwMode="auto">
          <a:xfrm>
            <a:off x="1220111" y="3500438"/>
            <a:ext cx="9607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2053" name="Picture 5">
            <a:extLst>
              <a:ext uri="{FF2B5EF4-FFF2-40B4-BE49-F238E27FC236}">
                <a16:creationId xmlns:a16="http://schemas.microsoft.com/office/drawing/2014/main" id="{ADE1F721-06DB-AAAE-E0DA-0498F79AD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Line 6">
            <a:extLst>
              <a:ext uri="{FF2B5EF4-FFF2-40B4-BE49-F238E27FC236}">
                <a16:creationId xmlns:a16="http://schemas.microsoft.com/office/drawing/2014/main" id="{5066280D-106E-4A37-F93E-E2DB2C417519}"/>
              </a:ext>
            </a:extLst>
          </p:cNvPr>
          <p:cNvSpPr>
            <a:spLocks noChangeShapeType="1"/>
          </p:cNvSpPr>
          <p:nvPr/>
        </p:nvSpPr>
        <p:spPr bwMode="auto">
          <a:xfrm>
            <a:off x="1220111" y="1268413"/>
            <a:ext cx="0" cy="3600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5" name="Text Box 7">
            <a:extLst>
              <a:ext uri="{FF2B5EF4-FFF2-40B4-BE49-F238E27FC236}">
                <a16:creationId xmlns:a16="http://schemas.microsoft.com/office/drawing/2014/main" id="{D90125A8-2415-743F-7B6A-9D50E0A9ACF7}"/>
              </a:ext>
            </a:extLst>
          </p:cNvPr>
          <p:cNvSpPr txBox="1">
            <a:spLocks noChangeArrowheads="1"/>
          </p:cNvSpPr>
          <p:nvPr/>
        </p:nvSpPr>
        <p:spPr bwMode="auto">
          <a:xfrm>
            <a:off x="788312" y="738189"/>
            <a:ext cx="13667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722 </a:t>
            </a:r>
            <a:r>
              <a:rPr lang="en-US" altLang="en-US" sz="2000" dirty="0" err="1"/>
              <a:t>v.Chr</a:t>
            </a:r>
            <a:r>
              <a:rPr lang="en-US" altLang="en-US" sz="2000" dirty="0"/>
              <a:t>.</a:t>
            </a:r>
          </a:p>
        </p:txBody>
      </p:sp>
      <p:sp>
        <p:nvSpPr>
          <p:cNvPr id="2056" name="Text Box 8">
            <a:extLst>
              <a:ext uri="{FF2B5EF4-FFF2-40B4-BE49-F238E27FC236}">
                <a16:creationId xmlns:a16="http://schemas.microsoft.com/office/drawing/2014/main" id="{8F6A40D2-C586-1B55-B125-119636F3B0BB}"/>
              </a:ext>
            </a:extLst>
          </p:cNvPr>
          <p:cNvSpPr txBox="1">
            <a:spLocks noChangeArrowheads="1"/>
          </p:cNvSpPr>
          <p:nvPr/>
        </p:nvSpPr>
        <p:spPr bwMode="auto">
          <a:xfrm>
            <a:off x="189346" y="4993536"/>
            <a:ext cx="18898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err="1"/>
              <a:t>Gefangennahme</a:t>
            </a:r>
            <a:endParaRPr lang="en-US" altLang="en-US" sz="1600" dirty="0"/>
          </a:p>
          <a:p>
            <a:pPr algn="ctr"/>
            <a:r>
              <a:rPr lang="en-US" altLang="en-US" sz="1600" dirty="0"/>
              <a:t>des </a:t>
            </a:r>
            <a:r>
              <a:rPr lang="en-US" altLang="en-US" sz="1600" dirty="0" err="1"/>
              <a:t>Nordreiches</a:t>
            </a:r>
            <a:endParaRPr lang="en-US" altLang="en-US" sz="1600" dirty="0"/>
          </a:p>
          <a:p>
            <a:pPr algn="ctr"/>
            <a:r>
              <a:rPr lang="en-US" altLang="en-US" sz="1600" dirty="0" err="1"/>
              <a:t>durch</a:t>
            </a:r>
            <a:r>
              <a:rPr lang="en-US" altLang="en-US" sz="1600" dirty="0"/>
              <a:t> </a:t>
            </a:r>
            <a:r>
              <a:rPr lang="en-US" altLang="en-US" sz="1600" dirty="0" err="1"/>
              <a:t>Assyrien</a:t>
            </a:r>
            <a:endParaRPr lang="en-US" altLang="en-US" sz="1600" dirty="0"/>
          </a:p>
          <a:p>
            <a:pPr algn="ctr"/>
            <a:r>
              <a:rPr lang="en-US" altLang="en-US" sz="1600" dirty="0"/>
              <a:t>2.Kön 17,24</a:t>
            </a:r>
          </a:p>
        </p:txBody>
      </p:sp>
      <p:sp>
        <p:nvSpPr>
          <p:cNvPr id="2057" name="Line 9">
            <a:extLst>
              <a:ext uri="{FF2B5EF4-FFF2-40B4-BE49-F238E27FC236}">
                <a16:creationId xmlns:a16="http://schemas.microsoft.com/office/drawing/2014/main" id="{1977E97B-8ABA-E5BD-7BCF-7C392634AAC2}"/>
              </a:ext>
            </a:extLst>
          </p:cNvPr>
          <p:cNvSpPr>
            <a:spLocks noChangeShapeType="1"/>
          </p:cNvSpPr>
          <p:nvPr/>
        </p:nvSpPr>
        <p:spPr bwMode="auto">
          <a:xfrm>
            <a:off x="1651911"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8" name="Text Box 10">
            <a:extLst>
              <a:ext uri="{FF2B5EF4-FFF2-40B4-BE49-F238E27FC236}">
                <a16:creationId xmlns:a16="http://schemas.microsoft.com/office/drawing/2014/main" id="{4A94F96B-949B-1B33-4E1B-034B6CBCE9D5}"/>
              </a:ext>
            </a:extLst>
          </p:cNvPr>
          <p:cNvSpPr txBox="1">
            <a:spLocks noChangeArrowheads="1"/>
          </p:cNvSpPr>
          <p:nvPr/>
        </p:nvSpPr>
        <p:spPr bwMode="auto">
          <a:xfrm>
            <a:off x="1146291" y="3937001"/>
            <a:ext cx="20891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err="1"/>
              <a:t>Gefangennahme</a:t>
            </a:r>
            <a:endParaRPr lang="en-US" altLang="en-US" sz="1600" dirty="0"/>
          </a:p>
          <a:p>
            <a:pPr algn="ctr"/>
            <a:r>
              <a:rPr lang="en-US" altLang="en-US" sz="1600" dirty="0"/>
              <a:t>von König Manasse </a:t>
            </a:r>
            <a:r>
              <a:rPr lang="en-US" altLang="en-US" sz="1600" dirty="0" err="1"/>
              <a:t>durch</a:t>
            </a:r>
            <a:r>
              <a:rPr lang="en-US" altLang="en-US" sz="1600" dirty="0"/>
              <a:t> Babylon</a:t>
            </a:r>
          </a:p>
          <a:p>
            <a:pPr algn="ctr"/>
            <a:r>
              <a:rPr lang="en-US" altLang="en-US" sz="1600" dirty="0"/>
              <a:t>2.Chr 33,11</a:t>
            </a:r>
          </a:p>
        </p:txBody>
      </p:sp>
      <p:sp>
        <p:nvSpPr>
          <p:cNvPr id="2059" name="Text Box 11">
            <a:extLst>
              <a:ext uri="{FF2B5EF4-FFF2-40B4-BE49-F238E27FC236}">
                <a16:creationId xmlns:a16="http://schemas.microsoft.com/office/drawing/2014/main" id="{6902212B-8FE6-14EE-CA8B-B2752AB607B9}"/>
              </a:ext>
            </a:extLst>
          </p:cNvPr>
          <p:cNvSpPr txBox="1">
            <a:spLocks noChangeArrowheads="1"/>
          </p:cNvSpPr>
          <p:nvPr/>
        </p:nvSpPr>
        <p:spPr bwMode="auto">
          <a:xfrm>
            <a:off x="1220112" y="1916114"/>
            <a:ext cx="13667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677 </a:t>
            </a:r>
            <a:r>
              <a:rPr lang="en-US" altLang="en-US" sz="2000" dirty="0" err="1"/>
              <a:t>v.Chr</a:t>
            </a:r>
            <a:r>
              <a:rPr lang="en-US" altLang="en-US" sz="2000" dirty="0"/>
              <a:t>.</a:t>
            </a:r>
          </a:p>
        </p:txBody>
      </p:sp>
      <p:sp>
        <p:nvSpPr>
          <p:cNvPr id="2060" name="Line 12">
            <a:extLst>
              <a:ext uri="{FF2B5EF4-FFF2-40B4-BE49-F238E27FC236}">
                <a16:creationId xmlns:a16="http://schemas.microsoft.com/office/drawing/2014/main" id="{BD612DF1-7426-86B4-A3AB-3B1A3726625C}"/>
              </a:ext>
            </a:extLst>
          </p:cNvPr>
          <p:cNvSpPr>
            <a:spLocks noChangeShapeType="1"/>
          </p:cNvSpPr>
          <p:nvPr/>
        </p:nvSpPr>
        <p:spPr bwMode="auto">
          <a:xfrm>
            <a:off x="5808663" y="1773238"/>
            <a:ext cx="0" cy="23749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1" name="Text Box 13">
            <a:extLst>
              <a:ext uri="{FF2B5EF4-FFF2-40B4-BE49-F238E27FC236}">
                <a16:creationId xmlns:a16="http://schemas.microsoft.com/office/drawing/2014/main" id="{5795EF4B-F77B-8FC7-F84A-F5199D61AD27}"/>
              </a:ext>
            </a:extLst>
          </p:cNvPr>
          <p:cNvSpPr txBox="1">
            <a:spLocks noChangeArrowheads="1"/>
          </p:cNvSpPr>
          <p:nvPr/>
        </p:nvSpPr>
        <p:spPr bwMode="auto">
          <a:xfrm>
            <a:off x="5122213" y="1435691"/>
            <a:ext cx="14808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dirty="0"/>
              <a:t>538 </a:t>
            </a:r>
            <a:r>
              <a:rPr lang="en-US" altLang="en-US" sz="2000" b="1" dirty="0" err="1"/>
              <a:t>n.Chr</a:t>
            </a:r>
            <a:r>
              <a:rPr lang="en-US" altLang="en-US" sz="2000" b="1" dirty="0"/>
              <a:t>.</a:t>
            </a:r>
          </a:p>
        </p:txBody>
      </p:sp>
      <p:sp>
        <p:nvSpPr>
          <p:cNvPr id="2062" name="Line 14">
            <a:extLst>
              <a:ext uri="{FF2B5EF4-FFF2-40B4-BE49-F238E27FC236}">
                <a16:creationId xmlns:a16="http://schemas.microsoft.com/office/drawing/2014/main" id="{7E7DB165-6185-F52E-F75F-CF1C53DC0CD9}"/>
              </a:ext>
            </a:extLst>
          </p:cNvPr>
          <p:cNvSpPr>
            <a:spLocks noChangeShapeType="1"/>
          </p:cNvSpPr>
          <p:nvPr/>
        </p:nvSpPr>
        <p:spPr bwMode="auto">
          <a:xfrm>
            <a:off x="10827879" y="2205037"/>
            <a:ext cx="0" cy="333013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3" name="Text Box 15">
            <a:extLst>
              <a:ext uri="{FF2B5EF4-FFF2-40B4-BE49-F238E27FC236}">
                <a16:creationId xmlns:a16="http://schemas.microsoft.com/office/drawing/2014/main" id="{87AF1777-224D-A8C2-2146-99407C0C4588}"/>
              </a:ext>
            </a:extLst>
          </p:cNvPr>
          <p:cNvSpPr txBox="1">
            <a:spLocks noChangeArrowheads="1"/>
          </p:cNvSpPr>
          <p:nvPr/>
        </p:nvSpPr>
        <p:spPr bwMode="auto">
          <a:xfrm>
            <a:off x="10321465" y="1916114"/>
            <a:ext cx="1621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1844 </a:t>
            </a:r>
            <a:r>
              <a:rPr lang="en-US" altLang="en-US" sz="2000" dirty="0" err="1"/>
              <a:t>n.Chr</a:t>
            </a:r>
            <a:r>
              <a:rPr lang="en-US" altLang="en-US" sz="2000" dirty="0"/>
              <a:t>.</a:t>
            </a:r>
          </a:p>
        </p:txBody>
      </p:sp>
      <p:sp>
        <p:nvSpPr>
          <p:cNvPr id="2064" name="Line 16">
            <a:extLst>
              <a:ext uri="{FF2B5EF4-FFF2-40B4-BE49-F238E27FC236}">
                <a16:creationId xmlns:a16="http://schemas.microsoft.com/office/drawing/2014/main" id="{1E24EFBE-1D91-2C6D-7076-3176FD65CE18}"/>
              </a:ext>
            </a:extLst>
          </p:cNvPr>
          <p:cNvSpPr>
            <a:spLocks noChangeShapeType="1"/>
          </p:cNvSpPr>
          <p:nvPr/>
        </p:nvSpPr>
        <p:spPr bwMode="auto">
          <a:xfrm>
            <a:off x="10396079" y="1268414"/>
            <a:ext cx="0" cy="302418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5" name="Text Box 17">
            <a:extLst>
              <a:ext uri="{FF2B5EF4-FFF2-40B4-BE49-F238E27FC236}">
                <a16:creationId xmlns:a16="http://schemas.microsoft.com/office/drawing/2014/main" id="{6A9DCD86-D75F-ADA5-3DE5-503AF6796D3A}"/>
              </a:ext>
            </a:extLst>
          </p:cNvPr>
          <p:cNvSpPr txBox="1">
            <a:spLocks noChangeArrowheads="1"/>
          </p:cNvSpPr>
          <p:nvPr/>
        </p:nvSpPr>
        <p:spPr bwMode="auto">
          <a:xfrm>
            <a:off x="9691644" y="908051"/>
            <a:ext cx="15517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1798 </a:t>
            </a:r>
            <a:r>
              <a:rPr lang="en-US" altLang="en-US" sz="2000" dirty="0" err="1"/>
              <a:t>n.Chr</a:t>
            </a:r>
            <a:r>
              <a:rPr lang="en-US" altLang="en-US" sz="2000" dirty="0"/>
              <a:t>.</a:t>
            </a:r>
          </a:p>
        </p:txBody>
      </p:sp>
      <p:sp>
        <p:nvSpPr>
          <p:cNvPr id="2066" name="Line 18">
            <a:extLst>
              <a:ext uri="{FF2B5EF4-FFF2-40B4-BE49-F238E27FC236}">
                <a16:creationId xmlns:a16="http://schemas.microsoft.com/office/drawing/2014/main" id="{EB894C6C-74C2-A68B-E430-FB7E1DCEFEB7}"/>
              </a:ext>
            </a:extLst>
          </p:cNvPr>
          <p:cNvSpPr>
            <a:spLocks noChangeShapeType="1"/>
          </p:cNvSpPr>
          <p:nvPr/>
        </p:nvSpPr>
        <p:spPr bwMode="auto">
          <a:xfrm>
            <a:off x="1220111" y="1412875"/>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7" name="Text Box 19">
            <a:extLst>
              <a:ext uri="{FF2B5EF4-FFF2-40B4-BE49-F238E27FC236}">
                <a16:creationId xmlns:a16="http://schemas.microsoft.com/office/drawing/2014/main" id="{2483BE04-3EC0-F46C-BC0B-12E9CD2BAFEB}"/>
              </a:ext>
            </a:extLst>
          </p:cNvPr>
          <p:cNvSpPr txBox="1">
            <a:spLocks noChangeArrowheads="1"/>
          </p:cNvSpPr>
          <p:nvPr/>
        </p:nvSpPr>
        <p:spPr bwMode="auto">
          <a:xfrm>
            <a:off x="3952048" y="1079470"/>
            <a:ext cx="140358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Jahre</a:t>
            </a:r>
          </a:p>
        </p:txBody>
      </p:sp>
      <p:sp>
        <p:nvSpPr>
          <p:cNvPr id="2068" name="Line 20">
            <a:extLst>
              <a:ext uri="{FF2B5EF4-FFF2-40B4-BE49-F238E27FC236}">
                <a16:creationId xmlns:a16="http://schemas.microsoft.com/office/drawing/2014/main" id="{6FEB47CF-3673-E955-D718-E24F64E3880E}"/>
              </a:ext>
            </a:extLst>
          </p:cNvPr>
          <p:cNvSpPr>
            <a:spLocks noChangeShapeType="1"/>
          </p:cNvSpPr>
          <p:nvPr/>
        </p:nvSpPr>
        <p:spPr bwMode="auto">
          <a:xfrm>
            <a:off x="1651911" y="2565400"/>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9" name="Text Box 21">
            <a:extLst>
              <a:ext uri="{FF2B5EF4-FFF2-40B4-BE49-F238E27FC236}">
                <a16:creationId xmlns:a16="http://schemas.microsoft.com/office/drawing/2014/main" id="{5E7E8BF0-EB9E-7153-1467-53EE2F6D5B31}"/>
              </a:ext>
            </a:extLst>
          </p:cNvPr>
          <p:cNvSpPr txBox="1">
            <a:spLocks noChangeArrowheads="1"/>
          </p:cNvSpPr>
          <p:nvPr/>
        </p:nvSpPr>
        <p:spPr bwMode="auto">
          <a:xfrm>
            <a:off x="5820882" y="2384685"/>
            <a:ext cx="140358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Jahre</a:t>
            </a:r>
          </a:p>
        </p:txBody>
      </p:sp>
      <p:sp>
        <p:nvSpPr>
          <p:cNvPr id="2070" name="Line 22">
            <a:extLst>
              <a:ext uri="{FF2B5EF4-FFF2-40B4-BE49-F238E27FC236}">
                <a16:creationId xmlns:a16="http://schemas.microsoft.com/office/drawing/2014/main" id="{BDCCBD66-F47D-2549-280A-3AD734BDEF83}"/>
              </a:ext>
            </a:extLst>
          </p:cNvPr>
          <p:cNvSpPr>
            <a:spLocks noChangeShapeType="1"/>
          </p:cNvSpPr>
          <p:nvPr/>
        </p:nvSpPr>
        <p:spPr bwMode="auto">
          <a:xfrm>
            <a:off x="1220111" y="1916113"/>
            <a:ext cx="465998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1" name="Line 23">
            <a:extLst>
              <a:ext uri="{FF2B5EF4-FFF2-40B4-BE49-F238E27FC236}">
                <a16:creationId xmlns:a16="http://schemas.microsoft.com/office/drawing/2014/main" id="{95B8C356-60D9-1F2C-342E-28579FE75D60}"/>
              </a:ext>
            </a:extLst>
          </p:cNvPr>
          <p:cNvSpPr>
            <a:spLocks noChangeShapeType="1"/>
          </p:cNvSpPr>
          <p:nvPr/>
        </p:nvSpPr>
        <p:spPr bwMode="auto">
          <a:xfrm>
            <a:off x="5808663" y="1916113"/>
            <a:ext cx="458741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2" name="Text Box 24">
            <a:extLst>
              <a:ext uri="{FF2B5EF4-FFF2-40B4-BE49-F238E27FC236}">
                <a16:creationId xmlns:a16="http://schemas.microsoft.com/office/drawing/2014/main" id="{B6EC372A-2757-89F0-6B53-5A008C6A5B4F}"/>
              </a:ext>
            </a:extLst>
          </p:cNvPr>
          <p:cNvSpPr txBox="1">
            <a:spLocks noChangeArrowheads="1"/>
          </p:cNvSpPr>
          <p:nvPr/>
        </p:nvSpPr>
        <p:spPr bwMode="auto">
          <a:xfrm>
            <a:off x="6882715" y="1773239"/>
            <a:ext cx="2307235"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a:t>1260 Jahre (3½ </a:t>
            </a:r>
            <a:r>
              <a:rPr lang="en-US" altLang="en-US" sz="1600" dirty="0" err="1"/>
              <a:t>Zeiten</a:t>
            </a:r>
            <a:r>
              <a:rPr lang="en-US" altLang="en-US" sz="1600" dirty="0"/>
              <a:t>)</a:t>
            </a:r>
          </a:p>
        </p:txBody>
      </p:sp>
      <p:sp>
        <p:nvSpPr>
          <p:cNvPr id="2073" name="Text Box 25">
            <a:extLst>
              <a:ext uri="{FF2B5EF4-FFF2-40B4-BE49-F238E27FC236}">
                <a16:creationId xmlns:a16="http://schemas.microsoft.com/office/drawing/2014/main" id="{6E18852D-B693-C082-5D9A-6E9F28A1839D}"/>
              </a:ext>
            </a:extLst>
          </p:cNvPr>
          <p:cNvSpPr txBox="1">
            <a:spLocks noChangeArrowheads="1"/>
          </p:cNvSpPr>
          <p:nvPr/>
        </p:nvSpPr>
        <p:spPr bwMode="auto">
          <a:xfrm>
            <a:off x="2522009" y="1698924"/>
            <a:ext cx="2358531"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a:t>1260 Jahre (3</a:t>
            </a:r>
            <a:r>
              <a:rPr lang="en-US" altLang="en-US" sz="1600" dirty="0">
                <a:cs typeface="Arial" panose="020B0604020202020204" pitchFamily="34" charset="0"/>
              </a:rPr>
              <a:t>½ </a:t>
            </a:r>
            <a:r>
              <a:rPr lang="en-US" altLang="en-US" sz="1600" dirty="0" err="1">
                <a:cs typeface="Arial" panose="020B0604020202020204" pitchFamily="34" charset="0"/>
              </a:rPr>
              <a:t>Zeiten</a:t>
            </a:r>
            <a:r>
              <a:rPr lang="en-US" altLang="en-US" sz="1600" dirty="0">
                <a:cs typeface="Arial" panose="020B0604020202020204" pitchFamily="34" charset="0"/>
              </a:rPr>
              <a:t>)</a:t>
            </a:r>
            <a:r>
              <a:rPr lang="en-US" altLang="en-US" sz="1600" dirty="0"/>
              <a:t> </a:t>
            </a:r>
          </a:p>
        </p:txBody>
      </p:sp>
      <p:sp>
        <p:nvSpPr>
          <p:cNvPr id="2074" name="Text Box 26">
            <a:extLst>
              <a:ext uri="{FF2B5EF4-FFF2-40B4-BE49-F238E27FC236}">
                <a16:creationId xmlns:a16="http://schemas.microsoft.com/office/drawing/2014/main" id="{FD7574ED-8D0E-0F33-F227-A6C7EEB4F3D3}"/>
              </a:ext>
            </a:extLst>
          </p:cNvPr>
          <p:cNvSpPr txBox="1">
            <a:spLocks noChangeArrowheads="1"/>
          </p:cNvSpPr>
          <p:nvPr/>
        </p:nvSpPr>
        <p:spPr bwMode="auto">
          <a:xfrm>
            <a:off x="10263226" y="5535177"/>
            <a:ext cx="13420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err="1"/>
              <a:t>Heiligtum</a:t>
            </a:r>
            <a:endParaRPr lang="en-US" altLang="en-US" sz="2000" dirty="0"/>
          </a:p>
          <a:p>
            <a:pPr algn="ctr"/>
            <a:r>
              <a:rPr lang="en-US" altLang="en-US" sz="2000" dirty="0" err="1"/>
              <a:t>gereinigt</a:t>
            </a:r>
            <a:endParaRPr lang="en-US" altLang="en-US" sz="2000" dirty="0"/>
          </a:p>
        </p:txBody>
      </p:sp>
      <p:sp>
        <p:nvSpPr>
          <p:cNvPr id="2075" name="Text Box 27">
            <a:extLst>
              <a:ext uri="{FF2B5EF4-FFF2-40B4-BE49-F238E27FC236}">
                <a16:creationId xmlns:a16="http://schemas.microsoft.com/office/drawing/2014/main" id="{0C6B54F2-2EDC-7A70-C2D5-506BF6AF9BEF}"/>
              </a:ext>
            </a:extLst>
          </p:cNvPr>
          <p:cNvSpPr txBox="1">
            <a:spLocks noChangeArrowheads="1"/>
          </p:cNvSpPr>
          <p:nvPr/>
        </p:nvSpPr>
        <p:spPr bwMode="auto">
          <a:xfrm>
            <a:off x="9424581" y="4292601"/>
            <a:ext cx="137785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err="1"/>
              <a:t>Papst</a:t>
            </a:r>
            <a:r>
              <a:rPr lang="en-US" altLang="en-US" sz="1600" dirty="0"/>
              <a:t> </a:t>
            </a:r>
            <a:r>
              <a:rPr lang="en-US" altLang="en-US" sz="1600" dirty="0" err="1"/>
              <a:t>gefangen</a:t>
            </a:r>
            <a:r>
              <a:rPr lang="en-US" altLang="en-US" sz="1600" dirty="0"/>
              <a:t> </a:t>
            </a:r>
            <a:r>
              <a:rPr lang="en-US" altLang="en-US" sz="1600" dirty="0" err="1"/>
              <a:t>genommen</a:t>
            </a:r>
            <a:r>
              <a:rPr lang="en-US" altLang="en-US" sz="1600" dirty="0"/>
              <a:t> – </a:t>
            </a:r>
            <a:r>
              <a:rPr lang="en-US" altLang="en-US" sz="1600" dirty="0" err="1"/>
              <a:t>Joch</a:t>
            </a:r>
            <a:r>
              <a:rPr lang="en-US" altLang="en-US" sz="1600" dirty="0"/>
              <a:t> </a:t>
            </a:r>
            <a:r>
              <a:rPr lang="en-US" altLang="en-US" sz="1600" dirty="0" err="1"/>
              <a:t>zerbrochen</a:t>
            </a:r>
            <a:endParaRPr lang="en-US" altLang="en-US" sz="1600" dirty="0"/>
          </a:p>
        </p:txBody>
      </p:sp>
      <p:sp>
        <p:nvSpPr>
          <p:cNvPr id="2076" name="Text Box 28">
            <a:extLst>
              <a:ext uri="{FF2B5EF4-FFF2-40B4-BE49-F238E27FC236}">
                <a16:creationId xmlns:a16="http://schemas.microsoft.com/office/drawing/2014/main" id="{6941DE79-DEDB-E528-F3D1-23F4B51EE318}"/>
              </a:ext>
            </a:extLst>
          </p:cNvPr>
          <p:cNvSpPr txBox="1">
            <a:spLocks noChangeArrowheads="1"/>
          </p:cNvSpPr>
          <p:nvPr/>
        </p:nvSpPr>
        <p:spPr bwMode="auto">
          <a:xfrm>
            <a:off x="2523685" y="2038793"/>
            <a:ext cx="30570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a:solidFill>
                  <a:schemeClr val="tx2"/>
                </a:solidFill>
              </a:rPr>
              <a:t>Israel </a:t>
            </a:r>
            <a:r>
              <a:rPr lang="en-US" altLang="en-US" sz="1400" dirty="0" err="1">
                <a:solidFill>
                  <a:schemeClr val="tx2"/>
                </a:solidFill>
              </a:rPr>
              <a:t>unter</a:t>
            </a:r>
            <a:r>
              <a:rPr lang="en-US" altLang="en-US" sz="1400" dirty="0">
                <a:solidFill>
                  <a:schemeClr val="tx2"/>
                </a:solidFill>
              </a:rPr>
              <a:t> </a:t>
            </a:r>
            <a:r>
              <a:rPr lang="en-US" altLang="en-US" sz="1400" dirty="0" err="1">
                <a:solidFill>
                  <a:schemeClr val="tx2"/>
                </a:solidFill>
              </a:rPr>
              <a:t>heidnischer</a:t>
            </a:r>
            <a:r>
              <a:rPr lang="en-US" altLang="en-US" sz="1400" dirty="0">
                <a:solidFill>
                  <a:schemeClr val="tx2"/>
                </a:solidFill>
              </a:rPr>
              <a:t> </a:t>
            </a:r>
            <a:r>
              <a:rPr lang="en-US" altLang="en-US" sz="1400" dirty="0" err="1">
                <a:solidFill>
                  <a:schemeClr val="tx2"/>
                </a:solidFill>
              </a:rPr>
              <a:t>Herrschaft</a:t>
            </a:r>
            <a:endParaRPr lang="en-US" altLang="en-US" sz="1400" dirty="0">
              <a:solidFill>
                <a:schemeClr val="tx2"/>
              </a:solidFill>
            </a:endParaRPr>
          </a:p>
          <a:p>
            <a:pPr algn="ctr"/>
            <a:r>
              <a:rPr lang="en-US" altLang="en-US" sz="1400" dirty="0">
                <a:solidFill>
                  <a:schemeClr val="tx2"/>
                </a:solidFill>
              </a:rPr>
              <a:t>Das “</a:t>
            </a:r>
            <a:r>
              <a:rPr lang="en-US" altLang="en-US" sz="1400" dirty="0" err="1">
                <a:solidFill>
                  <a:schemeClr val="tx2"/>
                </a:solidFill>
              </a:rPr>
              <a:t>Tägliche</a:t>
            </a:r>
            <a:r>
              <a:rPr lang="en-US" altLang="en-US" sz="1400" dirty="0">
                <a:solidFill>
                  <a:schemeClr val="tx2"/>
                </a:solidFill>
              </a:rPr>
              <a:t>” - </a:t>
            </a:r>
            <a:r>
              <a:rPr lang="en-US" altLang="en-US" sz="1400" dirty="0" err="1">
                <a:solidFill>
                  <a:schemeClr val="tx2"/>
                </a:solidFill>
              </a:rPr>
              <a:t>sichtbar</a:t>
            </a:r>
            <a:endParaRPr lang="en-US" altLang="en-US" sz="1400" dirty="0">
              <a:solidFill>
                <a:schemeClr val="tx2"/>
              </a:solidFill>
            </a:endParaRPr>
          </a:p>
        </p:txBody>
      </p:sp>
      <p:sp>
        <p:nvSpPr>
          <p:cNvPr id="2077" name="Text Box 29">
            <a:extLst>
              <a:ext uri="{FF2B5EF4-FFF2-40B4-BE49-F238E27FC236}">
                <a16:creationId xmlns:a16="http://schemas.microsoft.com/office/drawing/2014/main" id="{0BD99CF5-818A-7242-BBB2-85C71148E789}"/>
              </a:ext>
            </a:extLst>
          </p:cNvPr>
          <p:cNvSpPr txBox="1">
            <a:spLocks noChangeArrowheads="1"/>
          </p:cNvSpPr>
          <p:nvPr/>
        </p:nvSpPr>
        <p:spPr bwMode="auto">
          <a:xfrm>
            <a:off x="7080406" y="2048165"/>
            <a:ext cx="24491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a:solidFill>
                  <a:schemeClr val="tx2"/>
                </a:solidFill>
              </a:rPr>
              <a:t>Israel </a:t>
            </a:r>
            <a:r>
              <a:rPr lang="en-US" altLang="en-US" sz="1400" dirty="0" err="1">
                <a:solidFill>
                  <a:schemeClr val="tx2"/>
                </a:solidFill>
              </a:rPr>
              <a:t>unter</a:t>
            </a:r>
            <a:r>
              <a:rPr lang="en-US" altLang="en-US" sz="1400" dirty="0">
                <a:solidFill>
                  <a:schemeClr val="tx2"/>
                </a:solidFill>
              </a:rPr>
              <a:t> </a:t>
            </a:r>
            <a:r>
              <a:rPr lang="en-US" altLang="en-US" sz="1400" dirty="0" err="1">
                <a:solidFill>
                  <a:schemeClr val="tx2"/>
                </a:solidFill>
              </a:rPr>
              <a:t>Papstherrschaft</a:t>
            </a:r>
            <a:endParaRPr lang="en-US" altLang="en-US" sz="1400" dirty="0">
              <a:solidFill>
                <a:schemeClr val="tx2"/>
              </a:solidFill>
            </a:endParaRPr>
          </a:p>
          <a:p>
            <a:pPr algn="ctr"/>
            <a:r>
              <a:rPr lang="en-US" altLang="en-US" sz="1400" dirty="0" err="1">
                <a:solidFill>
                  <a:schemeClr val="tx2"/>
                </a:solidFill>
              </a:rPr>
              <a:t>Verwüster</a:t>
            </a:r>
            <a:r>
              <a:rPr lang="en-US" altLang="en-US" sz="1400" dirty="0">
                <a:solidFill>
                  <a:schemeClr val="tx2"/>
                </a:solidFill>
              </a:rPr>
              <a:t> - </a:t>
            </a:r>
            <a:r>
              <a:rPr lang="en-US" altLang="en-US" sz="1400" dirty="0" err="1">
                <a:solidFill>
                  <a:schemeClr val="tx2"/>
                </a:solidFill>
              </a:rPr>
              <a:t>geistlich</a:t>
            </a:r>
            <a:endParaRPr lang="en-US" altLang="en-US" sz="1400" dirty="0">
              <a:solidFill>
                <a:schemeClr val="tx2"/>
              </a:solidFill>
            </a:endParaRPr>
          </a:p>
        </p:txBody>
      </p:sp>
      <p:sp>
        <p:nvSpPr>
          <p:cNvPr id="2078" name="Line 30">
            <a:extLst>
              <a:ext uri="{FF2B5EF4-FFF2-40B4-BE49-F238E27FC236}">
                <a16:creationId xmlns:a16="http://schemas.microsoft.com/office/drawing/2014/main" id="{5CCB62EE-96C9-BDF1-C341-B781528CCED1}"/>
              </a:ext>
            </a:extLst>
          </p:cNvPr>
          <p:cNvSpPr>
            <a:spLocks noChangeShapeType="1"/>
          </p:cNvSpPr>
          <p:nvPr/>
        </p:nvSpPr>
        <p:spPr bwMode="auto">
          <a:xfrm>
            <a:off x="5519738" y="2997201"/>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9" name="Text Box 31">
            <a:extLst>
              <a:ext uri="{FF2B5EF4-FFF2-40B4-BE49-F238E27FC236}">
                <a16:creationId xmlns:a16="http://schemas.microsoft.com/office/drawing/2014/main" id="{CD0977B8-4BBA-7222-9079-470BF9A333CA}"/>
              </a:ext>
            </a:extLst>
          </p:cNvPr>
          <p:cNvSpPr txBox="1">
            <a:spLocks noChangeArrowheads="1"/>
          </p:cNvSpPr>
          <p:nvPr/>
        </p:nvSpPr>
        <p:spPr bwMode="auto">
          <a:xfrm>
            <a:off x="4953226" y="2636381"/>
            <a:ext cx="1275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508 </a:t>
            </a:r>
            <a:r>
              <a:rPr lang="en-US" altLang="en-US" dirty="0" err="1"/>
              <a:t>n.Chr</a:t>
            </a:r>
            <a:r>
              <a:rPr lang="en-US" altLang="en-US" dirty="0"/>
              <a:t>.</a:t>
            </a:r>
          </a:p>
        </p:txBody>
      </p:sp>
      <p:sp>
        <p:nvSpPr>
          <p:cNvPr id="2080" name="Line 32">
            <a:extLst>
              <a:ext uri="{FF2B5EF4-FFF2-40B4-BE49-F238E27FC236}">
                <a16:creationId xmlns:a16="http://schemas.microsoft.com/office/drawing/2014/main" id="{DA719A35-2D23-7BF1-9EFC-0D573ABE1BE8}"/>
              </a:ext>
            </a:extLst>
          </p:cNvPr>
          <p:cNvSpPr>
            <a:spLocks noChangeShapeType="1"/>
          </p:cNvSpPr>
          <p:nvPr/>
        </p:nvSpPr>
        <p:spPr bwMode="auto">
          <a:xfrm>
            <a:off x="5519739" y="3141663"/>
            <a:ext cx="487634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1" name="Text Box 33">
            <a:extLst>
              <a:ext uri="{FF2B5EF4-FFF2-40B4-BE49-F238E27FC236}">
                <a16:creationId xmlns:a16="http://schemas.microsoft.com/office/drawing/2014/main" id="{49AB828E-F2B6-2D21-792C-A263D77AF548}"/>
              </a:ext>
            </a:extLst>
          </p:cNvPr>
          <p:cNvSpPr txBox="1">
            <a:spLocks noChangeArrowheads="1"/>
          </p:cNvSpPr>
          <p:nvPr/>
        </p:nvSpPr>
        <p:spPr bwMode="auto">
          <a:xfrm>
            <a:off x="7017036" y="2924175"/>
            <a:ext cx="127913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1290 Jahre</a:t>
            </a:r>
          </a:p>
        </p:txBody>
      </p:sp>
      <p:sp>
        <p:nvSpPr>
          <p:cNvPr id="2082" name="Line 34">
            <a:extLst>
              <a:ext uri="{FF2B5EF4-FFF2-40B4-BE49-F238E27FC236}">
                <a16:creationId xmlns:a16="http://schemas.microsoft.com/office/drawing/2014/main" id="{9A8ACB9A-A2C8-73E1-79A7-739625DCC844}"/>
              </a:ext>
            </a:extLst>
          </p:cNvPr>
          <p:cNvSpPr>
            <a:spLocks noChangeShapeType="1"/>
          </p:cNvSpPr>
          <p:nvPr/>
        </p:nvSpPr>
        <p:spPr bwMode="auto">
          <a:xfrm>
            <a:off x="5519739" y="3897313"/>
            <a:ext cx="5206546" cy="36512"/>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3" name="Text Box 35">
            <a:extLst>
              <a:ext uri="{FF2B5EF4-FFF2-40B4-BE49-F238E27FC236}">
                <a16:creationId xmlns:a16="http://schemas.microsoft.com/office/drawing/2014/main" id="{2D0CA5D9-135A-F9BD-AD0B-97BF9596F9D1}"/>
              </a:ext>
            </a:extLst>
          </p:cNvPr>
          <p:cNvSpPr txBox="1">
            <a:spLocks noChangeArrowheads="1"/>
          </p:cNvSpPr>
          <p:nvPr/>
        </p:nvSpPr>
        <p:spPr bwMode="auto">
          <a:xfrm>
            <a:off x="7113874" y="3729038"/>
            <a:ext cx="127913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1335 Jahre</a:t>
            </a:r>
          </a:p>
        </p:txBody>
      </p:sp>
      <p:sp>
        <p:nvSpPr>
          <p:cNvPr id="2084" name="Text Box 36">
            <a:extLst>
              <a:ext uri="{FF2B5EF4-FFF2-40B4-BE49-F238E27FC236}">
                <a16:creationId xmlns:a16="http://schemas.microsoft.com/office/drawing/2014/main" id="{5A255945-A755-0820-35CB-124D74E52735}"/>
              </a:ext>
            </a:extLst>
          </p:cNvPr>
          <p:cNvSpPr txBox="1">
            <a:spLocks noChangeArrowheads="1"/>
          </p:cNvSpPr>
          <p:nvPr/>
        </p:nvSpPr>
        <p:spPr bwMode="auto">
          <a:xfrm>
            <a:off x="3407437" y="4724401"/>
            <a:ext cx="43293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Das “</a:t>
            </a:r>
            <a:r>
              <a:rPr lang="en-US" altLang="en-US" dirty="0" err="1"/>
              <a:t>Tägliche</a:t>
            </a:r>
            <a:r>
              <a:rPr lang="en-US" altLang="en-US" dirty="0"/>
              <a:t>” </a:t>
            </a:r>
            <a:r>
              <a:rPr lang="en-US" altLang="en-US" dirty="0" err="1"/>
              <a:t>weggenommen</a:t>
            </a:r>
            <a:r>
              <a:rPr lang="en-US" altLang="en-US" dirty="0"/>
              <a:t>/</a:t>
            </a:r>
            <a:r>
              <a:rPr lang="en-US" altLang="en-US" dirty="0" err="1"/>
              <a:t>erhöht</a:t>
            </a:r>
            <a:r>
              <a:rPr lang="en-US" altLang="en-US" dirty="0"/>
              <a:t>;</a:t>
            </a:r>
          </a:p>
          <a:p>
            <a:pPr algn="ctr"/>
            <a:r>
              <a:rPr lang="en-US" altLang="en-US" dirty="0" err="1"/>
              <a:t>Europäische</a:t>
            </a:r>
            <a:r>
              <a:rPr lang="en-US" altLang="en-US" dirty="0"/>
              <a:t> </a:t>
            </a:r>
            <a:r>
              <a:rPr lang="en-US" altLang="en-US" dirty="0" err="1"/>
              <a:t>Könige</a:t>
            </a:r>
            <a:r>
              <a:rPr lang="en-US" altLang="en-US" dirty="0"/>
              <a:t> </a:t>
            </a:r>
            <a:r>
              <a:rPr lang="en-US" altLang="en-US" dirty="0" err="1"/>
              <a:t>werden</a:t>
            </a:r>
            <a:r>
              <a:rPr lang="en-US" altLang="en-US" dirty="0"/>
              <a:t> </a:t>
            </a:r>
          </a:p>
          <a:p>
            <a:pPr algn="ctr"/>
            <a:r>
              <a:rPr lang="en-US" altLang="en-US" dirty="0"/>
              <a:t>nun </a:t>
            </a:r>
            <a:r>
              <a:rPr lang="en-US" altLang="en-US" dirty="0" err="1"/>
              <a:t>zu</a:t>
            </a:r>
            <a:r>
              <a:rPr lang="en-US" altLang="en-US" dirty="0"/>
              <a:t> </a:t>
            </a:r>
            <a:r>
              <a:rPr lang="en-US" altLang="en-US" dirty="0" err="1"/>
              <a:t>päpstlichen</a:t>
            </a:r>
            <a:r>
              <a:rPr lang="en-US" altLang="en-US" dirty="0"/>
              <a:t> Armeen</a:t>
            </a:r>
          </a:p>
          <a:p>
            <a:pPr algn="ctr"/>
            <a:r>
              <a:rPr lang="en-US" altLang="en-US" dirty="0"/>
              <a:t>RH Dec 9, 1851</a:t>
            </a:r>
          </a:p>
        </p:txBody>
      </p:sp>
      <p:sp>
        <p:nvSpPr>
          <p:cNvPr id="2085" name="Text Box 37">
            <a:extLst>
              <a:ext uri="{FF2B5EF4-FFF2-40B4-BE49-F238E27FC236}">
                <a16:creationId xmlns:a16="http://schemas.microsoft.com/office/drawing/2014/main" id="{99CE6DFA-6BE2-28DA-5C6C-0FA43D35A3B7}"/>
              </a:ext>
            </a:extLst>
          </p:cNvPr>
          <p:cNvSpPr txBox="1">
            <a:spLocks noChangeArrowheads="1"/>
          </p:cNvSpPr>
          <p:nvPr/>
        </p:nvSpPr>
        <p:spPr bwMode="auto">
          <a:xfrm>
            <a:off x="4532063" y="676331"/>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Sieben </a:t>
            </a:r>
            <a:r>
              <a:rPr lang="en-US" altLang="en-US" sz="2000" dirty="0" err="1"/>
              <a:t>Zeiten</a:t>
            </a:r>
            <a:endParaRPr lang="en-US" altLang="en-US" sz="2000" dirty="0"/>
          </a:p>
        </p:txBody>
      </p:sp>
      <p:sp>
        <p:nvSpPr>
          <p:cNvPr id="2086" name="Text Box 38">
            <a:extLst>
              <a:ext uri="{FF2B5EF4-FFF2-40B4-BE49-F238E27FC236}">
                <a16:creationId xmlns:a16="http://schemas.microsoft.com/office/drawing/2014/main" id="{81ED4E9E-D123-0BBB-FFBF-2EC80A34622E}"/>
              </a:ext>
            </a:extLst>
          </p:cNvPr>
          <p:cNvSpPr txBox="1">
            <a:spLocks noChangeArrowheads="1"/>
          </p:cNvSpPr>
          <p:nvPr/>
        </p:nvSpPr>
        <p:spPr bwMode="auto">
          <a:xfrm>
            <a:off x="2364038" y="260878"/>
            <a:ext cx="74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err="1"/>
              <a:t>Zerstreuung</a:t>
            </a:r>
            <a:r>
              <a:rPr lang="en-US" altLang="en-US" sz="2800" dirty="0"/>
              <a:t> und </a:t>
            </a:r>
            <a:r>
              <a:rPr lang="en-US" altLang="en-US" sz="2800" dirty="0" err="1"/>
              <a:t>Sammlung</a:t>
            </a:r>
            <a:r>
              <a:rPr lang="en-US" altLang="en-US" sz="2800" dirty="0"/>
              <a:t> Israels</a:t>
            </a:r>
          </a:p>
        </p:txBody>
      </p:sp>
      <p:sp>
        <p:nvSpPr>
          <p:cNvPr id="2087" name="Text Box 39">
            <a:extLst>
              <a:ext uri="{FF2B5EF4-FFF2-40B4-BE49-F238E27FC236}">
                <a16:creationId xmlns:a16="http://schemas.microsoft.com/office/drawing/2014/main" id="{A6589826-66F3-2048-30EF-FCE067B1855D}"/>
              </a:ext>
            </a:extLst>
          </p:cNvPr>
          <p:cNvSpPr txBox="1">
            <a:spLocks noChangeArrowheads="1"/>
          </p:cNvSpPr>
          <p:nvPr/>
        </p:nvSpPr>
        <p:spPr bwMode="auto">
          <a:xfrm>
            <a:off x="6645299" y="1455319"/>
            <a:ext cx="34565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err="1"/>
              <a:t>Zeiten</a:t>
            </a:r>
            <a:r>
              <a:rPr lang="en-US" altLang="en-US" sz="1400" dirty="0"/>
              <a:t> der Heiden (Lk 21,24 - </a:t>
            </a:r>
            <a:r>
              <a:rPr lang="en-US" altLang="en-US" sz="1400" dirty="0" err="1"/>
              <a:t>Offb</a:t>
            </a:r>
            <a:r>
              <a:rPr lang="en-US" altLang="en-US" sz="1400" dirty="0"/>
              <a:t> 11,2)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2CA3-B210-9730-C12D-40848191551B}"/>
            </a:ext>
          </a:extLst>
        </p:cNvPr>
        <p:cNvGrpSpPr/>
        <p:nvPr/>
      </p:nvGrpSpPr>
      <p:grpSpPr>
        <a:xfrm>
          <a:off x="0" y="0"/>
          <a:ext cx="0" cy="0"/>
          <a:chOff x="0" y="0"/>
          <a:chExt cx="0" cy="0"/>
        </a:xfrm>
      </p:grpSpPr>
      <p:sp>
        <p:nvSpPr>
          <p:cNvPr id="2052" name="Line 4">
            <a:extLst>
              <a:ext uri="{FF2B5EF4-FFF2-40B4-BE49-F238E27FC236}">
                <a16:creationId xmlns:a16="http://schemas.microsoft.com/office/drawing/2014/main" id="{A349F038-5FAA-863B-FED6-4879CDC17576}"/>
              </a:ext>
            </a:extLst>
          </p:cNvPr>
          <p:cNvSpPr>
            <a:spLocks noChangeShapeType="1"/>
          </p:cNvSpPr>
          <p:nvPr/>
        </p:nvSpPr>
        <p:spPr bwMode="auto">
          <a:xfrm>
            <a:off x="1220111" y="3500438"/>
            <a:ext cx="9607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2053" name="Picture 5">
            <a:extLst>
              <a:ext uri="{FF2B5EF4-FFF2-40B4-BE49-F238E27FC236}">
                <a16:creationId xmlns:a16="http://schemas.microsoft.com/office/drawing/2014/main" id="{F92672B2-9292-3F2F-D6EE-BBA7AFD91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Line 6">
            <a:extLst>
              <a:ext uri="{FF2B5EF4-FFF2-40B4-BE49-F238E27FC236}">
                <a16:creationId xmlns:a16="http://schemas.microsoft.com/office/drawing/2014/main" id="{2E459A6A-8ADD-F34A-97F1-4F86062245C9}"/>
              </a:ext>
            </a:extLst>
          </p:cNvPr>
          <p:cNvSpPr>
            <a:spLocks noChangeShapeType="1"/>
          </p:cNvSpPr>
          <p:nvPr/>
        </p:nvSpPr>
        <p:spPr bwMode="auto">
          <a:xfrm>
            <a:off x="1220111" y="1268413"/>
            <a:ext cx="0" cy="3600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5" name="Text Box 7">
            <a:extLst>
              <a:ext uri="{FF2B5EF4-FFF2-40B4-BE49-F238E27FC236}">
                <a16:creationId xmlns:a16="http://schemas.microsoft.com/office/drawing/2014/main" id="{72DF5917-A874-97E1-9A91-CF7B0D164807}"/>
              </a:ext>
            </a:extLst>
          </p:cNvPr>
          <p:cNvSpPr txBox="1">
            <a:spLocks noChangeArrowheads="1"/>
          </p:cNvSpPr>
          <p:nvPr/>
        </p:nvSpPr>
        <p:spPr bwMode="auto">
          <a:xfrm>
            <a:off x="788312" y="738189"/>
            <a:ext cx="13667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722 </a:t>
            </a:r>
            <a:r>
              <a:rPr lang="en-US" altLang="en-US" sz="2000" dirty="0" err="1"/>
              <a:t>v.Chr</a:t>
            </a:r>
            <a:r>
              <a:rPr lang="en-US" altLang="en-US" sz="2000" dirty="0"/>
              <a:t>.</a:t>
            </a:r>
          </a:p>
        </p:txBody>
      </p:sp>
      <p:sp>
        <p:nvSpPr>
          <p:cNvPr id="2056" name="Text Box 8">
            <a:extLst>
              <a:ext uri="{FF2B5EF4-FFF2-40B4-BE49-F238E27FC236}">
                <a16:creationId xmlns:a16="http://schemas.microsoft.com/office/drawing/2014/main" id="{BA38DAF0-888B-BF7B-09C8-1B8CC5DE031F}"/>
              </a:ext>
            </a:extLst>
          </p:cNvPr>
          <p:cNvSpPr txBox="1">
            <a:spLocks noChangeArrowheads="1"/>
          </p:cNvSpPr>
          <p:nvPr/>
        </p:nvSpPr>
        <p:spPr bwMode="auto">
          <a:xfrm>
            <a:off x="316376" y="4993536"/>
            <a:ext cx="163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err="1"/>
              <a:t>Zerstreute</a:t>
            </a:r>
            <a:endParaRPr lang="en-US" altLang="en-US" sz="2000" dirty="0"/>
          </a:p>
          <a:p>
            <a:pPr algn="ctr"/>
            <a:r>
              <a:rPr lang="en-US" altLang="en-US" sz="2000" dirty="0"/>
              <a:t>Gemeinde</a:t>
            </a:r>
          </a:p>
          <a:p>
            <a:pPr algn="ctr"/>
            <a:r>
              <a:rPr lang="en-US" altLang="en-US" sz="2000" u="sng" dirty="0"/>
              <a:t>Quelle</a:t>
            </a:r>
          </a:p>
        </p:txBody>
      </p:sp>
      <p:sp>
        <p:nvSpPr>
          <p:cNvPr id="2057" name="Line 9">
            <a:extLst>
              <a:ext uri="{FF2B5EF4-FFF2-40B4-BE49-F238E27FC236}">
                <a16:creationId xmlns:a16="http://schemas.microsoft.com/office/drawing/2014/main" id="{3C8838E5-4B32-E04D-E8F5-CD7B085A99CD}"/>
              </a:ext>
            </a:extLst>
          </p:cNvPr>
          <p:cNvSpPr>
            <a:spLocks noChangeShapeType="1"/>
          </p:cNvSpPr>
          <p:nvPr/>
        </p:nvSpPr>
        <p:spPr bwMode="auto">
          <a:xfrm>
            <a:off x="1651911"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9" name="Text Box 11">
            <a:extLst>
              <a:ext uri="{FF2B5EF4-FFF2-40B4-BE49-F238E27FC236}">
                <a16:creationId xmlns:a16="http://schemas.microsoft.com/office/drawing/2014/main" id="{0821528E-23E9-6CE1-10C4-E3F287755EB4}"/>
              </a:ext>
            </a:extLst>
          </p:cNvPr>
          <p:cNvSpPr txBox="1">
            <a:spLocks noChangeArrowheads="1"/>
          </p:cNvSpPr>
          <p:nvPr/>
        </p:nvSpPr>
        <p:spPr bwMode="auto">
          <a:xfrm>
            <a:off x="1220112" y="1916114"/>
            <a:ext cx="13667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677 </a:t>
            </a:r>
            <a:r>
              <a:rPr lang="en-US" altLang="en-US" sz="2000" dirty="0" err="1"/>
              <a:t>v.Chr</a:t>
            </a:r>
            <a:r>
              <a:rPr lang="en-US" altLang="en-US" sz="2000" dirty="0"/>
              <a:t>.</a:t>
            </a:r>
          </a:p>
        </p:txBody>
      </p:sp>
      <p:sp>
        <p:nvSpPr>
          <p:cNvPr id="2060" name="Line 12">
            <a:extLst>
              <a:ext uri="{FF2B5EF4-FFF2-40B4-BE49-F238E27FC236}">
                <a16:creationId xmlns:a16="http://schemas.microsoft.com/office/drawing/2014/main" id="{2A99798F-05E4-5BB2-E859-CB1596BC65EC}"/>
              </a:ext>
            </a:extLst>
          </p:cNvPr>
          <p:cNvSpPr>
            <a:spLocks noChangeShapeType="1"/>
          </p:cNvSpPr>
          <p:nvPr/>
        </p:nvSpPr>
        <p:spPr bwMode="auto">
          <a:xfrm>
            <a:off x="5808663" y="1773238"/>
            <a:ext cx="0" cy="23749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1" name="Text Box 13">
            <a:extLst>
              <a:ext uri="{FF2B5EF4-FFF2-40B4-BE49-F238E27FC236}">
                <a16:creationId xmlns:a16="http://schemas.microsoft.com/office/drawing/2014/main" id="{133713F6-E56E-F1C5-8A14-82A713CD842E}"/>
              </a:ext>
            </a:extLst>
          </p:cNvPr>
          <p:cNvSpPr txBox="1">
            <a:spLocks noChangeArrowheads="1"/>
          </p:cNvSpPr>
          <p:nvPr/>
        </p:nvSpPr>
        <p:spPr bwMode="auto">
          <a:xfrm>
            <a:off x="5334289" y="1435691"/>
            <a:ext cx="14808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538 </a:t>
            </a:r>
            <a:r>
              <a:rPr lang="en-US" altLang="en-US" sz="2000" b="1" dirty="0" err="1"/>
              <a:t>n.Chr</a:t>
            </a:r>
            <a:r>
              <a:rPr lang="en-US" altLang="en-US" sz="2000" b="1" dirty="0"/>
              <a:t>.</a:t>
            </a:r>
          </a:p>
        </p:txBody>
      </p:sp>
      <p:sp>
        <p:nvSpPr>
          <p:cNvPr id="2062" name="Line 14">
            <a:extLst>
              <a:ext uri="{FF2B5EF4-FFF2-40B4-BE49-F238E27FC236}">
                <a16:creationId xmlns:a16="http://schemas.microsoft.com/office/drawing/2014/main" id="{425F7FB9-C715-8FAF-7357-EDCF38D6F319}"/>
              </a:ext>
            </a:extLst>
          </p:cNvPr>
          <p:cNvSpPr>
            <a:spLocks noChangeShapeType="1"/>
          </p:cNvSpPr>
          <p:nvPr/>
        </p:nvSpPr>
        <p:spPr bwMode="auto">
          <a:xfrm flipH="1">
            <a:off x="10800897" y="2205037"/>
            <a:ext cx="26982" cy="278849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3" name="Text Box 15">
            <a:extLst>
              <a:ext uri="{FF2B5EF4-FFF2-40B4-BE49-F238E27FC236}">
                <a16:creationId xmlns:a16="http://schemas.microsoft.com/office/drawing/2014/main" id="{E889B1FF-E328-5AF5-E012-6FB30D4C248F}"/>
              </a:ext>
            </a:extLst>
          </p:cNvPr>
          <p:cNvSpPr txBox="1">
            <a:spLocks noChangeArrowheads="1"/>
          </p:cNvSpPr>
          <p:nvPr/>
        </p:nvSpPr>
        <p:spPr bwMode="auto">
          <a:xfrm>
            <a:off x="10321465" y="1916114"/>
            <a:ext cx="15838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1844 </a:t>
            </a:r>
            <a:r>
              <a:rPr lang="en-US" altLang="en-US" sz="2000" dirty="0" err="1"/>
              <a:t>n.Chr</a:t>
            </a:r>
            <a:r>
              <a:rPr lang="en-US" altLang="en-US" sz="2000" dirty="0"/>
              <a:t>.</a:t>
            </a:r>
          </a:p>
        </p:txBody>
      </p:sp>
      <p:sp>
        <p:nvSpPr>
          <p:cNvPr id="2064" name="Line 16">
            <a:extLst>
              <a:ext uri="{FF2B5EF4-FFF2-40B4-BE49-F238E27FC236}">
                <a16:creationId xmlns:a16="http://schemas.microsoft.com/office/drawing/2014/main" id="{535D96C2-18E6-6100-3C7F-B1AF76C26CCC}"/>
              </a:ext>
            </a:extLst>
          </p:cNvPr>
          <p:cNvSpPr>
            <a:spLocks noChangeShapeType="1"/>
          </p:cNvSpPr>
          <p:nvPr/>
        </p:nvSpPr>
        <p:spPr bwMode="auto">
          <a:xfrm>
            <a:off x="10396079" y="1268414"/>
            <a:ext cx="0" cy="302418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5" name="Text Box 17">
            <a:extLst>
              <a:ext uri="{FF2B5EF4-FFF2-40B4-BE49-F238E27FC236}">
                <a16:creationId xmlns:a16="http://schemas.microsoft.com/office/drawing/2014/main" id="{0A7EBD91-3465-BA51-255E-D33E642D9650}"/>
              </a:ext>
            </a:extLst>
          </p:cNvPr>
          <p:cNvSpPr txBox="1">
            <a:spLocks noChangeArrowheads="1"/>
          </p:cNvSpPr>
          <p:nvPr/>
        </p:nvSpPr>
        <p:spPr bwMode="auto">
          <a:xfrm>
            <a:off x="9819816" y="908051"/>
            <a:ext cx="15838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1798 </a:t>
            </a:r>
            <a:r>
              <a:rPr lang="en-US" altLang="en-US" sz="2000" dirty="0" err="1"/>
              <a:t>n.Chr</a:t>
            </a:r>
            <a:r>
              <a:rPr lang="en-US" altLang="en-US" sz="2000" dirty="0"/>
              <a:t>.</a:t>
            </a:r>
          </a:p>
        </p:txBody>
      </p:sp>
      <p:sp>
        <p:nvSpPr>
          <p:cNvPr id="2066" name="Line 18">
            <a:extLst>
              <a:ext uri="{FF2B5EF4-FFF2-40B4-BE49-F238E27FC236}">
                <a16:creationId xmlns:a16="http://schemas.microsoft.com/office/drawing/2014/main" id="{24C6BE07-2100-5EEC-EF68-58412AFDB721}"/>
              </a:ext>
            </a:extLst>
          </p:cNvPr>
          <p:cNvSpPr>
            <a:spLocks noChangeShapeType="1"/>
          </p:cNvSpPr>
          <p:nvPr/>
        </p:nvSpPr>
        <p:spPr bwMode="auto">
          <a:xfrm>
            <a:off x="1220111" y="1412875"/>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7" name="Text Box 19">
            <a:extLst>
              <a:ext uri="{FF2B5EF4-FFF2-40B4-BE49-F238E27FC236}">
                <a16:creationId xmlns:a16="http://schemas.microsoft.com/office/drawing/2014/main" id="{3FF1E8EF-5583-DCE8-1013-93F0476763D2}"/>
              </a:ext>
            </a:extLst>
          </p:cNvPr>
          <p:cNvSpPr txBox="1">
            <a:spLocks noChangeArrowheads="1"/>
          </p:cNvSpPr>
          <p:nvPr/>
        </p:nvSpPr>
        <p:spPr bwMode="auto">
          <a:xfrm>
            <a:off x="3965455" y="1077896"/>
            <a:ext cx="316817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Jahre – </a:t>
            </a:r>
            <a:r>
              <a:rPr lang="en-US" altLang="en-US" sz="2000" dirty="0" err="1"/>
              <a:t>Ewiger</a:t>
            </a:r>
            <a:r>
              <a:rPr lang="en-US" altLang="en-US" sz="2000" dirty="0"/>
              <a:t> Bund</a:t>
            </a:r>
          </a:p>
        </p:txBody>
      </p:sp>
      <p:sp>
        <p:nvSpPr>
          <p:cNvPr id="2068" name="Line 20">
            <a:extLst>
              <a:ext uri="{FF2B5EF4-FFF2-40B4-BE49-F238E27FC236}">
                <a16:creationId xmlns:a16="http://schemas.microsoft.com/office/drawing/2014/main" id="{25142CF3-787B-F138-4393-37247FE692A2}"/>
              </a:ext>
            </a:extLst>
          </p:cNvPr>
          <p:cNvSpPr>
            <a:spLocks noChangeShapeType="1"/>
          </p:cNvSpPr>
          <p:nvPr/>
        </p:nvSpPr>
        <p:spPr bwMode="auto">
          <a:xfrm>
            <a:off x="1651911" y="2565400"/>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9" name="Text Box 21">
            <a:extLst>
              <a:ext uri="{FF2B5EF4-FFF2-40B4-BE49-F238E27FC236}">
                <a16:creationId xmlns:a16="http://schemas.microsoft.com/office/drawing/2014/main" id="{97A93C59-8F26-97E3-B391-F8A33073F7D5}"/>
              </a:ext>
            </a:extLst>
          </p:cNvPr>
          <p:cNvSpPr txBox="1">
            <a:spLocks noChangeArrowheads="1"/>
          </p:cNvSpPr>
          <p:nvPr/>
        </p:nvSpPr>
        <p:spPr bwMode="auto">
          <a:xfrm>
            <a:off x="5820882" y="2384685"/>
            <a:ext cx="316817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Jahre – </a:t>
            </a:r>
            <a:r>
              <a:rPr lang="en-US" altLang="en-US" sz="2000" dirty="0" err="1"/>
              <a:t>Ewiger</a:t>
            </a:r>
            <a:r>
              <a:rPr lang="en-US" altLang="en-US" sz="2000" dirty="0"/>
              <a:t> Bund</a:t>
            </a:r>
          </a:p>
        </p:txBody>
      </p:sp>
      <p:sp>
        <p:nvSpPr>
          <p:cNvPr id="2070" name="Line 22">
            <a:extLst>
              <a:ext uri="{FF2B5EF4-FFF2-40B4-BE49-F238E27FC236}">
                <a16:creationId xmlns:a16="http://schemas.microsoft.com/office/drawing/2014/main" id="{F92DDE59-9376-FF07-294C-4CF14357D2DE}"/>
              </a:ext>
            </a:extLst>
          </p:cNvPr>
          <p:cNvSpPr>
            <a:spLocks noChangeShapeType="1"/>
          </p:cNvSpPr>
          <p:nvPr/>
        </p:nvSpPr>
        <p:spPr bwMode="auto">
          <a:xfrm>
            <a:off x="1220111" y="1916113"/>
            <a:ext cx="465998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1" name="Line 23">
            <a:extLst>
              <a:ext uri="{FF2B5EF4-FFF2-40B4-BE49-F238E27FC236}">
                <a16:creationId xmlns:a16="http://schemas.microsoft.com/office/drawing/2014/main" id="{AFEA4C97-A2DB-74C7-3C4E-1E4326E05CBD}"/>
              </a:ext>
            </a:extLst>
          </p:cNvPr>
          <p:cNvSpPr>
            <a:spLocks noChangeShapeType="1"/>
          </p:cNvSpPr>
          <p:nvPr/>
        </p:nvSpPr>
        <p:spPr bwMode="auto">
          <a:xfrm>
            <a:off x="5808663" y="1916113"/>
            <a:ext cx="458741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2" name="Text Box 24">
            <a:extLst>
              <a:ext uri="{FF2B5EF4-FFF2-40B4-BE49-F238E27FC236}">
                <a16:creationId xmlns:a16="http://schemas.microsoft.com/office/drawing/2014/main" id="{0D37FDC1-76D5-6E62-868A-D4C763560254}"/>
              </a:ext>
            </a:extLst>
          </p:cNvPr>
          <p:cNvSpPr txBox="1">
            <a:spLocks noChangeArrowheads="1"/>
          </p:cNvSpPr>
          <p:nvPr/>
        </p:nvSpPr>
        <p:spPr bwMode="auto">
          <a:xfrm>
            <a:off x="6888164" y="1773239"/>
            <a:ext cx="2307235"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Jahre (3½ </a:t>
            </a:r>
            <a:r>
              <a:rPr lang="en-US" altLang="en-US" sz="1600" dirty="0" err="1"/>
              <a:t>Zeiten</a:t>
            </a:r>
            <a:r>
              <a:rPr lang="en-US" altLang="en-US" sz="1600" dirty="0"/>
              <a:t>)</a:t>
            </a:r>
          </a:p>
        </p:txBody>
      </p:sp>
      <p:sp>
        <p:nvSpPr>
          <p:cNvPr id="2073" name="Text Box 25">
            <a:extLst>
              <a:ext uri="{FF2B5EF4-FFF2-40B4-BE49-F238E27FC236}">
                <a16:creationId xmlns:a16="http://schemas.microsoft.com/office/drawing/2014/main" id="{3FB0A48D-B7E4-15F8-FA7E-CB8ED2F13B18}"/>
              </a:ext>
            </a:extLst>
          </p:cNvPr>
          <p:cNvSpPr txBox="1">
            <a:spLocks noChangeArrowheads="1"/>
          </p:cNvSpPr>
          <p:nvPr/>
        </p:nvSpPr>
        <p:spPr bwMode="auto">
          <a:xfrm>
            <a:off x="2446909" y="1698924"/>
            <a:ext cx="2358531"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Jahre (3</a:t>
            </a:r>
            <a:r>
              <a:rPr lang="en-US" altLang="en-US" sz="1600" dirty="0">
                <a:cs typeface="Arial" panose="020B0604020202020204" pitchFamily="34" charset="0"/>
              </a:rPr>
              <a:t>½ </a:t>
            </a:r>
            <a:r>
              <a:rPr lang="en-US" altLang="en-US" sz="1600" dirty="0" err="1">
                <a:cs typeface="Arial" panose="020B0604020202020204" pitchFamily="34" charset="0"/>
              </a:rPr>
              <a:t>Zeiten</a:t>
            </a:r>
            <a:r>
              <a:rPr lang="en-US" altLang="en-US" sz="1600" dirty="0">
                <a:cs typeface="Arial" panose="020B0604020202020204" pitchFamily="34" charset="0"/>
              </a:rPr>
              <a:t>)</a:t>
            </a:r>
            <a:r>
              <a:rPr lang="en-US" altLang="en-US" sz="1600" dirty="0"/>
              <a:t> </a:t>
            </a:r>
          </a:p>
        </p:txBody>
      </p:sp>
      <p:sp>
        <p:nvSpPr>
          <p:cNvPr id="2074" name="Text Box 26">
            <a:extLst>
              <a:ext uri="{FF2B5EF4-FFF2-40B4-BE49-F238E27FC236}">
                <a16:creationId xmlns:a16="http://schemas.microsoft.com/office/drawing/2014/main" id="{1CCD18F8-0A87-A921-B9C7-1569B9679D46}"/>
              </a:ext>
            </a:extLst>
          </p:cNvPr>
          <p:cNvSpPr txBox="1">
            <a:spLocks noChangeArrowheads="1"/>
          </p:cNvSpPr>
          <p:nvPr/>
        </p:nvSpPr>
        <p:spPr bwMode="auto">
          <a:xfrm>
            <a:off x="10019403" y="4993536"/>
            <a:ext cx="17744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err="1"/>
              <a:t>Gesammelte</a:t>
            </a:r>
            <a:endParaRPr lang="en-US" altLang="en-US" sz="2000" dirty="0"/>
          </a:p>
          <a:p>
            <a:pPr algn="ctr"/>
            <a:r>
              <a:rPr lang="en-US" altLang="en-US" sz="2000" dirty="0"/>
              <a:t>Gemeinde</a:t>
            </a:r>
          </a:p>
          <a:p>
            <a:pPr algn="ctr"/>
            <a:r>
              <a:rPr lang="en-US" altLang="en-US" sz="2000" u="sng" dirty="0"/>
              <a:t>Kanal </a:t>
            </a:r>
          </a:p>
        </p:txBody>
      </p:sp>
      <p:sp>
        <p:nvSpPr>
          <p:cNvPr id="2078" name="Line 30">
            <a:extLst>
              <a:ext uri="{FF2B5EF4-FFF2-40B4-BE49-F238E27FC236}">
                <a16:creationId xmlns:a16="http://schemas.microsoft.com/office/drawing/2014/main" id="{CDE09C8E-47F4-753D-FE24-13CC3ED135E1}"/>
              </a:ext>
            </a:extLst>
          </p:cNvPr>
          <p:cNvSpPr>
            <a:spLocks noChangeShapeType="1"/>
          </p:cNvSpPr>
          <p:nvPr/>
        </p:nvSpPr>
        <p:spPr bwMode="auto">
          <a:xfrm>
            <a:off x="5519738" y="2997201"/>
            <a:ext cx="0" cy="110116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9" name="Text Box 31">
            <a:extLst>
              <a:ext uri="{FF2B5EF4-FFF2-40B4-BE49-F238E27FC236}">
                <a16:creationId xmlns:a16="http://schemas.microsoft.com/office/drawing/2014/main" id="{D7FDED12-63E7-66FD-4ECC-B68B4B79567D}"/>
              </a:ext>
            </a:extLst>
          </p:cNvPr>
          <p:cNvSpPr txBox="1">
            <a:spLocks noChangeArrowheads="1"/>
          </p:cNvSpPr>
          <p:nvPr/>
        </p:nvSpPr>
        <p:spPr bwMode="auto">
          <a:xfrm>
            <a:off x="5117021" y="2636381"/>
            <a:ext cx="1275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508 </a:t>
            </a:r>
            <a:r>
              <a:rPr lang="en-US" altLang="en-US" dirty="0" err="1"/>
              <a:t>n.Chr</a:t>
            </a:r>
            <a:r>
              <a:rPr lang="en-US" altLang="en-US" dirty="0"/>
              <a:t>.</a:t>
            </a:r>
          </a:p>
        </p:txBody>
      </p:sp>
      <p:sp>
        <p:nvSpPr>
          <p:cNvPr id="2080" name="Line 32">
            <a:extLst>
              <a:ext uri="{FF2B5EF4-FFF2-40B4-BE49-F238E27FC236}">
                <a16:creationId xmlns:a16="http://schemas.microsoft.com/office/drawing/2014/main" id="{C2B68B1B-A152-EDB1-CE48-807DA7B8243D}"/>
              </a:ext>
            </a:extLst>
          </p:cNvPr>
          <p:cNvSpPr>
            <a:spLocks noChangeShapeType="1"/>
          </p:cNvSpPr>
          <p:nvPr/>
        </p:nvSpPr>
        <p:spPr bwMode="auto">
          <a:xfrm>
            <a:off x="5519739" y="3141663"/>
            <a:ext cx="487634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1" name="Text Box 33">
            <a:extLst>
              <a:ext uri="{FF2B5EF4-FFF2-40B4-BE49-F238E27FC236}">
                <a16:creationId xmlns:a16="http://schemas.microsoft.com/office/drawing/2014/main" id="{0142AB28-30A6-3968-3B39-E93A7E363696}"/>
              </a:ext>
            </a:extLst>
          </p:cNvPr>
          <p:cNvSpPr txBox="1">
            <a:spLocks noChangeArrowheads="1"/>
          </p:cNvSpPr>
          <p:nvPr/>
        </p:nvSpPr>
        <p:spPr bwMode="auto">
          <a:xfrm>
            <a:off x="7007226" y="2924175"/>
            <a:ext cx="127913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1290 Jahre</a:t>
            </a:r>
          </a:p>
        </p:txBody>
      </p:sp>
      <p:sp>
        <p:nvSpPr>
          <p:cNvPr id="2082" name="Line 34">
            <a:extLst>
              <a:ext uri="{FF2B5EF4-FFF2-40B4-BE49-F238E27FC236}">
                <a16:creationId xmlns:a16="http://schemas.microsoft.com/office/drawing/2014/main" id="{DFCD4479-86C3-BD51-5F1C-CDDF5B33F309}"/>
              </a:ext>
            </a:extLst>
          </p:cNvPr>
          <p:cNvSpPr>
            <a:spLocks noChangeShapeType="1"/>
          </p:cNvSpPr>
          <p:nvPr/>
        </p:nvSpPr>
        <p:spPr bwMode="auto">
          <a:xfrm flipV="1">
            <a:off x="5519739" y="3859213"/>
            <a:ext cx="52002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3" name="Text Box 35">
            <a:extLst>
              <a:ext uri="{FF2B5EF4-FFF2-40B4-BE49-F238E27FC236}">
                <a16:creationId xmlns:a16="http://schemas.microsoft.com/office/drawing/2014/main" id="{9CD71035-C056-C096-2D57-C772226CCF88}"/>
              </a:ext>
            </a:extLst>
          </p:cNvPr>
          <p:cNvSpPr txBox="1">
            <a:spLocks noChangeArrowheads="1"/>
          </p:cNvSpPr>
          <p:nvPr/>
        </p:nvSpPr>
        <p:spPr bwMode="auto">
          <a:xfrm>
            <a:off x="7104064" y="3729038"/>
            <a:ext cx="127913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1335 Jahre</a:t>
            </a:r>
          </a:p>
        </p:txBody>
      </p:sp>
      <p:sp>
        <p:nvSpPr>
          <p:cNvPr id="2085" name="Text Box 37">
            <a:extLst>
              <a:ext uri="{FF2B5EF4-FFF2-40B4-BE49-F238E27FC236}">
                <a16:creationId xmlns:a16="http://schemas.microsoft.com/office/drawing/2014/main" id="{953E49D3-D066-47F8-C051-7ADFE33E233A}"/>
              </a:ext>
            </a:extLst>
          </p:cNvPr>
          <p:cNvSpPr txBox="1">
            <a:spLocks noChangeArrowheads="1"/>
          </p:cNvSpPr>
          <p:nvPr/>
        </p:nvSpPr>
        <p:spPr bwMode="auto">
          <a:xfrm>
            <a:off x="4532063" y="676331"/>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Sieben </a:t>
            </a:r>
            <a:r>
              <a:rPr lang="en-US" altLang="en-US" sz="2000" dirty="0" err="1"/>
              <a:t>Zeiten</a:t>
            </a:r>
            <a:endParaRPr lang="en-US" altLang="en-US" sz="2000" dirty="0"/>
          </a:p>
        </p:txBody>
      </p:sp>
      <p:sp>
        <p:nvSpPr>
          <p:cNvPr id="2086" name="Text Box 38">
            <a:extLst>
              <a:ext uri="{FF2B5EF4-FFF2-40B4-BE49-F238E27FC236}">
                <a16:creationId xmlns:a16="http://schemas.microsoft.com/office/drawing/2014/main" id="{4E7441DC-5241-8D4B-4DFF-053CBA0D6976}"/>
              </a:ext>
            </a:extLst>
          </p:cNvPr>
          <p:cNvSpPr txBox="1">
            <a:spLocks noChangeArrowheads="1"/>
          </p:cNvSpPr>
          <p:nvPr/>
        </p:nvSpPr>
        <p:spPr bwMode="auto">
          <a:xfrm>
            <a:off x="2364038" y="260878"/>
            <a:ext cx="74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2520 und der </a:t>
            </a:r>
            <a:r>
              <a:rPr lang="en-US" altLang="en-US" sz="2800" dirty="0" err="1"/>
              <a:t>Ewige</a:t>
            </a:r>
            <a:r>
              <a:rPr lang="en-US" altLang="en-US" sz="2800" dirty="0"/>
              <a:t> Bund</a:t>
            </a:r>
          </a:p>
        </p:txBody>
      </p:sp>
      <p:sp>
        <p:nvSpPr>
          <p:cNvPr id="2" name="Line 18">
            <a:extLst>
              <a:ext uri="{FF2B5EF4-FFF2-40B4-BE49-F238E27FC236}">
                <a16:creationId xmlns:a16="http://schemas.microsoft.com/office/drawing/2014/main" id="{487A413D-B575-E0CA-60BC-CF0605A9C5E7}"/>
              </a:ext>
            </a:extLst>
          </p:cNvPr>
          <p:cNvSpPr>
            <a:spLocks noChangeShapeType="1"/>
          </p:cNvSpPr>
          <p:nvPr/>
        </p:nvSpPr>
        <p:spPr bwMode="auto">
          <a:xfrm>
            <a:off x="1687744" y="5501367"/>
            <a:ext cx="842576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Text Box 19">
            <a:extLst>
              <a:ext uri="{FF2B5EF4-FFF2-40B4-BE49-F238E27FC236}">
                <a16:creationId xmlns:a16="http://schemas.microsoft.com/office/drawing/2014/main" id="{8AE03BBE-39D8-23CB-0A4C-073954F86301}"/>
              </a:ext>
            </a:extLst>
          </p:cNvPr>
          <p:cNvSpPr txBox="1">
            <a:spLocks noChangeArrowheads="1"/>
          </p:cNvSpPr>
          <p:nvPr/>
        </p:nvSpPr>
        <p:spPr bwMode="auto">
          <a:xfrm>
            <a:off x="3653558" y="5564291"/>
            <a:ext cx="4466287"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Die </a:t>
            </a:r>
            <a:r>
              <a:rPr lang="en-US" altLang="en-US" sz="3200" dirty="0" err="1"/>
              <a:t>gleiche</a:t>
            </a:r>
            <a:r>
              <a:rPr lang="en-US" altLang="en-US" sz="3200" dirty="0"/>
              <a:t> Gemeinde</a:t>
            </a:r>
          </a:p>
        </p:txBody>
      </p:sp>
      <p:sp>
        <p:nvSpPr>
          <p:cNvPr id="5" name="TextBox 4">
            <a:extLst>
              <a:ext uri="{FF2B5EF4-FFF2-40B4-BE49-F238E27FC236}">
                <a16:creationId xmlns:a16="http://schemas.microsoft.com/office/drawing/2014/main" id="{FCBA79F0-716E-9EF5-6E65-B719C16F3ADC}"/>
              </a:ext>
            </a:extLst>
          </p:cNvPr>
          <p:cNvSpPr txBox="1"/>
          <p:nvPr/>
        </p:nvSpPr>
        <p:spPr>
          <a:xfrm>
            <a:off x="2026789" y="4102379"/>
            <a:ext cx="7978793" cy="1323439"/>
          </a:xfrm>
          <a:prstGeom prst="rect">
            <a:avLst/>
          </a:prstGeom>
          <a:noFill/>
        </p:spPr>
        <p:txBody>
          <a:bodyPr wrap="square">
            <a:spAutoFit/>
          </a:bodyPr>
          <a:lstStyle/>
          <a:p>
            <a:pPr marR="0" algn="ctr" rtl="0"/>
            <a:r>
              <a:rPr lang="de-DE" sz="1600" b="0" i="0" u="none" strike="noStrike" baseline="0" dirty="0">
                <a:latin typeface="Verdana" panose="020B0604030504040204" pitchFamily="34" charset="0"/>
              </a:rPr>
              <a:t>Denn nicht der ist ein Jude, der es äußerlich ist; auch ist nicht das die Beschneidung, die äußerlich am Fleisch geschieht; sondern der ist ein Jude, der es innerlich ist, und [seine] Beschneidung [geschieht] am Herzen, im Geist, nicht dem Buchstaben nach. Seine Anerkennung kommt nicht von Menschen, sondern von Gott. Römer 2,28.29</a:t>
            </a:r>
            <a:endParaRPr lang="en-AU" sz="1600" b="0" i="0" u="none" strike="noStrike" baseline="0" dirty="0">
              <a:latin typeface="Verdana" panose="020B0604030504040204" pitchFamily="34" charset="0"/>
            </a:endParaRPr>
          </a:p>
        </p:txBody>
      </p:sp>
    </p:spTree>
    <p:extLst>
      <p:ext uri="{BB962C8B-B14F-4D97-AF65-F5344CB8AC3E}">
        <p14:creationId xmlns:p14="http://schemas.microsoft.com/office/powerpoint/2010/main" val="228236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E92BA-4D22-3BD3-F329-18D1E02E63B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C121B7A-7CA7-C605-205A-B8749C1C0175}"/>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die 2520 </a:t>
            </a:r>
            <a:r>
              <a:rPr lang="en-US" altLang="en-US" sz="2800" dirty="0" err="1"/>
              <a:t>Zeiten</a:t>
            </a:r>
            <a:r>
              <a:rPr lang="en-US" altLang="en-US" sz="2800" dirty="0"/>
              <a:t>/Jahre </a:t>
            </a:r>
          </a:p>
        </p:txBody>
      </p:sp>
      <p:sp>
        <p:nvSpPr>
          <p:cNvPr id="11267" name="Text Box 3">
            <a:extLst>
              <a:ext uri="{FF2B5EF4-FFF2-40B4-BE49-F238E27FC236}">
                <a16:creationId xmlns:a16="http://schemas.microsoft.com/office/drawing/2014/main" id="{83510CD2-6735-5F7D-3AFB-E3C864F2A4CB}"/>
              </a:ext>
            </a:extLst>
          </p:cNvPr>
          <p:cNvSpPr txBox="1">
            <a:spLocks noChangeArrowheads="1"/>
          </p:cNvSpPr>
          <p:nvPr/>
        </p:nvSpPr>
        <p:spPr bwMode="auto">
          <a:xfrm>
            <a:off x="495732" y="841830"/>
            <a:ext cx="1091560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gn="just" rtl="0">
              <a:buAutoNum type="arabicPeriod"/>
            </a:pPr>
            <a:r>
              <a:rPr lang="de-DE" sz="2400" b="0" i="0" u="none" strike="noStrike" baseline="0" dirty="0">
                <a:latin typeface="Palatino Linotype" panose="02040502050505030304" pitchFamily="18" charset="0"/>
              </a:rPr>
              <a:t>Teil des Mitternachtsrufs, der den ganzen Pfad zur Stadt erleuchtet.</a:t>
            </a:r>
            <a:endParaRPr lang="en-GB" sz="2400" b="0" i="0" u="none" strike="noStrike" baseline="0" dirty="0">
              <a:latin typeface="Palatino Linotype" panose="02040502050505030304" pitchFamily="18" charset="0"/>
            </a:endParaRPr>
          </a:p>
          <a:p>
            <a:pPr marL="457200" marR="0" indent="-457200" algn="just" rtl="0">
              <a:buAutoNum type="arabicPeriod"/>
            </a:pPr>
            <a:r>
              <a:rPr lang="en-GB" altLang="en-US" sz="2400" dirty="0" err="1">
                <a:effectLst>
                  <a:outerShdw blurRad="38100" dist="38100" dir="2700000" algn="tl">
                    <a:srgbClr val="000000"/>
                  </a:outerShdw>
                </a:effectLst>
                <a:latin typeface="Palatino Linotype" panose="02040502050505030304" pitchFamily="18" charset="0"/>
              </a:rPr>
              <a:t>Verbindet</a:t>
            </a:r>
            <a:r>
              <a:rPr lang="en-GB" altLang="en-US" sz="2400" dirty="0">
                <a:effectLst>
                  <a:outerShdw blurRad="38100" dist="38100" dir="2700000" algn="tl">
                    <a:srgbClr val="000000"/>
                  </a:outerShdw>
                </a:effectLst>
                <a:latin typeface="Palatino Linotype" panose="02040502050505030304" pitchFamily="18" charset="0"/>
              </a:rPr>
              <a:t> die </a:t>
            </a:r>
            <a:r>
              <a:rPr lang="en-GB" altLang="en-US" sz="2400" dirty="0" err="1">
                <a:effectLst>
                  <a:outerShdw blurRad="38100" dist="38100" dir="2700000" algn="tl">
                    <a:srgbClr val="000000"/>
                  </a:outerShdw>
                </a:effectLst>
                <a:latin typeface="Palatino Linotype" panose="02040502050505030304" pitchFamily="18" charset="0"/>
              </a:rPr>
              <a:t>heutige</a:t>
            </a:r>
            <a:r>
              <a:rPr lang="en-GB" altLang="en-US" sz="2400" dirty="0">
                <a:effectLst>
                  <a:outerShdw blurRad="38100" dist="38100" dir="2700000" algn="tl">
                    <a:srgbClr val="000000"/>
                  </a:outerShdw>
                </a:effectLst>
                <a:latin typeface="Palatino Linotype" panose="02040502050505030304" pitchFamily="18" charset="0"/>
              </a:rPr>
              <a:t> Gemeinde </a:t>
            </a:r>
            <a:r>
              <a:rPr lang="en-GB" altLang="en-US" sz="2400" dirty="0" err="1">
                <a:effectLst>
                  <a:outerShdw blurRad="38100" dist="38100" dir="2700000" algn="tl">
                    <a:srgbClr val="000000"/>
                  </a:outerShdw>
                </a:effectLst>
                <a:latin typeface="Palatino Linotype" panose="02040502050505030304" pitchFamily="18" charset="0"/>
              </a:rPr>
              <a:t>mit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dem</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alten</a:t>
            </a:r>
            <a:r>
              <a:rPr lang="en-GB" altLang="en-US" sz="2400" dirty="0">
                <a:effectLst>
                  <a:outerShdw blurRad="38100" dist="38100" dir="2700000" algn="tl">
                    <a:srgbClr val="000000"/>
                  </a:outerShdw>
                </a:effectLst>
                <a:latin typeface="Palatino Linotype" panose="02040502050505030304" pitchFamily="18" charset="0"/>
              </a:rPr>
              <a:t> Israel. Das </a:t>
            </a:r>
            <a:r>
              <a:rPr lang="en-GB" altLang="en-US" sz="2400" dirty="0" err="1">
                <a:effectLst>
                  <a:outerShdw blurRad="38100" dist="38100" dir="2700000" algn="tl">
                    <a:srgbClr val="000000"/>
                  </a:outerShdw>
                </a:effectLst>
                <a:latin typeface="Palatino Linotype" panose="02040502050505030304" pitchFamily="18" charset="0"/>
              </a:rPr>
              <a:t>bedeutet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dass</a:t>
            </a:r>
            <a:r>
              <a:rPr lang="en-GB" altLang="en-US" sz="2400" dirty="0">
                <a:effectLst>
                  <a:outerShdw blurRad="38100" dist="38100" dir="2700000" algn="tl">
                    <a:srgbClr val="000000"/>
                  </a:outerShdw>
                </a:effectLst>
                <a:latin typeface="Palatino Linotype" panose="02040502050505030304" pitchFamily="18" charset="0"/>
              </a:rPr>
              <a:t> die </a:t>
            </a:r>
            <a:r>
              <a:rPr lang="en-GB" altLang="en-US" sz="2400" dirty="0" err="1">
                <a:effectLst>
                  <a:outerShdw blurRad="38100" dist="38100" dir="2700000" algn="tl">
                    <a:srgbClr val="000000"/>
                  </a:outerShdw>
                </a:effectLst>
                <a:latin typeface="Palatino Linotype" panose="02040502050505030304" pitchFamily="18" charset="0"/>
              </a:rPr>
              <a:t>Identität</a:t>
            </a:r>
            <a:r>
              <a:rPr lang="en-GB" altLang="en-US" sz="2400" dirty="0">
                <a:effectLst>
                  <a:outerShdw blurRad="38100" dist="38100" dir="2700000" algn="tl">
                    <a:srgbClr val="000000"/>
                  </a:outerShdw>
                </a:effectLst>
                <a:latin typeface="Palatino Linotype" panose="02040502050505030304" pitchFamily="18" charset="0"/>
              </a:rPr>
              <a:t> der </a:t>
            </a:r>
            <a:r>
              <a:rPr lang="en-GB" altLang="en-US" sz="2400" dirty="0" err="1">
                <a:effectLst>
                  <a:outerShdw blurRad="38100" dist="38100" dir="2700000" algn="tl">
                    <a:srgbClr val="000000"/>
                  </a:outerShdw>
                </a:effectLst>
                <a:latin typeface="Palatino Linotype" panose="02040502050505030304" pitchFamily="18" charset="0"/>
              </a:rPr>
              <a:t>wahren</a:t>
            </a:r>
            <a:r>
              <a:rPr lang="en-GB" altLang="en-US" sz="2400" dirty="0">
                <a:effectLst>
                  <a:outerShdw blurRad="38100" dist="38100" dir="2700000" algn="tl">
                    <a:srgbClr val="000000"/>
                  </a:outerShdw>
                </a:effectLst>
                <a:latin typeface="Palatino Linotype" panose="02040502050505030304" pitchFamily="18" charset="0"/>
              </a:rPr>
              <a:t> Gemeinde </a:t>
            </a:r>
            <a:r>
              <a:rPr lang="en-GB" altLang="en-US" sz="2400" dirty="0" err="1">
                <a:effectLst>
                  <a:outerShdw blurRad="38100" dist="38100" dir="2700000" algn="tl">
                    <a:srgbClr val="000000"/>
                  </a:outerShdw>
                </a:effectLst>
                <a:latin typeface="Palatino Linotype" panose="02040502050505030304" pitchFamily="18" charset="0"/>
              </a:rPr>
              <a:t>verbunden</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ist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mit</a:t>
            </a:r>
            <a:r>
              <a:rPr lang="en-GB" altLang="en-US" sz="2400" dirty="0">
                <a:effectLst>
                  <a:outerShdw blurRad="38100" dist="38100" dir="2700000" algn="tl">
                    <a:srgbClr val="000000"/>
                  </a:outerShdw>
                </a:effectLst>
                <a:latin typeface="Palatino Linotype" panose="02040502050505030304" pitchFamily="18" charset="0"/>
              </a:rPr>
              <a:t> Israel.</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Das </a:t>
            </a:r>
            <a:r>
              <a:rPr lang="en-GB" altLang="en-US" sz="2400" dirty="0" err="1">
                <a:effectLst>
                  <a:outerShdw blurRad="38100" dist="38100" dir="2700000" algn="tl">
                    <a:srgbClr val="000000"/>
                  </a:outerShdw>
                </a:effectLst>
                <a:latin typeface="Palatino Linotype" panose="02040502050505030304" pitchFamily="18" charset="0"/>
              </a:rPr>
              <a:t>bedeutet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dass</a:t>
            </a:r>
            <a:r>
              <a:rPr lang="en-GB" altLang="en-US" sz="2400" dirty="0">
                <a:effectLst>
                  <a:outerShdw blurRad="38100" dist="38100" dir="2700000" algn="tl">
                    <a:srgbClr val="000000"/>
                  </a:outerShdw>
                </a:effectLst>
                <a:latin typeface="Palatino Linotype" panose="02040502050505030304" pitchFamily="18" charset="0"/>
              </a:rPr>
              <a:t> die </a:t>
            </a:r>
            <a:r>
              <a:rPr lang="en-GB" altLang="en-US" sz="2400" dirty="0" err="1">
                <a:effectLst>
                  <a:outerShdw blurRad="38100" dist="38100" dir="2700000" algn="tl">
                    <a:srgbClr val="000000"/>
                  </a:outerShdw>
                </a:effectLst>
                <a:latin typeface="Palatino Linotype" panose="02040502050505030304" pitchFamily="18" charset="0"/>
              </a:rPr>
              <a:t>wahre</a:t>
            </a:r>
            <a:r>
              <a:rPr lang="en-GB" altLang="en-US" sz="2400" dirty="0">
                <a:effectLst>
                  <a:outerShdw blurRad="38100" dist="38100" dir="2700000" algn="tl">
                    <a:srgbClr val="000000"/>
                  </a:outerShdw>
                </a:effectLst>
                <a:latin typeface="Palatino Linotype" panose="02040502050505030304" pitchFamily="18" charset="0"/>
              </a:rPr>
              <a:t> Gemeinde </a:t>
            </a:r>
            <a:r>
              <a:rPr lang="en-GB" altLang="en-US" sz="2400" dirty="0" err="1">
                <a:effectLst>
                  <a:outerShdw blurRad="38100" dist="38100" dir="2700000" algn="tl">
                    <a:srgbClr val="000000"/>
                  </a:outerShdw>
                </a:effectLst>
                <a:latin typeface="Palatino Linotype" panose="02040502050505030304" pitchFamily="18" charset="0"/>
              </a:rPr>
              <a:t>nicht</a:t>
            </a:r>
            <a:r>
              <a:rPr lang="en-GB" altLang="en-US" sz="2400" dirty="0">
                <a:effectLst>
                  <a:outerShdw blurRad="38100" dist="38100" dir="2700000" algn="tl">
                    <a:srgbClr val="000000"/>
                  </a:outerShdw>
                </a:effectLst>
                <a:latin typeface="Palatino Linotype" panose="02040502050505030304" pitchFamily="18" charset="0"/>
              </a:rPr>
              <a:t> auf Rom, </a:t>
            </a:r>
            <a:r>
              <a:rPr lang="en-GB" altLang="en-US" sz="2400" dirty="0" err="1">
                <a:effectLst>
                  <a:outerShdw blurRad="38100" dist="38100" dir="2700000" algn="tl">
                    <a:srgbClr val="000000"/>
                  </a:outerShdw>
                </a:effectLst>
                <a:latin typeface="Palatino Linotype" panose="02040502050505030304" pitchFamily="18" charset="0"/>
              </a:rPr>
              <a:t>sondern</a:t>
            </a:r>
            <a:r>
              <a:rPr lang="en-GB" altLang="en-US" sz="2400" dirty="0">
                <a:effectLst>
                  <a:outerShdw blurRad="38100" dist="38100" dir="2700000" algn="tl">
                    <a:srgbClr val="000000"/>
                  </a:outerShdw>
                </a:effectLst>
                <a:latin typeface="Palatino Linotype" panose="02040502050505030304" pitchFamily="18" charset="0"/>
              </a:rPr>
              <a:t> auf Israel </a:t>
            </a:r>
            <a:r>
              <a:rPr lang="en-GB" altLang="en-US" sz="2400" dirty="0" err="1">
                <a:effectLst>
                  <a:outerShdw blurRad="38100" dist="38100" dir="2700000" algn="tl">
                    <a:srgbClr val="000000"/>
                  </a:outerShdw>
                </a:effectLst>
                <a:latin typeface="Palatino Linotype" panose="02040502050505030304" pitchFamily="18" charset="0"/>
              </a:rPr>
              <a:t>zurückgeht</a:t>
            </a:r>
            <a:r>
              <a:rPr lang="en-GB" altLang="en-US" sz="2400" dirty="0">
                <a:effectLst>
                  <a:outerShdw blurRad="38100" dist="38100" dir="2700000" algn="tl">
                    <a:srgbClr val="000000"/>
                  </a:outerShdw>
                </a:effectLst>
                <a:latin typeface="Palatino Linotype" panose="02040502050505030304" pitchFamily="18" charset="0"/>
              </a:rPr>
              <a:t>.</a:t>
            </a:r>
          </a:p>
          <a:p>
            <a:pPr marL="457200" marR="0" indent="-457200" algn="just" rtl="0">
              <a:buAutoNum type="arabicPeriod"/>
            </a:pPr>
            <a:r>
              <a:rPr lang="de-DE" altLang="en-US" sz="2400" dirty="0">
                <a:effectLst>
                  <a:outerShdw blurRad="38100" dist="38100" dir="2700000" algn="tl">
                    <a:srgbClr val="000000"/>
                  </a:outerShdw>
                </a:effectLst>
                <a:latin typeface="Palatino Linotype" panose="02040502050505030304" pitchFamily="18" charset="0"/>
              </a:rPr>
              <a:t>Bewahrt den ewigen Bund zwischen Gott und Seinem Volk. Widerlegt die Vorstellung, dass der Neue Bund mit der Gemeinde nach 31 n. Chr. geschlossen wurde. Gott schloss den ewigen Bund mit Israel, der in Christus, dem Samen, erneuert wurde.</a:t>
            </a:r>
            <a:endParaRPr lang="en-GB" altLang="en-US" sz="2400" dirty="0">
              <a:effectLst>
                <a:outerShdw blurRad="38100" dist="38100" dir="2700000" algn="tl">
                  <a:srgbClr val="000000"/>
                </a:outerShdw>
              </a:effectLst>
              <a:latin typeface="Palatino Linotype" panose="02040502050505030304" pitchFamily="18" charset="0"/>
            </a:endParaRPr>
          </a:p>
          <a:p>
            <a:pPr marL="457200" marR="0" indent="-457200" algn="just" rtl="0">
              <a:buAutoNum type="arabicPeriod"/>
            </a:pPr>
            <a:r>
              <a:rPr lang="de-DE" altLang="en-US" sz="2400" dirty="0">
                <a:effectLst>
                  <a:outerShdw blurRad="38100" dist="38100" dir="2700000" algn="tl">
                    <a:srgbClr val="000000"/>
                  </a:outerShdw>
                </a:effectLst>
                <a:latin typeface="Palatino Linotype" panose="02040502050505030304" pitchFamily="18" charset="0"/>
              </a:rPr>
              <a:t>Die Übrigen sind nicht Protestanten, die gegen Mutter Rom protestieren. Sie sind nicht die Übrigen Roms, sondern die Übrigen Israels – des wahren Israels.</a:t>
            </a:r>
            <a:endParaRPr lang="en-GB" altLang="en-US" sz="2400" dirty="0">
              <a:effectLst>
                <a:outerShdw blurRad="38100" dist="38100" dir="2700000" algn="tl">
                  <a:srgbClr val="000000"/>
                </a:outerShdw>
              </a:effectLst>
              <a:latin typeface="Palatino Linotype" panose="02040502050505030304" pitchFamily="18" charset="0"/>
            </a:endParaRPr>
          </a:p>
          <a:p>
            <a:pPr marL="457200" marR="0" indent="-457200" algn="just" rtl="0">
              <a:buAutoNum type="arabicPeriod"/>
            </a:pPr>
            <a:r>
              <a:rPr lang="de-DE" altLang="en-US" sz="2400" dirty="0">
                <a:effectLst>
                  <a:outerShdw blurRad="38100" dist="38100" dir="2700000" algn="tl">
                    <a:srgbClr val="000000"/>
                  </a:outerShdw>
                </a:effectLst>
                <a:latin typeface="Palatino Linotype" panose="02040502050505030304" pitchFamily="18" charset="0"/>
              </a:rPr>
              <a:t>Die protestantische Reformation ist nicht die Grundlage des wiederhergestellten Christentums. Sie ist ein Fenster, um Babylon zu entkommen und zum wahren Israel zurückzukehren.</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456198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FE90-EC6D-56B1-9F42-70D154D9086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A7EB89E-254C-07A7-E0A5-6A3293DD8D3C}"/>
              </a:ext>
            </a:extLst>
          </p:cNvPr>
          <p:cNvSpPr>
            <a:spLocks noGrp="1" noChangeArrowheads="1"/>
          </p:cNvSpPr>
          <p:nvPr>
            <p:ph type="ctrTitle"/>
          </p:nvPr>
        </p:nvSpPr>
        <p:spPr>
          <a:xfrm>
            <a:off x="894934" y="729055"/>
            <a:ext cx="4794666" cy="633765"/>
          </a:xfrm>
        </p:spPr>
        <p:txBody>
          <a:bodyPr>
            <a:normAutofit/>
          </a:bodyPr>
          <a:lstStyle/>
          <a:p>
            <a:pPr defTabSz="1036638"/>
            <a:r>
              <a:rPr lang="en-GB" altLang="en-US" sz="3200" dirty="0">
                <a:effectLst>
                  <a:outerShdw blurRad="38100" dist="38100" dir="2700000" algn="tl">
                    <a:srgbClr val="000000"/>
                  </a:outerShdw>
                </a:effectLst>
                <a:latin typeface="+mn-lt"/>
              </a:rPr>
              <a:t>1843 Chart</a:t>
            </a:r>
            <a:endParaRPr lang="en-US" altLang="en-US" sz="3200" dirty="0">
              <a:latin typeface="+mn-lt"/>
            </a:endParaRPr>
          </a:p>
        </p:txBody>
      </p:sp>
      <p:pic>
        <p:nvPicPr>
          <p:cNvPr id="3" name="Picture 2">
            <a:extLst>
              <a:ext uri="{FF2B5EF4-FFF2-40B4-BE49-F238E27FC236}">
                <a16:creationId xmlns:a16="http://schemas.microsoft.com/office/drawing/2014/main" id="{3749D592-853E-07A6-9FC6-55567C6BF032}"/>
              </a:ext>
            </a:extLst>
          </p:cNvPr>
          <p:cNvPicPr>
            <a:picLocks noChangeAspect="1"/>
          </p:cNvPicPr>
          <p:nvPr/>
        </p:nvPicPr>
        <p:blipFill>
          <a:blip r:embed="rId2">
            <a:extLst>
              <a:ext uri="{28A0092B-C50C-407E-A947-70E740481C1C}">
                <a14:useLocalDpi xmlns:a14="http://schemas.microsoft.com/office/drawing/2010/main" val="0"/>
              </a:ext>
            </a:extLst>
          </a:blip>
          <a:srcRect b="57933"/>
          <a:stretch/>
        </p:blipFill>
        <p:spPr>
          <a:xfrm>
            <a:off x="0" y="-2685"/>
            <a:ext cx="12192000" cy="6860686"/>
          </a:xfrm>
          <a:prstGeom prst="rect">
            <a:avLst/>
          </a:prstGeom>
        </p:spPr>
      </p:pic>
    </p:spTree>
    <p:extLst>
      <p:ext uri="{BB962C8B-B14F-4D97-AF65-F5344CB8AC3E}">
        <p14:creationId xmlns:p14="http://schemas.microsoft.com/office/powerpoint/2010/main" val="272304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988B-023D-FBA6-F421-627105D46CB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6A2F7A6-F9B2-69CC-C58B-2BD4575AEA4D}"/>
              </a:ext>
            </a:extLst>
          </p:cNvPr>
          <p:cNvSpPr>
            <a:spLocks noGrp="1" noChangeArrowheads="1"/>
          </p:cNvSpPr>
          <p:nvPr>
            <p:ph type="ctrTitle"/>
          </p:nvPr>
        </p:nvSpPr>
        <p:spPr>
          <a:xfrm>
            <a:off x="1241471" y="765010"/>
            <a:ext cx="9266872" cy="633765"/>
          </a:xfrm>
        </p:spPr>
        <p:txBody>
          <a:bodyPr>
            <a:normAutofit fontScale="90000"/>
          </a:bodyPr>
          <a:lstStyle/>
          <a:p>
            <a:pPr defTabSz="1036638"/>
            <a:r>
              <a:rPr lang="en-US" altLang="en-US" sz="3200" dirty="0"/>
              <a:t>Der </a:t>
            </a:r>
            <a:r>
              <a:rPr lang="en-US" altLang="en-US" sz="3200" dirty="0" err="1"/>
              <a:t>geist</a:t>
            </a:r>
            <a:r>
              <a:rPr lang="en-US" altLang="en-US" sz="3200" dirty="0"/>
              <a:t> der </a:t>
            </a:r>
            <a:r>
              <a:rPr lang="en-US" altLang="en-US" sz="3200" dirty="0" err="1"/>
              <a:t>weissagung</a:t>
            </a:r>
            <a:r>
              <a:rPr lang="en-US" altLang="en-US" sz="3200" dirty="0"/>
              <a:t> </a:t>
            </a:r>
            <a:r>
              <a:rPr lang="en-US" altLang="en-US" sz="3200" dirty="0" err="1"/>
              <a:t>über</a:t>
            </a:r>
            <a:r>
              <a:rPr lang="en-US" altLang="en-US" sz="3200" dirty="0"/>
              <a:t> </a:t>
            </a:r>
            <a:br>
              <a:rPr lang="en-US" altLang="en-US" sz="3200" dirty="0"/>
            </a:br>
            <a:r>
              <a:rPr lang="en-US" altLang="en-US" sz="3200" dirty="0"/>
              <a:t>die </a:t>
            </a:r>
            <a:r>
              <a:rPr lang="en-US" altLang="en-US" sz="3200" dirty="0" err="1"/>
              <a:t>karte</a:t>
            </a:r>
            <a:r>
              <a:rPr lang="en-US" altLang="en-US" sz="3200" dirty="0"/>
              <a:t> von 1843</a:t>
            </a:r>
          </a:p>
        </p:txBody>
      </p:sp>
      <p:sp>
        <p:nvSpPr>
          <p:cNvPr id="11267" name="Text Box 3">
            <a:extLst>
              <a:ext uri="{FF2B5EF4-FFF2-40B4-BE49-F238E27FC236}">
                <a16:creationId xmlns:a16="http://schemas.microsoft.com/office/drawing/2014/main" id="{5B4E52D4-AAAE-206F-84CD-C2B44D3E5FC9}"/>
              </a:ext>
            </a:extLst>
          </p:cNvPr>
          <p:cNvSpPr txBox="1">
            <a:spLocks noChangeArrowheads="1"/>
          </p:cNvSpPr>
          <p:nvPr/>
        </p:nvSpPr>
        <p:spPr bwMode="auto">
          <a:xfrm>
            <a:off x="827314" y="1668513"/>
            <a:ext cx="102325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Ich habe gesehen,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die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Herstellung der prophetischen Karte von 1843 von der Hand des Herrn geleitet war, und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daß</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sie nicht geändert werden sollte;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daß</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die Zahlen so waren, wie Er sie haben wollte</a:t>
            </a:r>
            <a:r>
              <a:rPr lang="de-DE" altLang="en-US" sz="2400" dirty="0">
                <a:effectLst>
                  <a:outerShdw blurRad="38100" dist="38100" dir="2700000" algn="tl">
                    <a:srgbClr val="000000"/>
                  </a:outerShdw>
                </a:effectLst>
                <a:latin typeface="Palatino Linotype" panose="02040502050505030304" pitchFamily="18" charset="0"/>
              </a:rPr>
              <a:t>,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a:t>
            </a:r>
            <a:r>
              <a:rPr lang="de-DE" altLang="en-US" sz="2400" u="sng" dirty="0">
                <a:effectLst>
                  <a:outerShdw blurRad="38100" dist="38100" dir="2700000" algn="tl">
                    <a:srgbClr val="000000"/>
                  </a:outerShdw>
                </a:effectLst>
                <a:latin typeface="Palatino Linotype" panose="02040502050505030304" pitchFamily="18" charset="0"/>
              </a:rPr>
              <a:t>Seine Hand sie bedeckte und einen Fehler in einigen Zahlen verbarg</a:t>
            </a:r>
            <a:r>
              <a:rPr lang="de-DE" altLang="en-US" sz="2400" dirty="0">
                <a:effectLst>
                  <a:outerShdw blurRad="38100" dist="38100" dir="2700000" algn="tl">
                    <a:srgbClr val="000000"/>
                  </a:outerShdw>
                </a:effectLst>
                <a:latin typeface="Palatino Linotype" panose="02040502050505030304" pitchFamily="18" charset="0"/>
              </a:rPr>
              <a:t>, so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ihn niemand sehen konnte, bis Er Seine Hand wegzog. {EG 65.1}</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cxnSp>
        <p:nvCxnSpPr>
          <p:cNvPr id="3" name="Straight Arrow Connector 2">
            <a:extLst>
              <a:ext uri="{FF2B5EF4-FFF2-40B4-BE49-F238E27FC236}">
                <a16:creationId xmlns:a16="http://schemas.microsoft.com/office/drawing/2014/main" id="{1D8C0AAA-5940-21B4-A65E-18F8AC00B0E8}"/>
              </a:ext>
            </a:extLst>
          </p:cNvPr>
          <p:cNvCxnSpPr/>
          <p:nvPr/>
        </p:nvCxnSpPr>
        <p:spPr>
          <a:xfrm>
            <a:off x="1219200" y="4572000"/>
            <a:ext cx="9289143"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8DDA5B8-1A8F-F863-2EF7-A5679BC18391}"/>
              </a:ext>
            </a:extLst>
          </p:cNvPr>
          <p:cNvCxnSpPr>
            <a:cxnSpLocks/>
          </p:cNvCxnSpPr>
          <p:nvPr/>
        </p:nvCxnSpPr>
        <p:spPr>
          <a:xfrm>
            <a:off x="1223390" y="4075043"/>
            <a:ext cx="0" cy="103367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E9B803-1895-BB88-C6AA-914AAE62D6EE}"/>
              </a:ext>
            </a:extLst>
          </p:cNvPr>
          <p:cNvSpPr txBox="1"/>
          <p:nvPr/>
        </p:nvSpPr>
        <p:spPr>
          <a:xfrm>
            <a:off x="523813" y="5189487"/>
            <a:ext cx="1285109" cy="1200329"/>
          </a:xfrm>
          <a:prstGeom prst="rect">
            <a:avLst/>
          </a:prstGeom>
          <a:noFill/>
        </p:spPr>
        <p:txBody>
          <a:bodyPr wrap="square" rtlCol="0">
            <a:spAutoFit/>
          </a:bodyPr>
          <a:lstStyle/>
          <a:p>
            <a:pPr algn="ctr"/>
            <a:r>
              <a:rPr lang="en-AU" sz="2400" dirty="0"/>
              <a:t>März </a:t>
            </a:r>
          </a:p>
          <a:p>
            <a:pPr algn="ctr"/>
            <a:r>
              <a:rPr lang="en-AU" sz="2400" dirty="0"/>
              <a:t>457 BC</a:t>
            </a:r>
            <a:br>
              <a:rPr lang="en-AU" sz="2400" dirty="0"/>
            </a:br>
            <a:r>
              <a:rPr lang="en-AU" sz="2400" dirty="0"/>
              <a:t>456.75</a:t>
            </a:r>
          </a:p>
        </p:txBody>
      </p:sp>
      <p:cxnSp>
        <p:nvCxnSpPr>
          <p:cNvPr id="8" name="Straight Connector 7">
            <a:extLst>
              <a:ext uri="{FF2B5EF4-FFF2-40B4-BE49-F238E27FC236}">
                <a16:creationId xmlns:a16="http://schemas.microsoft.com/office/drawing/2014/main" id="{1CC76BDB-5180-C6E5-5DE0-5AB2C4FF1CC3}"/>
              </a:ext>
            </a:extLst>
          </p:cNvPr>
          <p:cNvCxnSpPr>
            <a:cxnSpLocks/>
          </p:cNvCxnSpPr>
          <p:nvPr/>
        </p:nvCxnSpPr>
        <p:spPr>
          <a:xfrm>
            <a:off x="2528730" y="4075043"/>
            <a:ext cx="0" cy="103367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8D4824E-1586-BF45-B044-FA0FA4B32266}"/>
              </a:ext>
            </a:extLst>
          </p:cNvPr>
          <p:cNvSpPr txBox="1"/>
          <p:nvPr/>
        </p:nvSpPr>
        <p:spPr>
          <a:xfrm>
            <a:off x="1886175" y="5189486"/>
            <a:ext cx="1285109" cy="1200329"/>
          </a:xfrm>
          <a:prstGeom prst="rect">
            <a:avLst/>
          </a:prstGeom>
          <a:noFill/>
        </p:spPr>
        <p:txBody>
          <a:bodyPr wrap="square" rtlCol="0">
            <a:spAutoFit/>
          </a:bodyPr>
          <a:lstStyle/>
          <a:p>
            <a:pPr algn="ctr"/>
            <a:r>
              <a:rPr lang="en-AU" sz="2400" dirty="0" err="1"/>
              <a:t>Okt</a:t>
            </a:r>
            <a:r>
              <a:rPr lang="en-AU" sz="2400" dirty="0"/>
              <a:t> </a:t>
            </a:r>
          </a:p>
          <a:p>
            <a:pPr algn="ctr"/>
            <a:r>
              <a:rPr lang="en-AU" sz="2400" dirty="0"/>
              <a:t>457 BC</a:t>
            </a:r>
            <a:br>
              <a:rPr lang="en-AU" sz="2400" dirty="0"/>
            </a:br>
            <a:r>
              <a:rPr lang="en-AU" sz="2400" dirty="0"/>
              <a:t>456.25</a:t>
            </a:r>
          </a:p>
        </p:txBody>
      </p:sp>
      <p:cxnSp>
        <p:nvCxnSpPr>
          <p:cNvPr id="10" name="Straight Connector 9">
            <a:extLst>
              <a:ext uri="{FF2B5EF4-FFF2-40B4-BE49-F238E27FC236}">
                <a16:creationId xmlns:a16="http://schemas.microsoft.com/office/drawing/2014/main" id="{400BE785-0DEC-82A3-4E34-D72141BA74B2}"/>
              </a:ext>
            </a:extLst>
          </p:cNvPr>
          <p:cNvCxnSpPr>
            <a:cxnSpLocks/>
          </p:cNvCxnSpPr>
          <p:nvPr/>
        </p:nvCxnSpPr>
        <p:spPr>
          <a:xfrm>
            <a:off x="8850015" y="4075043"/>
            <a:ext cx="0" cy="103367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D45166-6AD8-33D9-4870-D569515B2C2A}"/>
              </a:ext>
            </a:extLst>
          </p:cNvPr>
          <p:cNvSpPr txBox="1"/>
          <p:nvPr/>
        </p:nvSpPr>
        <p:spPr>
          <a:xfrm>
            <a:off x="7911548" y="5133667"/>
            <a:ext cx="1581021" cy="1569660"/>
          </a:xfrm>
          <a:prstGeom prst="rect">
            <a:avLst/>
          </a:prstGeom>
          <a:noFill/>
        </p:spPr>
        <p:txBody>
          <a:bodyPr wrap="square" rtlCol="0">
            <a:spAutoFit/>
          </a:bodyPr>
          <a:lstStyle/>
          <a:p>
            <a:pPr algn="ctr"/>
            <a:r>
              <a:rPr lang="en-AU" sz="2400" dirty="0"/>
              <a:t>März </a:t>
            </a:r>
          </a:p>
          <a:p>
            <a:pPr algn="ctr"/>
            <a:r>
              <a:rPr lang="en-AU" sz="2400" dirty="0"/>
              <a:t>1843.25- 1844.25</a:t>
            </a:r>
            <a:br>
              <a:rPr lang="en-AU" sz="2400" dirty="0"/>
            </a:br>
            <a:endParaRPr lang="en-AU" sz="2400" dirty="0"/>
          </a:p>
        </p:txBody>
      </p:sp>
      <p:cxnSp>
        <p:nvCxnSpPr>
          <p:cNvPr id="12" name="Straight Connector 11">
            <a:extLst>
              <a:ext uri="{FF2B5EF4-FFF2-40B4-BE49-F238E27FC236}">
                <a16:creationId xmlns:a16="http://schemas.microsoft.com/office/drawing/2014/main" id="{FD1E23EE-2045-DD4C-F40B-8BC0CA7E7208}"/>
              </a:ext>
            </a:extLst>
          </p:cNvPr>
          <p:cNvCxnSpPr>
            <a:cxnSpLocks/>
          </p:cNvCxnSpPr>
          <p:nvPr/>
        </p:nvCxnSpPr>
        <p:spPr>
          <a:xfrm>
            <a:off x="10173051" y="4124951"/>
            <a:ext cx="0" cy="103367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79A302-3F80-9F00-9136-B1A83A57200C}"/>
              </a:ext>
            </a:extLst>
          </p:cNvPr>
          <p:cNvSpPr txBox="1"/>
          <p:nvPr/>
        </p:nvSpPr>
        <p:spPr>
          <a:xfrm>
            <a:off x="9380874" y="5158621"/>
            <a:ext cx="1758526" cy="1569660"/>
          </a:xfrm>
          <a:prstGeom prst="rect">
            <a:avLst/>
          </a:prstGeom>
          <a:noFill/>
        </p:spPr>
        <p:txBody>
          <a:bodyPr wrap="square" rtlCol="0">
            <a:spAutoFit/>
          </a:bodyPr>
          <a:lstStyle/>
          <a:p>
            <a:pPr algn="ctr"/>
            <a:r>
              <a:rPr lang="en-AU" sz="2400" dirty="0" err="1"/>
              <a:t>Okt</a:t>
            </a:r>
            <a:r>
              <a:rPr lang="en-AU" sz="2400" dirty="0"/>
              <a:t> </a:t>
            </a:r>
          </a:p>
          <a:p>
            <a:pPr algn="ctr"/>
            <a:r>
              <a:rPr lang="en-AU" sz="2400" dirty="0"/>
              <a:t>1843.75- 1844.75</a:t>
            </a:r>
            <a:br>
              <a:rPr lang="en-AU" sz="2400" dirty="0"/>
            </a:br>
            <a:endParaRPr lang="en-AU" sz="2400" dirty="0"/>
          </a:p>
        </p:txBody>
      </p:sp>
    </p:spTree>
    <p:extLst>
      <p:ext uri="{BB962C8B-B14F-4D97-AF65-F5344CB8AC3E}">
        <p14:creationId xmlns:p14="http://schemas.microsoft.com/office/powerpoint/2010/main" val="286596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13ED7-BBF9-220D-F470-8B57E266EBA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1A10B8D-50E9-2DF4-C7D8-C314903FC5B1}"/>
              </a:ext>
            </a:extLst>
          </p:cNvPr>
          <p:cNvSpPr>
            <a:spLocks noGrp="1" noChangeArrowheads="1"/>
          </p:cNvSpPr>
          <p:nvPr>
            <p:ph type="ctrTitle"/>
          </p:nvPr>
        </p:nvSpPr>
        <p:spPr>
          <a:xfrm>
            <a:off x="894934" y="729055"/>
            <a:ext cx="4794666" cy="633765"/>
          </a:xfrm>
        </p:spPr>
        <p:txBody>
          <a:bodyPr>
            <a:normAutofit/>
          </a:bodyPr>
          <a:lstStyle/>
          <a:p>
            <a:pPr defTabSz="1036638"/>
            <a:r>
              <a:rPr lang="en-GB" altLang="en-US" sz="3200" dirty="0">
                <a:effectLst>
                  <a:outerShdw blurRad="38100" dist="38100" dir="2700000" algn="tl">
                    <a:srgbClr val="000000"/>
                  </a:outerShdw>
                </a:effectLst>
                <a:latin typeface="+mn-lt"/>
              </a:rPr>
              <a:t>1843 Chart</a:t>
            </a:r>
            <a:endParaRPr lang="en-US" altLang="en-US" sz="3200" dirty="0">
              <a:latin typeface="+mn-lt"/>
            </a:endParaRPr>
          </a:p>
        </p:txBody>
      </p:sp>
      <p:pic>
        <p:nvPicPr>
          <p:cNvPr id="3" name="Picture 2">
            <a:extLst>
              <a:ext uri="{FF2B5EF4-FFF2-40B4-BE49-F238E27FC236}">
                <a16:creationId xmlns:a16="http://schemas.microsoft.com/office/drawing/2014/main" id="{C87D2906-E49C-A618-A43F-AAB28D6A2763}"/>
              </a:ext>
            </a:extLst>
          </p:cNvPr>
          <p:cNvPicPr>
            <a:picLocks noChangeAspect="1"/>
          </p:cNvPicPr>
          <p:nvPr/>
        </p:nvPicPr>
        <p:blipFill>
          <a:blip r:embed="rId2">
            <a:extLst>
              <a:ext uri="{28A0092B-C50C-407E-A947-70E740481C1C}">
                <a14:useLocalDpi xmlns:a14="http://schemas.microsoft.com/office/drawing/2010/main" val="0"/>
              </a:ext>
            </a:extLst>
          </a:blip>
          <a:srcRect b="57933"/>
          <a:stretch/>
        </p:blipFill>
        <p:spPr>
          <a:xfrm>
            <a:off x="0" y="-2685"/>
            <a:ext cx="12192000" cy="6860686"/>
          </a:xfrm>
          <a:prstGeom prst="rect">
            <a:avLst/>
          </a:prstGeom>
        </p:spPr>
      </p:pic>
    </p:spTree>
    <p:extLst>
      <p:ext uri="{BB962C8B-B14F-4D97-AF65-F5344CB8AC3E}">
        <p14:creationId xmlns:p14="http://schemas.microsoft.com/office/powerpoint/2010/main" val="258364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E10D1-AA52-2F67-97C9-3C891D8FA03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71EF45A-5313-8B7A-B79A-630A23FE9080}"/>
              </a:ext>
            </a:extLst>
          </p:cNvPr>
          <p:cNvSpPr>
            <a:spLocks noGrp="1" noChangeArrowheads="1"/>
          </p:cNvSpPr>
          <p:nvPr>
            <p:ph type="ctrTitle"/>
          </p:nvPr>
        </p:nvSpPr>
        <p:spPr>
          <a:xfrm>
            <a:off x="728823" y="686549"/>
            <a:ext cx="10566399" cy="633765"/>
          </a:xfrm>
        </p:spPr>
        <p:txBody>
          <a:bodyPr>
            <a:normAutofit fontScale="90000"/>
          </a:bodyPr>
          <a:lstStyle/>
          <a:p>
            <a:pPr defTabSz="1036638"/>
            <a:r>
              <a:rPr lang="en-US" altLang="en-US" sz="3200" dirty="0"/>
              <a:t>Das </a:t>
            </a:r>
            <a:r>
              <a:rPr lang="en-US" altLang="en-US" sz="3200" dirty="0" err="1"/>
              <a:t>glücklichste</a:t>
            </a:r>
            <a:r>
              <a:rPr lang="en-US" altLang="en-US" sz="3200" dirty="0"/>
              <a:t> </a:t>
            </a:r>
            <a:r>
              <a:rPr lang="en-US" altLang="en-US" sz="3200" dirty="0" err="1"/>
              <a:t>jahr</a:t>
            </a:r>
            <a:r>
              <a:rPr lang="en-US" altLang="en-US" sz="3200" dirty="0"/>
              <a:t> </a:t>
            </a:r>
            <a:r>
              <a:rPr lang="en-US" altLang="en-US" sz="3200" dirty="0" err="1"/>
              <a:t>im</a:t>
            </a:r>
            <a:r>
              <a:rPr lang="en-US" altLang="en-US" sz="3200" dirty="0"/>
              <a:t> </a:t>
            </a:r>
            <a:br>
              <a:rPr lang="en-US" altLang="en-US" sz="3200" dirty="0"/>
            </a:br>
            <a:r>
              <a:rPr lang="en-US" altLang="en-US" sz="3200" dirty="0"/>
              <a:t>leben von </a:t>
            </a:r>
            <a:r>
              <a:rPr lang="en-US" altLang="en-US" sz="3200" dirty="0" err="1"/>
              <a:t>ellen</a:t>
            </a:r>
            <a:r>
              <a:rPr lang="en-US" altLang="en-US" sz="3200" dirty="0"/>
              <a:t> white</a:t>
            </a:r>
          </a:p>
        </p:txBody>
      </p:sp>
      <p:sp>
        <p:nvSpPr>
          <p:cNvPr id="11267" name="Text Box 3">
            <a:extLst>
              <a:ext uri="{FF2B5EF4-FFF2-40B4-BE49-F238E27FC236}">
                <a16:creationId xmlns:a16="http://schemas.microsoft.com/office/drawing/2014/main" id="{23D0B8E7-A5CA-FBE1-CCD1-FE9E72DB572B}"/>
              </a:ext>
            </a:extLst>
          </p:cNvPr>
          <p:cNvSpPr txBox="1">
            <a:spLocks noChangeArrowheads="1"/>
          </p:cNvSpPr>
          <p:nvPr/>
        </p:nvSpPr>
        <p:spPr bwMode="auto">
          <a:xfrm>
            <a:off x="624114" y="1465421"/>
            <a:ext cx="1094377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Unsere Hoffnungen gipfelten jetzt in der Wiederkunft Christi im Jahre 1844. Dies war auch die Zeit für die Botschaft des zweiten Engels, welcher mitten durch den Himmel fliegend rief: „Sie ist gefallen, sie ist gefallen, Babylon, die große Stadt.“ Offb 14,8.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Diese Botschaft wurde von den Dienern Gottes zuerst im Sommer des Jahres 1844 gepredigt. Die Folge war, dass viele aus den gefallenen Kirchen austraten. In Verbindung mit dieser Botschaft wurde der „Mitternachtsruf“ [siehe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Mt</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25,1-13.] verkündet: </a:t>
            </a:r>
            <a:r>
              <a:rPr lang="de-DE" altLang="en-US" sz="2400" dirty="0">
                <a:effectLst>
                  <a:outerShdw blurRad="38100" dist="38100" dir="2700000" algn="tl">
                    <a:srgbClr val="000000"/>
                  </a:outerShdw>
                </a:effectLst>
                <a:latin typeface="Palatino Linotype" panose="02040502050505030304" pitchFamily="18" charset="0"/>
              </a:rPr>
              <a:t>„Siehe, der Bräutigam kommt; gehet aus, ihm entgegen!“ In allen Teilen des Landes wurde Licht über diese Botschaft gegeben, und der Ruf erweckte Tausende. Er drang von Stadt zu Stadt, von Dorf zu Dorf und bis in die entlegensten Landdistrikte. Er erreichte die Gelehrten und Talentvollen sowohl wie die Schlichten und die Zurückgezogenen.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Dieses Jahr war das glücklichste meines Lebens. Mein Herz war voll froher Erwartung; </a:t>
            </a:r>
            <a:r>
              <a:rPr lang="de-DE" altLang="en-US" sz="2400" dirty="0">
                <a:effectLst>
                  <a:outerShdw blurRad="38100" dist="38100" dir="2700000" algn="tl">
                    <a:srgbClr val="000000"/>
                  </a:outerShdw>
                </a:effectLst>
                <a:latin typeface="Palatino Linotype" panose="02040502050505030304" pitchFamily="18" charset="0"/>
              </a:rPr>
              <a:t>...  {Leben und Wirken 65.2; 66.1}</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85751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92DD-6A59-26EC-0129-7B2779DA5D0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ACC4976-6E22-ED5C-AA46-ACB2B588C061}"/>
              </a:ext>
            </a:extLst>
          </p:cNvPr>
          <p:cNvSpPr>
            <a:spLocks noGrp="1" noChangeArrowheads="1"/>
          </p:cNvSpPr>
          <p:nvPr>
            <p:ph type="ctrTitle"/>
          </p:nvPr>
        </p:nvSpPr>
        <p:spPr>
          <a:xfrm>
            <a:off x="579359" y="309925"/>
            <a:ext cx="10803470" cy="628459"/>
          </a:xfrm>
        </p:spPr>
        <p:txBody>
          <a:bodyPr>
            <a:normAutofit/>
          </a:bodyPr>
          <a:lstStyle/>
          <a:p>
            <a:pPr defTabSz="1036638"/>
            <a:r>
              <a:rPr lang="en-US" altLang="en-US" sz="3200" dirty="0"/>
              <a:t>Der </a:t>
            </a:r>
            <a:r>
              <a:rPr lang="en-US" altLang="en-US" sz="3200" dirty="0" err="1"/>
              <a:t>mitternachtsruf</a:t>
            </a:r>
            <a:endParaRPr lang="en-US" altLang="en-US" sz="3200" dirty="0"/>
          </a:p>
        </p:txBody>
      </p:sp>
      <p:sp>
        <p:nvSpPr>
          <p:cNvPr id="11267" name="Text Box 3">
            <a:extLst>
              <a:ext uri="{FF2B5EF4-FFF2-40B4-BE49-F238E27FC236}">
                <a16:creationId xmlns:a16="http://schemas.microsoft.com/office/drawing/2014/main" id="{3BAA8407-8239-91CE-1398-15FEDBAC83E7}"/>
              </a:ext>
            </a:extLst>
          </p:cNvPr>
          <p:cNvSpPr txBox="1">
            <a:spLocks noChangeArrowheads="1"/>
          </p:cNvSpPr>
          <p:nvPr/>
        </p:nvSpPr>
        <p:spPr bwMode="auto">
          <a:xfrm>
            <a:off x="333829" y="1063199"/>
            <a:ext cx="1129453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Der zehnte Tag des siebenten Monats,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der große Versöhnungstag, die Zeit der Reinigung des Heiligtums, der im Jahre 1844 auf den 22. Oktober fiel</a:t>
            </a:r>
            <a:r>
              <a:rPr lang="de-DE" altLang="en-US" sz="2200" dirty="0">
                <a:effectLst>
                  <a:outerShdw blurRad="38100" dist="38100" dir="2700000" algn="tl">
                    <a:srgbClr val="000000"/>
                  </a:outerShdw>
                </a:effectLst>
                <a:latin typeface="Palatino Linotype" panose="02040502050505030304" pitchFamily="18" charset="0"/>
              </a:rPr>
              <a:t>, wurde als Tag der Wiederkunft Christi betrachtet. Dies stand in Einklang mit den bereits dargelegten Beweisen, </a:t>
            </a:r>
            <a:r>
              <a:rPr lang="de-DE" altLang="en-US" sz="2200" dirty="0" err="1">
                <a:effectLst>
                  <a:outerShdw blurRad="38100" dist="38100" dir="2700000" algn="tl">
                    <a:srgbClr val="000000"/>
                  </a:outerShdw>
                </a:effectLst>
                <a:latin typeface="Palatino Linotype" panose="02040502050505030304" pitchFamily="18" charset="0"/>
              </a:rPr>
              <a:t>daß</a:t>
            </a:r>
            <a:r>
              <a:rPr lang="de-DE" altLang="en-US" sz="2200" dirty="0">
                <a:effectLst>
                  <a:outerShdw blurRad="38100" dist="38100" dir="2700000" algn="tl">
                    <a:srgbClr val="000000"/>
                  </a:outerShdw>
                </a:effectLst>
                <a:latin typeface="Palatino Linotype" panose="02040502050505030304" pitchFamily="18" charset="0"/>
              </a:rPr>
              <a:t> die zweitausenddreihundert Tage im Herbst ablaufen würden, und der </a:t>
            </a:r>
            <a:r>
              <a:rPr lang="de-DE" altLang="en-US" sz="2200" dirty="0" err="1">
                <a:effectLst>
                  <a:outerShdw blurRad="38100" dist="38100" dir="2700000" algn="tl">
                    <a:srgbClr val="000000"/>
                  </a:outerShdw>
                </a:effectLst>
                <a:latin typeface="Palatino Linotype" panose="02040502050505030304" pitchFamily="18" charset="0"/>
              </a:rPr>
              <a:t>Schluß</a:t>
            </a:r>
            <a:r>
              <a:rPr lang="de-DE" altLang="en-US" sz="2200" dirty="0">
                <a:effectLst>
                  <a:outerShdw blurRad="38100" dist="38100" dir="2700000" algn="tl">
                    <a:srgbClr val="000000"/>
                  </a:outerShdw>
                </a:effectLst>
                <a:latin typeface="Palatino Linotype" panose="02040502050505030304" pitchFamily="18" charset="0"/>
              </a:rPr>
              <a:t> schien untrüglich.</a:t>
            </a:r>
          </a:p>
          <a:p>
            <a:pPr algn="just"/>
            <a:r>
              <a:rPr lang="de-DE" altLang="en-US" sz="2200" dirty="0">
                <a:effectLst>
                  <a:outerShdw blurRad="38100" dist="38100" dir="2700000" algn="tl">
                    <a:srgbClr val="000000"/>
                  </a:outerShdw>
                </a:effectLst>
                <a:latin typeface="Palatino Linotype" panose="02040502050505030304" pitchFamily="18" charset="0"/>
              </a:rPr>
              <a:t>In dem Gleichnis in Matthäus 25 folgt auf die Zeit des Harrens und Schlafens das Kommen des Bräutigams. Dies stimmte überein mit den soeben angeführten Beweisgründen sowohl aus der Weissagung als auch aus den Vorbildern,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die mit gewaltiger Kraft von ihrer Wahrhaftigkeit zeugten, und der „Mitternachtsruf“ wurde von Tausenden von Gläubigen verkündigt. </a:t>
            </a:r>
          </a:p>
          <a:p>
            <a:pPr algn="just"/>
            <a:r>
              <a:rPr lang="de-DE" altLang="en-US" sz="2200" dirty="0">
                <a:solidFill>
                  <a:srgbClr val="92D050"/>
                </a:solidFill>
                <a:effectLst>
                  <a:outerShdw blurRad="38100" dist="38100" dir="2700000" algn="tl">
                    <a:srgbClr val="000000"/>
                  </a:outerShdw>
                </a:effectLst>
                <a:latin typeface="Palatino Linotype" panose="02040502050505030304" pitchFamily="18" charset="0"/>
              </a:rPr>
              <a:t>Einer Flutwelle gleich breitete sich die Bewegung über das Land aus; von Stadt zu Stadt, von Dorf zu Dorf und nach entlegenen Orten, bis das wartende Volk Gottes völlig aufgeweckt war. Vor dieser Verkündigung verschwand die Schwärmerei wie der Frühreif vor der aufgehenden Sonne. </a:t>
            </a:r>
            <a:r>
              <a:rPr lang="de-DE" altLang="en-US" sz="2200" dirty="0">
                <a:effectLst>
                  <a:outerShdw blurRad="38100" dist="38100" dir="2700000" algn="tl">
                    <a:srgbClr val="000000"/>
                  </a:outerShdw>
                </a:effectLst>
                <a:latin typeface="Palatino Linotype" panose="02040502050505030304" pitchFamily="18" charset="0"/>
              </a:rPr>
              <a:t>Die Gläubigen sahen ihre </a:t>
            </a:r>
            <a:r>
              <a:rPr lang="de-DE" altLang="en-US" sz="2200" dirty="0" err="1">
                <a:effectLst>
                  <a:outerShdw blurRad="38100" dist="38100" dir="2700000" algn="tl">
                    <a:srgbClr val="000000"/>
                  </a:outerShdw>
                </a:effectLst>
                <a:latin typeface="Palatino Linotype" panose="02040502050505030304" pitchFamily="18" charset="0"/>
              </a:rPr>
              <a:t>Ungewißheit</a:t>
            </a:r>
            <a:r>
              <a:rPr lang="de-DE" altLang="en-US" sz="2200" dirty="0">
                <a:effectLst>
                  <a:outerShdw blurRad="38100" dist="38100" dir="2700000" algn="tl">
                    <a:srgbClr val="000000"/>
                  </a:outerShdw>
                </a:effectLst>
                <a:latin typeface="Palatino Linotype" panose="02040502050505030304" pitchFamily="18" charset="0"/>
              </a:rPr>
              <a:t> und ihre Verlegenheit beseitigt, und Hoffnung und Mut beseelte ihre Herzen. {GK 402.1 - 403.2}</a:t>
            </a:r>
            <a:endParaRPr lang="en-AU"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30521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E545-4C04-EF46-2B69-85AD6E36782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0BA3E17-1A93-A34F-2906-CE94C923BCFF}"/>
              </a:ext>
            </a:extLst>
          </p:cNvPr>
          <p:cNvSpPr>
            <a:spLocks noGrp="1" noChangeArrowheads="1"/>
          </p:cNvSpPr>
          <p:nvPr>
            <p:ph type="ctrTitle"/>
          </p:nvPr>
        </p:nvSpPr>
        <p:spPr>
          <a:xfrm>
            <a:off x="280955" y="675331"/>
            <a:ext cx="11381617" cy="628459"/>
          </a:xfrm>
        </p:spPr>
        <p:txBody>
          <a:bodyPr>
            <a:normAutofit fontScale="90000"/>
          </a:bodyPr>
          <a:lstStyle/>
          <a:p>
            <a:pPr defTabSz="1036638"/>
            <a:r>
              <a:rPr lang="en-US" altLang="en-US" sz="3200" dirty="0"/>
              <a:t>die </a:t>
            </a:r>
            <a:r>
              <a:rPr lang="en-US" altLang="en-US" sz="3200" dirty="0" err="1"/>
              <a:t>große</a:t>
            </a:r>
            <a:r>
              <a:rPr lang="en-US" altLang="en-US" sz="3200" dirty="0"/>
              <a:t> </a:t>
            </a:r>
            <a:r>
              <a:rPr lang="en-US" altLang="en-US" sz="3200" dirty="0" err="1"/>
              <a:t>bewegung</a:t>
            </a:r>
            <a:r>
              <a:rPr lang="en-US" altLang="en-US" sz="3200" dirty="0"/>
              <a:t> der </a:t>
            </a:r>
            <a:br>
              <a:rPr lang="en-US" altLang="en-US" sz="3200" dirty="0"/>
            </a:br>
            <a:r>
              <a:rPr lang="en-US" altLang="en-US" sz="3200" dirty="0" err="1"/>
              <a:t>wiederkunft</a:t>
            </a:r>
            <a:r>
              <a:rPr lang="en-US" altLang="en-US" sz="3200" dirty="0"/>
              <a:t> </a:t>
            </a:r>
            <a:r>
              <a:rPr lang="en-US" altLang="en-US" sz="3200" dirty="0" err="1"/>
              <a:t>jesu</a:t>
            </a:r>
            <a:r>
              <a:rPr lang="en-US" altLang="en-US" sz="3200" dirty="0"/>
              <a:t>, S.523, 524</a:t>
            </a:r>
          </a:p>
        </p:txBody>
      </p:sp>
      <p:sp>
        <p:nvSpPr>
          <p:cNvPr id="11267" name="Text Box 3">
            <a:extLst>
              <a:ext uri="{FF2B5EF4-FFF2-40B4-BE49-F238E27FC236}">
                <a16:creationId xmlns:a16="http://schemas.microsoft.com/office/drawing/2014/main" id="{5E6AB55D-0BED-47B6-6D48-530BFEC60A03}"/>
              </a:ext>
            </a:extLst>
          </p:cNvPr>
          <p:cNvSpPr txBox="1">
            <a:spLocks noChangeArrowheads="1"/>
          </p:cNvSpPr>
          <p:nvPr/>
        </p:nvSpPr>
        <p:spPr bwMode="auto">
          <a:xfrm>
            <a:off x="914400" y="1713455"/>
            <a:ext cx="10363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So ging der Kampf weiter bis Juli 1844, als das größte Zeltlager, das jemals von Adventisten abgehalten wurde, in Exeter, New Hampshire, stattfand. Es wurde berichtet, dass sich dreitausend Menschen in diesem Lager versammelten. Es wurde im Wald abgehalten, im Freien, es gab keinen Zeltpavillon für den Gottesdienst, aber viele Sitzplätze. Am Sonntagvormittag predigte Elder Joseph Bates, als ein Mann in vollem Tempo ins Lager geritten kam, sein Pferd dort abstellte, wo sie ihre Tiere hielten, dann in die Versammlung kam und sich neben die Familie von Elder John Couch setzte und ihnen mit aufgeschlagener Bibel flüsternd den Grund für die Enttäuschung und den Mitternachtsruf erklärte, dessen Zeit nun gekommen war.</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3807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1A47F-5357-2C4D-179F-B25775B1799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DCE916F-DB35-9EED-51CB-81CF06277327}"/>
              </a:ext>
            </a:extLst>
          </p:cNvPr>
          <p:cNvSpPr>
            <a:spLocks noGrp="1" noChangeArrowheads="1"/>
          </p:cNvSpPr>
          <p:nvPr>
            <p:ph type="ctrTitle"/>
          </p:nvPr>
        </p:nvSpPr>
        <p:spPr>
          <a:xfrm>
            <a:off x="694259" y="760276"/>
            <a:ext cx="10803470" cy="628459"/>
          </a:xfrm>
        </p:spPr>
        <p:txBody>
          <a:bodyPr>
            <a:normAutofit fontScale="90000"/>
          </a:bodyPr>
          <a:lstStyle/>
          <a:p>
            <a:pPr defTabSz="1036638"/>
            <a:r>
              <a:rPr lang="en-US" altLang="en-US" sz="3200" dirty="0"/>
              <a:t>die </a:t>
            </a:r>
            <a:r>
              <a:rPr lang="en-US" altLang="en-US" sz="3200" dirty="0" err="1"/>
              <a:t>große</a:t>
            </a:r>
            <a:r>
              <a:rPr lang="en-US" altLang="en-US" sz="3200" dirty="0"/>
              <a:t> </a:t>
            </a:r>
            <a:r>
              <a:rPr lang="en-US" altLang="en-US" sz="3200" dirty="0" err="1"/>
              <a:t>bewegung</a:t>
            </a:r>
            <a:r>
              <a:rPr lang="en-US" altLang="en-US" sz="3200" dirty="0"/>
              <a:t> der </a:t>
            </a:r>
            <a:br>
              <a:rPr lang="en-US" altLang="en-US" sz="3200" dirty="0"/>
            </a:br>
            <a:r>
              <a:rPr lang="en-US" altLang="en-US" sz="3200" dirty="0" err="1"/>
              <a:t>wiederkunft</a:t>
            </a:r>
            <a:r>
              <a:rPr lang="en-US" altLang="en-US" sz="3200" dirty="0"/>
              <a:t> </a:t>
            </a:r>
            <a:r>
              <a:rPr lang="en-US" altLang="en-US" sz="3200" dirty="0" err="1"/>
              <a:t>jesu</a:t>
            </a:r>
            <a:r>
              <a:rPr lang="en-US" altLang="en-US" sz="3200" dirty="0"/>
              <a:t>, S.523, 524</a:t>
            </a:r>
          </a:p>
        </p:txBody>
      </p:sp>
      <p:sp>
        <p:nvSpPr>
          <p:cNvPr id="11267" name="Text Box 3">
            <a:extLst>
              <a:ext uri="{FF2B5EF4-FFF2-40B4-BE49-F238E27FC236}">
                <a16:creationId xmlns:a16="http://schemas.microsoft.com/office/drawing/2014/main" id="{C89CF0F9-8F78-9E76-7005-A954EF6EE9BD}"/>
              </a:ext>
            </a:extLst>
          </p:cNvPr>
          <p:cNvSpPr txBox="1">
            <a:spLocks noChangeArrowheads="1"/>
          </p:cNvSpPr>
          <p:nvPr/>
        </p:nvSpPr>
        <p:spPr bwMode="auto">
          <a:xfrm>
            <a:off x="881814" y="1803366"/>
            <a:ext cx="1042836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Bruder Bates verwendete als Beispiel für ihr geduldiges Warten seine Erfahrung, wenn er nach langer Abwesenheit auf einer Seereise wieder zu Hause ankam. Die Kraft Gottes kam über Schwester Couch, als sie aufstand und Bruder Bates winkte. Er sagte: „Schwester, was ist los?“ Sie antwortete: „Was du sagst, ist alles sehr gut, aber hier ist ein Mann, der Licht über den Mitternachtsruf hat.“ „Gut“, sagte Bruder Bates, „dann soll er hier auf das Podium kommen und es den Leuten verkünden“, und er setzte sich.</a:t>
            </a:r>
          </a:p>
          <a:p>
            <a:pPr algn="just"/>
            <a:r>
              <a:rPr lang="de-DE" altLang="en-US" sz="2400" dirty="0">
                <a:effectLst>
                  <a:outerShdw blurRad="38100" dist="38100" dir="2700000" algn="tl">
                    <a:srgbClr val="000000"/>
                  </a:outerShdw>
                </a:effectLst>
                <a:latin typeface="Palatino Linotype" panose="02040502050505030304" pitchFamily="18" charset="0"/>
              </a:rPr>
              <a:t>Der Prediger, der jetzt das Podium betrat, war S. S. Snow, der ihnen in wenigen Sätzen den Pfad seiner Mitternachtsruf-Botschaft erklärte. Elder James White war in dieser Versammlung; ich war nicht dort, aber ich bekam meine Erkenntnisse zu dem Thema von denen, die dort waren.</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382693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3138</Words>
  <Application>Microsoft Office PowerPoint</Application>
  <PresentationFormat>Breitbild</PresentationFormat>
  <Paragraphs>143</Paragraphs>
  <Slides>24</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Bookman Old Style</vt:lpstr>
      <vt:lpstr>Calibri</vt:lpstr>
      <vt:lpstr>Palatino Linotype</vt:lpstr>
      <vt:lpstr>Rockwell</vt:lpstr>
      <vt:lpstr>Verdana</vt:lpstr>
      <vt:lpstr>Damask</vt:lpstr>
      <vt:lpstr>2520  und die  Identität der Adventisten</vt:lpstr>
      <vt:lpstr>Die Karte von 1843</vt:lpstr>
      <vt:lpstr>1843 Chart</vt:lpstr>
      <vt:lpstr>Der geist der weissagung über  die karte von 1843</vt:lpstr>
      <vt:lpstr>1843 Chart</vt:lpstr>
      <vt:lpstr>Das glücklichste jahr im  leben von ellen white</vt:lpstr>
      <vt:lpstr>Der mitternachtsruf</vt:lpstr>
      <vt:lpstr>die große bewegung der  wiederkunft jesu, S.523, 524</vt:lpstr>
      <vt:lpstr>die große bewegung der  wiederkunft jesu, S.523, 524</vt:lpstr>
      <vt:lpstr>die große bewegung der  wiederkunft jesu, S.523, 524</vt:lpstr>
      <vt:lpstr>die große bewegung der  wiederkunft jesu, S.523, 524</vt:lpstr>
      <vt:lpstr>die große bewegung der  wiederkunft jesu S.523, 524</vt:lpstr>
      <vt:lpstr>Ellen White sieht den Mitternachtsruf  in einer Vision</vt:lpstr>
      <vt:lpstr>Die elemente des mitternachtsrufs</vt:lpstr>
      <vt:lpstr>Der Mitternachtsruf von Samuel Snow</vt:lpstr>
      <vt:lpstr>Der Mitternachtsruf von Samuel Snow</vt:lpstr>
      <vt:lpstr>PowerPoint-Präsentation</vt:lpstr>
      <vt:lpstr>Die Sieben zeiten der zerstreuung</vt:lpstr>
      <vt:lpstr>William Miller</vt:lpstr>
      <vt:lpstr>William Miller</vt:lpstr>
      <vt:lpstr>PowerPoint-Präsentation</vt:lpstr>
      <vt:lpstr>PowerPoint-Präsentation</vt:lpstr>
      <vt:lpstr>die 2520 Zeiten/Jahre </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427</cp:revision>
  <dcterms:created xsi:type="dcterms:W3CDTF">2006-05-23T07:55:33Z</dcterms:created>
  <dcterms:modified xsi:type="dcterms:W3CDTF">2025-03-29T11:20:17Z</dcterms:modified>
</cp:coreProperties>
</file>