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0"/>
  </p:notesMasterIdLst>
  <p:sldIdLst>
    <p:sldId id="688" r:id="rId2"/>
    <p:sldId id="689" r:id="rId3"/>
    <p:sldId id="690" r:id="rId4"/>
    <p:sldId id="704" r:id="rId5"/>
    <p:sldId id="691" r:id="rId6"/>
    <p:sldId id="692" r:id="rId7"/>
    <p:sldId id="693" r:id="rId8"/>
    <p:sldId id="694" r:id="rId9"/>
    <p:sldId id="695" r:id="rId10"/>
    <p:sldId id="696" r:id="rId11"/>
    <p:sldId id="697" r:id="rId12"/>
    <p:sldId id="698" r:id="rId13"/>
    <p:sldId id="699" r:id="rId14"/>
    <p:sldId id="700" r:id="rId15"/>
    <p:sldId id="701" r:id="rId16"/>
    <p:sldId id="702" r:id="rId17"/>
    <p:sldId id="703" r:id="rId18"/>
    <p:sldId id="33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‹Nr.›</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18</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‹Nr.›</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‹Nr.›</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‹Nr.›</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‹Nr.›</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‹Nr.›</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‹Nr.›</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‹Nr.›</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‹Nr.›</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‹Nr.›</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‹Nr.›</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E66E4-62E8-DFC2-2E8A-1640CC1D2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59DAD-2391-82B4-BFF9-EA6D4EA01A1D}"/>
              </a:ext>
            </a:extLst>
          </p:cNvPr>
          <p:cNvSpPr>
            <a:spLocks noGrp="1"/>
          </p:cNvSpPr>
          <p:nvPr>
            <p:ph type="title"/>
          </p:nvPr>
        </p:nvSpPr>
        <p:spPr>
          <a:xfrm>
            <a:off x="6537386" y="2387068"/>
            <a:ext cx="4554742" cy="1611086"/>
          </a:xfrm>
        </p:spPr>
        <p:txBody>
          <a:bodyPr>
            <a:noAutofit/>
          </a:bodyPr>
          <a:lstStyle/>
          <a:p>
            <a:pPr algn="ctr"/>
            <a:r>
              <a:rPr lang="en-AU" sz="4800" dirty="0">
                <a:effectLst>
                  <a:outerShdw blurRad="38100" dist="38100" dir="2700000" algn="tl">
                    <a:srgbClr val="000000">
                      <a:alpha val="43137"/>
                    </a:srgbClr>
                  </a:outerShdw>
                </a:effectLst>
              </a:rPr>
              <a:t>Jesus,</a:t>
            </a:r>
            <a:br>
              <a:rPr lang="en-AU" sz="4800" dirty="0">
                <a:effectLst>
                  <a:outerShdw blurRad="38100" dist="38100" dir="2700000" algn="tl">
                    <a:srgbClr val="000000">
                      <a:alpha val="43137"/>
                    </a:srgbClr>
                  </a:outerShdw>
                </a:effectLst>
              </a:rPr>
            </a:br>
            <a:r>
              <a:rPr lang="en-AU" sz="4800" dirty="0">
                <a:effectLst>
                  <a:outerShdw blurRad="38100" dist="38100" dir="2700000" algn="tl">
                    <a:srgbClr val="000000">
                      <a:alpha val="43137"/>
                    </a:srgbClr>
                  </a:outerShdw>
                </a:effectLst>
              </a:rPr>
              <a:t>der </a:t>
            </a:r>
            <a:r>
              <a:rPr lang="en-AU" sz="4800" dirty="0" err="1">
                <a:effectLst>
                  <a:outerShdw blurRad="38100" dist="38100" dir="2700000" algn="tl">
                    <a:srgbClr val="000000">
                      <a:alpha val="43137"/>
                    </a:srgbClr>
                  </a:outerShdw>
                </a:effectLst>
              </a:rPr>
              <a:t>meine</a:t>
            </a:r>
            <a:r>
              <a:rPr lang="en-AU" sz="4800" dirty="0">
                <a:effectLst>
                  <a:outerShdw blurRad="38100" dist="38100" dir="2700000" algn="tl">
                    <a:srgbClr val="000000">
                      <a:alpha val="43137"/>
                    </a:srgbClr>
                  </a:outerShdw>
                </a:effectLst>
              </a:rPr>
              <a:t> Seele </a:t>
            </a:r>
            <a:r>
              <a:rPr lang="en-AU" sz="4800" dirty="0" err="1">
                <a:effectLst>
                  <a:outerShdw blurRad="38100" dist="38100" dir="2700000" algn="tl">
                    <a:srgbClr val="000000">
                      <a:alpha val="43137"/>
                    </a:srgbClr>
                  </a:outerShdw>
                </a:effectLst>
              </a:rPr>
              <a:t>liebt</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BDFD7D93-1E91-A308-E0D1-89FEBED26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94479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6FDE3-1797-A49E-D721-131F51539A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7C94031-A007-FF7F-DD47-2B91E7E2803B}"/>
              </a:ext>
            </a:extLst>
          </p:cNvPr>
          <p:cNvSpPr>
            <a:spLocks noGrp="1" noChangeArrowheads="1"/>
          </p:cNvSpPr>
          <p:nvPr>
            <p:ph type="ctrTitle"/>
          </p:nvPr>
        </p:nvSpPr>
        <p:spPr>
          <a:xfrm>
            <a:off x="241610" y="349510"/>
            <a:ext cx="11708780" cy="628459"/>
          </a:xfrm>
        </p:spPr>
        <p:txBody>
          <a:bodyPr>
            <a:normAutofit/>
          </a:bodyPr>
          <a:lstStyle/>
          <a:p>
            <a:pPr defTabSz="1036638"/>
            <a:r>
              <a:rPr lang="en-US" altLang="en-US" sz="3200" dirty="0"/>
              <a:t>Der Geist der Kritik</a:t>
            </a:r>
          </a:p>
        </p:txBody>
      </p:sp>
      <p:sp>
        <p:nvSpPr>
          <p:cNvPr id="11267" name="Text Box 3">
            <a:extLst>
              <a:ext uri="{FF2B5EF4-FFF2-40B4-BE49-F238E27FC236}">
                <a16:creationId xmlns:a16="http://schemas.microsoft.com/office/drawing/2014/main" id="{00B83C23-29FA-7B84-5767-1E4D78D06FCB}"/>
              </a:ext>
            </a:extLst>
          </p:cNvPr>
          <p:cNvSpPr txBox="1">
            <a:spLocks noChangeArrowheads="1"/>
          </p:cNvSpPr>
          <p:nvPr/>
        </p:nvSpPr>
        <p:spPr bwMode="auto">
          <a:xfrm>
            <a:off x="762000" y="1395970"/>
            <a:ext cx="10668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dirty="0">
                <a:latin typeface="Palatino Linotype" panose="02040502050505030304" pitchFamily="18" charset="0"/>
              </a:rPr>
              <a:t>Anstatt sich vom Heiligen Geist leiten zu lassen, versperren viele, sogar unter denen, die sich in dem feierlichen Werk Gottes engagieren, den Weg für seinen heiligen, lebensspendenden Einfluss. </a:t>
            </a:r>
            <a:r>
              <a:rPr lang="de-DE" sz="2400" dirty="0">
                <a:solidFill>
                  <a:srgbClr val="92D050"/>
                </a:solidFill>
                <a:latin typeface="Palatino Linotype" panose="02040502050505030304" pitchFamily="18" charset="0"/>
              </a:rPr>
              <a:t>Sie fühlen sich frei, ihre Geschwister zu kritisieren und zu verurteilen, ohne zu erkennen, wie notwendig es ist, ernsthaft in den göttlichen Spiegel zu schauen, um zu sehen, welchen Geist sie selbst offenbaren. Ihre Charakterfehler betrachten sie als Tugenden und halten daran fest </a:t>
            </a:r>
            <a:r>
              <a:rPr lang="de-DE" sz="2400" dirty="0">
                <a:latin typeface="Palatino Linotype" panose="02040502050505030304" pitchFamily="18" charset="0"/>
              </a:rPr>
              <a:t>... {ML 58.2}</a:t>
            </a:r>
            <a:endParaRPr lang="en-GB" sz="2400" dirty="0">
              <a:latin typeface="Palatino Linotype" panose="02040502050505030304" pitchFamily="18" charset="0"/>
            </a:endParaRPr>
          </a:p>
          <a:p>
            <a:pPr algn="just"/>
            <a:endParaRPr lang="en-GB" sz="2400" dirty="0">
              <a:latin typeface="Palatino Linotype" panose="02040502050505030304" pitchFamily="18" charset="0"/>
            </a:endParaRPr>
          </a:p>
          <a:p>
            <a:pPr algn="just"/>
            <a:r>
              <a:rPr lang="de-DE" sz="2400" dirty="0">
                <a:latin typeface="Palatino Linotype" panose="02040502050505030304" pitchFamily="18" charset="0"/>
              </a:rPr>
              <a:t>Lasst uns ein Werk der Reformation und Buße vollziehen. </a:t>
            </a:r>
            <a:r>
              <a:rPr lang="de-DE" sz="2400" dirty="0">
                <a:solidFill>
                  <a:srgbClr val="92D050"/>
                </a:solidFill>
                <a:latin typeface="Palatino Linotype" panose="02040502050505030304" pitchFamily="18" charset="0"/>
              </a:rPr>
              <a:t>Lasst alle nach der Ausgießung des Heiligen Geistes streben. </a:t>
            </a:r>
            <a:r>
              <a:rPr lang="de-DE" sz="2400" dirty="0">
                <a:latin typeface="Palatino Linotype" panose="02040502050505030304" pitchFamily="18" charset="0"/>
              </a:rPr>
              <a:t>Wie bei den Jüngern nach Christi Himmelfahrt </a:t>
            </a:r>
            <a:r>
              <a:rPr lang="de-DE" sz="2400" dirty="0">
                <a:solidFill>
                  <a:srgbClr val="92D050"/>
                </a:solidFill>
                <a:latin typeface="Palatino Linotype" panose="02040502050505030304" pitchFamily="18" charset="0"/>
              </a:rPr>
              <a:t>kann es </a:t>
            </a:r>
            <a:r>
              <a:rPr lang="de-DE" sz="2400" u="sng" dirty="0">
                <a:solidFill>
                  <a:srgbClr val="92D050"/>
                </a:solidFill>
                <a:latin typeface="Palatino Linotype" panose="02040502050505030304" pitchFamily="18" charset="0"/>
              </a:rPr>
              <a:t>mehrere Tage </a:t>
            </a:r>
            <a:r>
              <a:rPr lang="de-DE" sz="2400" dirty="0">
                <a:solidFill>
                  <a:srgbClr val="92D050"/>
                </a:solidFill>
                <a:latin typeface="Palatino Linotype" panose="02040502050505030304" pitchFamily="18" charset="0"/>
              </a:rPr>
              <a:t>dauern, in denen man ernsthaft nach Gott sucht und die Sünde entfernt</a:t>
            </a:r>
            <a:r>
              <a:rPr lang="de-DE" sz="2400" dirty="0">
                <a:latin typeface="Palatino Linotype" panose="02040502050505030304" pitchFamily="18" charset="0"/>
              </a:rPr>
              <a:t>.</a:t>
            </a:r>
            <a:r>
              <a:rPr lang="en-GB" sz="2400" dirty="0">
                <a:solidFill>
                  <a:srgbClr val="92D050"/>
                </a:solidFill>
                <a:latin typeface="Palatino Linotype" panose="02040502050505030304" pitchFamily="18" charset="0"/>
              </a:rPr>
              <a:t> </a:t>
            </a:r>
            <a:r>
              <a:rPr lang="en-GB" sz="2400" dirty="0">
                <a:latin typeface="Palatino Linotype" panose="02040502050505030304" pitchFamily="18" charset="0"/>
              </a:rPr>
              <a:t>{ML 58.3} </a:t>
            </a:r>
          </a:p>
        </p:txBody>
      </p:sp>
    </p:spTree>
    <p:extLst>
      <p:ext uri="{BB962C8B-B14F-4D97-AF65-F5344CB8AC3E}">
        <p14:creationId xmlns:p14="http://schemas.microsoft.com/office/powerpoint/2010/main" val="205234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8D07-519D-3D09-C836-5D98B8E4042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EBF2800-0412-15E7-7807-1E361CF03801}"/>
              </a:ext>
            </a:extLst>
          </p:cNvPr>
          <p:cNvSpPr>
            <a:spLocks noGrp="1" noChangeArrowheads="1"/>
          </p:cNvSpPr>
          <p:nvPr>
            <p:ph type="ctrTitle"/>
          </p:nvPr>
        </p:nvSpPr>
        <p:spPr>
          <a:xfrm>
            <a:off x="810322" y="492886"/>
            <a:ext cx="10420055" cy="628459"/>
          </a:xfrm>
        </p:spPr>
        <p:txBody>
          <a:bodyPr>
            <a:normAutofit/>
          </a:bodyPr>
          <a:lstStyle/>
          <a:p>
            <a:pPr defTabSz="1036638"/>
            <a:r>
              <a:rPr lang="en-US" altLang="en-US" sz="3200" dirty="0"/>
              <a:t>Frieden in der </a:t>
            </a:r>
            <a:r>
              <a:rPr lang="en-US" altLang="en-US" sz="3200" dirty="0" err="1"/>
              <a:t>seele</a:t>
            </a:r>
            <a:endParaRPr lang="en-US" altLang="en-US" sz="3200" dirty="0"/>
          </a:p>
        </p:txBody>
      </p:sp>
      <p:sp>
        <p:nvSpPr>
          <p:cNvPr id="11267" name="Text Box 3">
            <a:extLst>
              <a:ext uri="{FF2B5EF4-FFF2-40B4-BE49-F238E27FC236}">
                <a16:creationId xmlns:a16="http://schemas.microsoft.com/office/drawing/2014/main" id="{1EB58965-B425-3619-AF2D-1328BBE20AD3}"/>
              </a:ext>
            </a:extLst>
          </p:cNvPr>
          <p:cNvSpPr txBox="1">
            <a:spLocks noChangeArrowheads="1"/>
          </p:cNvSpPr>
          <p:nvPr/>
        </p:nvSpPr>
        <p:spPr bwMode="auto">
          <a:xfrm>
            <a:off x="810322" y="1383090"/>
            <a:ext cx="10668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dirty="0">
                <a:latin typeface="Palatino Linotype" panose="02040502050505030304" pitchFamily="18" charset="0"/>
              </a:rPr>
              <a:t>Wenn Gottes Volk vom Heiligen Geist bewegt wird, werden sie einen Eifer zeigen, der ihrer Erkenntnis entspricht.... </a:t>
            </a:r>
            <a:r>
              <a:rPr lang="de-DE" sz="2400" dirty="0">
                <a:solidFill>
                  <a:srgbClr val="92D050"/>
                </a:solidFill>
                <a:latin typeface="Palatino Linotype" panose="02040502050505030304" pitchFamily="18" charset="0"/>
              </a:rPr>
              <a:t>Sie werden das Licht widerspiegeln, das Gott ihnen seit Jahren schenkt. Der Geist der Kritik wird abgelegt.  Erfüllt vom Geist der Demut werden sie eines Sinnes sein, vereint miteinander und mit Christus.  </a:t>
            </a:r>
            <a:r>
              <a:rPr lang="de-DE" sz="2400" dirty="0">
                <a:latin typeface="Palatino Linotype" panose="02040502050505030304" pitchFamily="18" charset="0"/>
              </a:rPr>
              <a:t>{ML 58.4}</a:t>
            </a:r>
            <a:r>
              <a:rPr lang="en-GB" sz="2400" dirty="0">
                <a:solidFill>
                  <a:srgbClr val="92D050"/>
                </a:solidFill>
                <a:latin typeface="Palatino Linotype" panose="02040502050505030304" pitchFamily="18" charset="0"/>
              </a:rPr>
              <a:t>.</a:t>
            </a:r>
            <a:r>
              <a:rPr lang="en-GB" sz="2400" dirty="0">
                <a:latin typeface="Palatino Linotype" panose="02040502050505030304" pitchFamily="18" charset="0"/>
              </a:rPr>
              <a:t>  </a:t>
            </a:r>
          </a:p>
          <a:p>
            <a:pPr algn="just"/>
            <a:endParaRPr lang="en-GB" sz="2400" dirty="0">
              <a:latin typeface="Palatino Linotype" panose="02040502050505030304" pitchFamily="18" charset="0"/>
            </a:endParaRPr>
          </a:p>
          <a:p>
            <a:pPr algn="just"/>
            <a:r>
              <a:rPr lang="de-DE" sz="2400" dirty="0">
                <a:solidFill>
                  <a:srgbClr val="92D050"/>
                </a:solidFill>
                <a:latin typeface="Palatino Linotype" panose="02040502050505030304" pitchFamily="18" charset="0"/>
              </a:rPr>
              <a:t>Wenn ein Mensch vom Geist erfüllt ist, beweist er umso deutlicher, dass er ein Repräsentant Christi ist, je härter er geprüft und versucht wird. Der Friede, der in der Seele wohnt, spiegelt sich auf seinem Angesicht wider. </a:t>
            </a:r>
            <a:r>
              <a:rPr lang="de-DE" sz="2400" dirty="0">
                <a:latin typeface="Palatino Linotype" panose="02040502050505030304" pitchFamily="18" charset="0"/>
              </a:rPr>
              <a:t>Die Worte und Taten drücken die Liebe des Erlösers aus. Es gibt kein Streben nach dem höchsten Platz. Das eigene Ich wird aufgegeben. Der Name Jesu steht auf allem, was gesagt und getan wird. {ML 58.5}</a:t>
            </a:r>
            <a:endParaRPr lang="en-GB"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29931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7017F-80F9-9422-0AC2-E8AD743EF94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4909F0C-2A1D-71E4-FC67-72E37BD67631}"/>
              </a:ext>
            </a:extLst>
          </p:cNvPr>
          <p:cNvSpPr>
            <a:spLocks noGrp="1" noChangeArrowheads="1"/>
          </p:cNvSpPr>
          <p:nvPr>
            <p:ph type="ctrTitle"/>
          </p:nvPr>
        </p:nvSpPr>
        <p:spPr>
          <a:xfrm>
            <a:off x="761998" y="288480"/>
            <a:ext cx="10668001" cy="628459"/>
          </a:xfrm>
        </p:spPr>
        <p:txBody>
          <a:bodyPr>
            <a:normAutofit/>
          </a:bodyPr>
          <a:lstStyle/>
          <a:p>
            <a:pPr defTabSz="1036638"/>
            <a:r>
              <a:rPr lang="en-US" altLang="en-US" sz="3200" dirty="0"/>
              <a:t>Der </a:t>
            </a:r>
            <a:r>
              <a:rPr lang="en-US" altLang="en-US" sz="3200" dirty="0" err="1"/>
              <a:t>spätregen</a:t>
            </a:r>
            <a:endParaRPr lang="en-US" altLang="en-US" sz="3200" dirty="0"/>
          </a:p>
        </p:txBody>
      </p:sp>
      <p:sp>
        <p:nvSpPr>
          <p:cNvPr id="11267" name="Text Box 3">
            <a:extLst>
              <a:ext uri="{FF2B5EF4-FFF2-40B4-BE49-F238E27FC236}">
                <a16:creationId xmlns:a16="http://schemas.microsoft.com/office/drawing/2014/main" id="{A7275034-8034-7504-E8E5-4BF9D229ED25}"/>
              </a:ext>
            </a:extLst>
          </p:cNvPr>
          <p:cNvSpPr txBox="1">
            <a:spLocks noChangeArrowheads="1"/>
          </p:cNvSpPr>
          <p:nvPr/>
        </p:nvSpPr>
        <p:spPr bwMode="auto">
          <a:xfrm>
            <a:off x="594767" y="1060320"/>
            <a:ext cx="11002461"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200" dirty="0">
                <a:latin typeface="Palatino Linotype" panose="02040502050505030304" pitchFamily="18" charset="0"/>
              </a:rPr>
              <a:t>In der Botschaft, die uns in den letzten 10 Jahren gegeben wurde, haben wir die Erkenntnis über den Charakter unseres Vaters empfangen.</a:t>
            </a:r>
          </a:p>
          <a:p>
            <a:pPr algn="just"/>
            <a:endParaRPr lang="de-DE" sz="2200" dirty="0">
              <a:latin typeface="Palatino Linotype" panose="02040502050505030304" pitchFamily="18" charset="0"/>
            </a:endParaRPr>
          </a:p>
          <a:p>
            <a:pPr algn="just"/>
            <a:r>
              <a:rPr lang="de-DE" sz="2200" dirty="0">
                <a:latin typeface="Palatino Linotype" panose="02040502050505030304" pitchFamily="18" charset="0"/>
              </a:rPr>
              <a:t>Unsere Aufmerksamkeit muss sich nun darauf richten, diesen Charakter anzunehmen.</a:t>
            </a:r>
          </a:p>
          <a:p>
            <a:pPr algn="just"/>
            <a:endParaRPr lang="de-DE" sz="2200" dirty="0">
              <a:latin typeface="Palatino Linotype" panose="02040502050505030304" pitchFamily="18" charset="0"/>
            </a:endParaRPr>
          </a:p>
          <a:p>
            <a:pPr algn="just"/>
            <a:r>
              <a:rPr lang="de-DE" sz="2200" dirty="0">
                <a:latin typeface="Palatino Linotype" panose="02040502050505030304" pitchFamily="18" charset="0"/>
              </a:rPr>
              <a:t>Wir sehen die Schönheit des selbstlosen Charakters Christi, aber wir leben ihn nicht.</a:t>
            </a:r>
          </a:p>
          <a:p>
            <a:pPr algn="just"/>
            <a:endParaRPr lang="de-DE" sz="2200" dirty="0">
              <a:latin typeface="Palatino Linotype" panose="02040502050505030304" pitchFamily="18" charset="0"/>
            </a:endParaRPr>
          </a:p>
          <a:p>
            <a:pPr algn="just"/>
            <a:r>
              <a:rPr lang="de-DE" sz="2200" dirty="0">
                <a:latin typeface="Palatino Linotype" panose="02040502050505030304" pitchFamily="18" charset="0"/>
              </a:rPr>
              <a:t>Jetzt müssen wir mit allem anderen aufhören und diesen Charakter erlangen. Wir müssen im Schoß Jesu ruhen und unsere Berufung und Erwählung fest machen.</a:t>
            </a:r>
          </a:p>
          <a:p>
            <a:pPr algn="just"/>
            <a:endParaRPr lang="de-DE" sz="2200" dirty="0">
              <a:latin typeface="Palatino Linotype" panose="02040502050505030304" pitchFamily="18" charset="0"/>
            </a:endParaRPr>
          </a:p>
          <a:p>
            <a:pPr algn="just"/>
            <a:r>
              <a:rPr lang="de-DE" sz="2200" dirty="0">
                <a:latin typeface="Palatino Linotype" panose="02040502050505030304" pitchFamily="18" charset="0"/>
              </a:rPr>
              <a:t>Meine Worte an euch sind der Ruf Gideons an die 300. Diejenigen, die die Wahrheit kennen, werden in meinen Worten die Stimme des Hirten und Seinen Ruf an Seine Kinder erkennen.</a:t>
            </a:r>
          </a:p>
          <a:p>
            <a:pPr algn="just"/>
            <a:endParaRPr lang="de-DE" sz="2200" dirty="0">
              <a:latin typeface="Palatino Linotype" panose="02040502050505030304" pitchFamily="18" charset="0"/>
            </a:endParaRPr>
          </a:p>
          <a:p>
            <a:pPr algn="just"/>
            <a:r>
              <a:rPr lang="de-DE" sz="2200" dirty="0">
                <a:latin typeface="Palatino Linotype" panose="02040502050505030304" pitchFamily="18" charset="0"/>
              </a:rPr>
              <a:t>Wir haben 13 Wochen Zeit, uns vorzubereiten. Viele sind berufen (32.000), aber wenige sind auserwählt (300).</a:t>
            </a:r>
            <a:endParaRPr lang="en-GB" sz="22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64482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F819A-EEB5-00B7-1896-5D7D54A5C17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9EF35DC-08B6-CEA1-B198-EA0957F4F5CF}"/>
              </a:ext>
            </a:extLst>
          </p:cNvPr>
          <p:cNvSpPr>
            <a:spLocks noGrp="1" noChangeArrowheads="1"/>
          </p:cNvSpPr>
          <p:nvPr>
            <p:ph type="ctrTitle"/>
          </p:nvPr>
        </p:nvSpPr>
        <p:spPr>
          <a:xfrm>
            <a:off x="241610" y="302858"/>
            <a:ext cx="11708780" cy="628459"/>
          </a:xfrm>
        </p:spPr>
        <p:txBody>
          <a:bodyPr>
            <a:normAutofit/>
          </a:bodyPr>
          <a:lstStyle/>
          <a:p>
            <a:pPr defTabSz="1036638"/>
            <a:r>
              <a:rPr lang="en-US" altLang="en-US" sz="3200" dirty="0"/>
              <a:t>Der Engel der gemeinde </a:t>
            </a:r>
            <a:r>
              <a:rPr lang="en-US" altLang="en-US" sz="3200" dirty="0" err="1"/>
              <a:t>laodizea</a:t>
            </a:r>
            <a:endParaRPr lang="en-US" altLang="en-US" sz="3200" dirty="0"/>
          </a:p>
        </p:txBody>
      </p:sp>
      <p:sp>
        <p:nvSpPr>
          <p:cNvPr id="11267" name="Text Box 3">
            <a:extLst>
              <a:ext uri="{FF2B5EF4-FFF2-40B4-BE49-F238E27FC236}">
                <a16:creationId xmlns:a16="http://schemas.microsoft.com/office/drawing/2014/main" id="{F94AD2FA-0EFA-463A-3B39-79B8E66246AD}"/>
              </a:ext>
            </a:extLst>
          </p:cNvPr>
          <p:cNvSpPr txBox="1">
            <a:spLocks noChangeArrowheads="1"/>
          </p:cNvSpPr>
          <p:nvPr/>
        </p:nvSpPr>
        <p:spPr bwMode="auto">
          <a:xfrm>
            <a:off x="762000" y="1267180"/>
            <a:ext cx="10668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dirty="0">
                <a:latin typeface="Palatino Linotype" panose="02040502050505030304" pitchFamily="18" charset="0"/>
              </a:rPr>
              <a:t>Die Leiter und Bibelarbeiter dieser Bewegung brauchen eine Zeit des Gebets, der Buße und der Vorbereitung auf die großen Veränderungen in dieser Welt.</a:t>
            </a:r>
          </a:p>
          <a:p>
            <a:pPr algn="just"/>
            <a:endParaRPr lang="de-DE" sz="2400" dirty="0">
              <a:latin typeface="Palatino Linotype" panose="02040502050505030304" pitchFamily="18" charset="0"/>
            </a:endParaRPr>
          </a:p>
          <a:p>
            <a:pPr algn="just"/>
            <a:r>
              <a:rPr lang="de-DE" sz="2400" dirty="0">
                <a:latin typeface="Palatino Linotype" panose="02040502050505030304" pitchFamily="18" charset="0"/>
              </a:rPr>
              <a:t>Alle Mitglieder der großen Familie sollen für ihre Leiter und alle in Autoritätspositionen beten, dass sie dem Ruf folgen, denn niemand soll gezwungen oder genötigt werden. Diejenigen, die kommen, tun dies aus freiem Willen und aus Überzeugung.</a:t>
            </a:r>
          </a:p>
          <a:p>
            <a:pPr algn="just"/>
            <a:endParaRPr lang="de-DE" sz="2400" dirty="0">
              <a:latin typeface="Palatino Linotype" panose="02040502050505030304" pitchFamily="18" charset="0"/>
            </a:endParaRPr>
          </a:p>
          <a:p>
            <a:pPr algn="just"/>
            <a:r>
              <a:rPr lang="de-DE" sz="2400" dirty="0" err="1">
                <a:latin typeface="Palatino Linotype" panose="02040502050505030304" pitchFamily="18" charset="0"/>
              </a:rPr>
              <a:t>Laodizea</a:t>
            </a:r>
            <a:r>
              <a:rPr lang="de-DE" sz="2400" dirty="0">
                <a:latin typeface="Palatino Linotype" panose="02040502050505030304" pitchFamily="18" charset="0"/>
              </a:rPr>
              <a:t> ist das Volk des Gerichts. Zu überwinden bedeutet, den Geist des Richtens über unsere Geschwister vollständig zu überwinden. </a:t>
            </a:r>
          </a:p>
          <a:p>
            <a:pPr algn="just"/>
            <a:r>
              <a:rPr lang="de-DE" sz="2400" dirty="0">
                <a:latin typeface="Palatino Linotype" panose="02040502050505030304" pitchFamily="18" charset="0"/>
              </a:rPr>
              <a:t>Mit Agape zu lieben und </a:t>
            </a:r>
            <a:r>
              <a:rPr lang="de-DE" sz="2400" dirty="0" err="1">
                <a:latin typeface="Palatino Linotype" panose="02040502050505030304" pitchFamily="18" charset="0"/>
              </a:rPr>
              <a:t>Laodizea</a:t>
            </a:r>
            <a:r>
              <a:rPr lang="de-DE" sz="2400" dirty="0">
                <a:latin typeface="Palatino Linotype" panose="02040502050505030304" pitchFamily="18" charset="0"/>
              </a:rPr>
              <a:t> das klare Zeugnis zu geben und Sünde ohne Furcht oder Bevorzugung beim Namen zu nennen.</a:t>
            </a:r>
          </a:p>
          <a:p>
            <a:pPr algn="just"/>
            <a:r>
              <a:rPr lang="de-DE" sz="2400" dirty="0">
                <a:latin typeface="Palatino Linotype" panose="02040502050505030304" pitchFamily="18" charset="0"/>
              </a:rPr>
              <a:t>Die Grundsätze des Gesetzes Gottes klar aufrechtzuerhalten.</a:t>
            </a:r>
            <a:endParaRPr lang="en-GB"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290489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308ED-1746-E598-1BF4-72109B32A75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1C90227-1BD5-5461-9973-915B1375AC78}"/>
              </a:ext>
            </a:extLst>
          </p:cNvPr>
          <p:cNvSpPr>
            <a:spLocks noGrp="1" noChangeArrowheads="1"/>
          </p:cNvSpPr>
          <p:nvPr>
            <p:ph type="ctrTitle"/>
          </p:nvPr>
        </p:nvSpPr>
        <p:spPr>
          <a:xfrm>
            <a:off x="694264" y="423207"/>
            <a:ext cx="10803470" cy="628459"/>
          </a:xfrm>
        </p:spPr>
        <p:txBody>
          <a:bodyPr>
            <a:normAutofit/>
          </a:bodyPr>
          <a:lstStyle/>
          <a:p>
            <a:pPr defTabSz="1036638"/>
            <a:r>
              <a:rPr lang="en-US" altLang="en-US" sz="3200" dirty="0"/>
              <a:t>Die </a:t>
            </a:r>
            <a:r>
              <a:rPr lang="en-US" altLang="en-US" sz="3200" dirty="0" err="1"/>
              <a:t>sabbatquelle</a:t>
            </a:r>
            <a:endParaRPr lang="en-US" altLang="en-US" sz="3200" dirty="0"/>
          </a:p>
        </p:txBody>
      </p:sp>
      <p:sp>
        <p:nvSpPr>
          <p:cNvPr id="11267" name="Text Box 3">
            <a:extLst>
              <a:ext uri="{FF2B5EF4-FFF2-40B4-BE49-F238E27FC236}">
                <a16:creationId xmlns:a16="http://schemas.microsoft.com/office/drawing/2014/main" id="{DFE7D018-3033-5862-2B72-40AE337AEF1F}"/>
              </a:ext>
            </a:extLst>
          </p:cNvPr>
          <p:cNvSpPr txBox="1">
            <a:spLocks noChangeArrowheads="1"/>
          </p:cNvSpPr>
          <p:nvPr/>
        </p:nvSpPr>
        <p:spPr bwMode="auto">
          <a:xfrm>
            <a:off x="525624" y="1171814"/>
            <a:ext cx="1114075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100" dirty="0">
                <a:effectLst>
                  <a:outerShdw blurRad="38100" dist="38100" dir="2700000" algn="tl">
                    <a:srgbClr val="000000"/>
                  </a:outerShdw>
                </a:effectLst>
                <a:latin typeface="Palatino Linotype" panose="02040502050505030304" pitchFamily="18" charset="0"/>
              </a:rPr>
              <a:t>Die dritte und neunte Stunde des Tages werden nun für uns zu etwas Besonderem werden.</a:t>
            </a:r>
            <a:endParaRPr lang="en-GB" altLang="en-US" sz="2100" dirty="0">
              <a:effectLst>
                <a:outerShdw blurRad="38100" dist="38100" dir="2700000" algn="tl">
                  <a:srgbClr val="000000"/>
                </a:outerShdw>
              </a:effectLst>
              <a:latin typeface="Palatino Linotype" panose="02040502050505030304" pitchFamily="18" charset="0"/>
            </a:endParaRPr>
          </a:p>
          <a:p>
            <a:pPr algn="just"/>
            <a:endParaRPr lang="en-GB" altLang="en-US" sz="2100" dirty="0">
              <a:effectLst>
                <a:outerShdw blurRad="38100" dist="38100" dir="2700000" algn="tl">
                  <a:srgbClr val="000000"/>
                </a:outerShdw>
              </a:effectLst>
              <a:latin typeface="Palatino Linotype" panose="02040502050505030304" pitchFamily="18" charset="0"/>
            </a:endParaRPr>
          </a:p>
          <a:p>
            <a:pPr algn="just"/>
            <a:r>
              <a:rPr lang="de-DE" altLang="en-US" sz="2100" dirty="0">
                <a:effectLst>
                  <a:outerShdw blurRad="38100" dist="38100" dir="2700000" algn="tl">
                    <a:srgbClr val="000000"/>
                  </a:outerShdw>
                </a:effectLst>
                <a:latin typeface="Palatino Linotype" panose="02040502050505030304" pitchFamily="18" charset="0"/>
              </a:rPr>
              <a:t>Petrus und Johannes gingen aber miteinander in den Tempel hinauf </a:t>
            </a:r>
            <a:r>
              <a:rPr lang="de-DE" altLang="en-US" sz="2100" dirty="0">
                <a:solidFill>
                  <a:srgbClr val="92D050"/>
                </a:solidFill>
                <a:effectLst>
                  <a:outerShdw blurRad="38100" dist="38100" dir="2700000" algn="tl">
                    <a:srgbClr val="000000"/>
                  </a:outerShdw>
                </a:effectLst>
                <a:latin typeface="Palatino Linotype" panose="02040502050505030304" pitchFamily="18" charset="0"/>
              </a:rPr>
              <a:t>um die neunte Stunde, da man zu beten pflegte. </a:t>
            </a:r>
            <a:r>
              <a:rPr lang="de-DE" altLang="en-US" sz="2100" dirty="0">
                <a:effectLst>
                  <a:outerShdw blurRad="38100" dist="38100" dir="2700000" algn="tl">
                    <a:srgbClr val="000000"/>
                  </a:outerShdw>
                </a:effectLst>
                <a:latin typeface="Palatino Linotype" panose="02040502050505030304" pitchFamily="18" charset="0"/>
              </a:rPr>
              <a:t>Apostelgeschichte 3,1</a:t>
            </a:r>
            <a:endParaRPr lang="en-GB" altLang="en-US" sz="2100" dirty="0">
              <a:effectLst>
                <a:outerShdw blurRad="38100" dist="38100" dir="2700000" algn="tl">
                  <a:srgbClr val="000000"/>
                </a:outerShdw>
              </a:effectLst>
              <a:latin typeface="Palatino Linotype" panose="02040502050505030304" pitchFamily="18" charset="0"/>
            </a:endParaRPr>
          </a:p>
          <a:p>
            <a:pPr algn="just"/>
            <a:endParaRPr lang="en-GB" altLang="en-US" sz="21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100" dirty="0">
                <a:effectLst>
                  <a:outerShdw blurRad="38100" dist="38100" dir="2700000" algn="tl">
                    <a:srgbClr val="000000"/>
                  </a:outerShdw>
                </a:effectLst>
                <a:latin typeface="Palatino Linotype" panose="02040502050505030304" pitchFamily="18" charset="0"/>
              </a:rPr>
              <a:t>… </a:t>
            </a:r>
            <a:r>
              <a:rPr lang="de-DE" altLang="en-US" sz="2100" dirty="0">
                <a:effectLst>
                  <a:outerShdw blurRad="38100" dist="38100" dir="2700000" algn="tl">
                    <a:srgbClr val="000000"/>
                  </a:outerShdw>
                </a:effectLst>
                <a:latin typeface="Palatino Linotype" panose="02040502050505030304" pitchFamily="18" charset="0"/>
              </a:rPr>
              <a:t>ja, während ich noch redete und betete, </a:t>
            </a:r>
            <a:r>
              <a:rPr lang="de-DE" altLang="en-US" sz="2100" dirty="0">
                <a:solidFill>
                  <a:srgbClr val="92D050"/>
                </a:solidFill>
                <a:effectLst>
                  <a:outerShdw blurRad="38100" dist="38100" dir="2700000" algn="tl">
                    <a:srgbClr val="000000"/>
                  </a:outerShdw>
                </a:effectLst>
                <a:latin typeface="Palatino Linotype" panose="02040502050505030304" pitchFamily="18" charset="0"/>
              </a:rPr>
              <a:t>rührte mich der Mann Gabriel an</a:t>
            </a:r>
            <a:r>
              <a:rPr lang="de-DE" altLang="en-US" sz="2100" dirty="0">
                <a:effectLst>
                  <a:outerShdw blurRad="38100" dist="38100" dir="2700000" algn="tl">
                    <a:srgbClr val="000000"/>
                  </a:outerShdw>
                </a:effectLst>
                <a:latin typeface="Palatino Linotype" panose="02040502050505030304" pitchFamily="18" charset="0"/>
              </a:rPr>
              <a:t>, den ich anfangs im Gesicht gesehen hatte, als ich völlig erschöpft war, </a:t>
            </a:r>
            <a:r>
              <a:rPr lang="de-DE" altLang="en-US" sz="2100" dirty="0">
                <a:solidFill>
                  <a:srgbClr val="92D050"/>
                </a:solidFill>
                <a:effectLst>
                  <a:outerShdw blurRad="38100" dist="38100" dir="2700000" algn="tl">
                    <a:srgbClr val="000000"/>
                  </a:outerShdw>
                </a:effectLst>
                <a:latin typeface="Palatino Linotype" panose="02040502050505030304" pitchFamily="18" charset="0"/>
              </a:rPr>
              <a:t>um</a:t>
            </a:r>
            <a:r>
              <a:rPr lang="de-DE" altLang="en-US" sz="2100" dirty="0">
                <a:effectLst>
                  <a:outerShdw blurRad="38100" dist="38100" dir="2700000" algn="tl">
                    <a:srgbClr val="000000"/>
                  </a:outerShdw>
                </a:effectLst>
                <a:latin typeface="Palatino Linotype" panose="02040502050505030304" pitchFamily="18" charset="0"/>
              </a:rPr>
              <a:t> </a:t>
            </a:r>
            <a:r>
              <a:rPr lang="de-DE" altLang="en-US" sz="2100" dirty="0">
                <a:solidFill>
                  <a:srgbClr val="92D050"/>
                </a:solidFill>
                <a:effectLst>
                  <a:outerShdw blurRad="38100" dist="38100" dir="2700000" algn="tl">
                    <a:srgbClr val="000000"/>
                  </a:outerShdw>
                </a:effectLst>
                <a:latin typeface="Palatino Linotype" panose="02040502050505030304" pitchFamily="18" charset="0"/>
              </a:rPr>
              <a:t>die Zeit des Abendopfers</a:t>
            </a:r>
            <a:r>
              <a:rPr lang="de-DE" altLang="en-US" sz="2100" dirty="0">
                <a:effectLst>
                  <a:outerShdw blurRad="38100" dist="38100" dir="2700000" algn="tl">
                    <a:srgbClr val="000000"/>
                  </a:outerShdw>
                </a:effectLst>
                <a:latin typeface="Palatino Linotype" panose="02040502050505030304" pitchFamily="18" charset="0"/>
              </a:rPr>
              <a:t>. Daniel 9,21</a:t>
            </a:r>
            <a:endParaRPr lang="en-GB" altLang="en-US" sz="2100" dirty="0">
              <a:effectLst>
                <a:outerShdw blurRad="38100" dist="38100" dir="2700000" algn="tl">
                  <a:srgbClr val="000000"/>
                </a:outerShdw>
              </a:effectLst>
              <a:latin typeface="Palatino Linotype" panose="02040502050505030304" pitchFamily="18" charset="0"/>
            </a:endParaRPr>
          </a:p>
          <a:p>
            <a:pPr algn="just"/>
            <a:endParaRPr lang="en-GB" altLang="en-US" sz="21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de-DE" altLang="en-US" sz="2100" dirty="0">
                <a:effectLst>
                  <a:outerShdw blurRad="38100" dist="38100" dir="2700000" algn="tl">
                    <a:srgbClr val="000000"/>
                  </a:outerShdw>
                </a:effectLst>
                <a:latin typeface="Palatino Linotype" panose="02040502050505030304" pitchFamily="18" charset="0"/>
              </a:rPr>
              <a:t>Und es geschah </a:t>
            </a:r>
            <a:r>
              <a:rPr lang="de-DE" altLang="en-US" sz="2100" dirty="0">
                <a:solidFill>
                  <a:srgbClr val="92D050"/>
                </a:solidFill>
                <a:effectLst>
                  <a:outerShdw blurRad="38100" dist="38100" dir="2700000" algn="tl">
                    <a:srgbClr val="000000"/>
                  </a:outerShdw>
                </a:effectLst>
                <a:latin typeface="Palatino Linotype" panose="02040502050505030304" pitchFamily="18" charset="0"/>
              </a:rPr>
              <a:t>am Morgen, zur Zeit der Darbringung des Speisopfers, siehe, da kam Wasser den Weg von Edom her, und das Land wurde voll Wasser. </a:t>
            </a:r>
            <a:r>
              <a:rPr lang="de-DE" altLang="en-US" sz="2100" dirty="0">
                <a:effectLst>
                  <a:outerShdw blurRad="38100" dist="38100" dir="2700000" algn="tl">
                    <a:srgbClr val="000000"/>
                  </a:outerShdw>
                </a:effectLst>
                <a:latin typeface="Palatino Linotype" panose="02040502050505030304" pitchFamily="18" charset="0"/>
              </a:rPr>
              <a:t>2. Könige 3,20</a:t>
            </a:r>
            <a:endParaRPr lang="en-GB" altLang="en-US" sz="2100" dirty="0">
              <a:effectLst>
                <a:outerShdw blurRad="38100" dist="38100" dir="2700000" algn="tl">
                  <a:srgbClr val="000000"/>
                </a:outerShdw>
              </a:effectLst>
              <a:latin typeface="Palatino Linotype" panose="02040502050505030304" pitchFamily="18" charset="0"/>
            </a:endParaRPr>
          </a:p>
          <a:p>
            <a:pPr algn="just"/>
            <a:endParaRPr lang="en-GB" altLang="en-US" sz="21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de-DE" altLang="en-US" sz="2100" dirty="0">
                <a:effectLst>
                  <a:outerShdw blurRad="38100" dist="38100" dir="2700000" algn="tl">
                    <a:srgbClr val="000000"/>
                  </a:outerShdw>
                </a:effectLst>
                <a:latin typeface="Palatino Linotype" panose="02040502050505030304" pitchFamily="18" charset="0"/>
              </a:rPr>
              <a:t>Die dritte Stunde ist von 8 bis 9 Uhr morgens und die neunte Stunde des Tages ist zwischen 14 und 15 Uhr in eurer Zeitzone. Nutzt diese Zeit, um zu beten, oder zu laufen und mit Jesus zu sprechen. Ruht in Seinem Schoß und lernt jeden Tag, Ihm alles anzuvertrauen und von Ihm Ruhe, Freude, Frieden und Liebe zu empfangen.</a:t>
            </a:r>
            <a:endParaRPr lang="en-GB" altLang="en-US" sz="21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675736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FD046-1A54-3146-36E9-9FF3FC22075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5FDE243-F2CC-0E28-7734-D8E04479538A}"/>
              </a:ext>
            </a:extLst>
          </p:cNvPr>
          <p:cNvSpPr>
            <a:spLocks noGrp="1" noChangeArrowheads="1"/>
          </p:cNvSpPr>
          <p:nvPr>
            <p:ph type="ctrTitle"/>
          </p:nvPr>
        </p:nvSpPr>
        <p:spPr>
          <a:xfrm>
            <a:off x="694265" y="373383"/>
            <a:ext cx="10803470" cy="628459"/>
          </a:xfrm>
        </p:spPr>
        <p:txBody>
          <a:bodyPr>
            <a:normAutofit/>
          </a:bodyPr>
          <a:lstStyle/>
          <a:p>
            <a:pPr defTabSz="1036638"/>
            <a:r>
              <a:rPr lang="en-US" altLang="en-US" sz="3200" dirty="0" err="1"/>
              <a:t>Unsere</a:t>
            </a:r>
            <a:r>
              <a:rPr lang="en-US" altLang="en-US" sz="3200" dirty="0"/>
              <a:t> Motivation</a:t>
            </a:r>
          </a:p>
        </p:txBody>
      </p:sp>
      <p:sp>
        <p:nvSpPr>
          <p:cNvPr id="11267" name="Text Box 3">
            <a:extLst>
              <a:ext uri="{FF2B5EF4-FFF2-40B4-BE49-F238E27FC236}">
                <a16:creationId xmlns:a16="http://schemas.microsoft.com/office/drawing/2014/main" id="{84BD8EE0-69D7-B3A4-2501-118C58BDBCDB}"/>
              </a:ext>
            </a:extLst>
          </p:cNvPr>
          <p:cNvSpPr txBox="1">
            <a:spLocks noChangeArrowheads="1"/>
          </p:cNvSpPr>
          <p:nvPr/>
        </p:nvSpPr>
        <p:spPr bwMode="auto">
          <a:xfrm>
            <a:off x="768911" y="1327486"/>
            <a:ext cx="1080346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Das Kreuz enthüllt unseren stumpfen Sinnen die Pein, die die Sünde schon seit ihrem Aufkommen dem Herzen Gottes bereitet hat. Jedes Abweichen vom Recht, jede grausame Tat, jedes Versagen der Menschheit beim Erstreben des von Gott gesetzten Zieles bereitet Ihm Kummer. Als über Israel das Unglück hereinbrach, das sich unausweichlich aus seiner Trennung von Gott ergab: Unterjochung durch die Feinde, grausame Behandlung und Tod — da wird vom Herrn gesagt: „Es jammerte Ihn, </a:t>
            </a:r>
            <a:r>
              <a:rPr lang="de-DE" altLang="en-US" sz="2400" dirty="0" err="1">
                <a:effectLst>
                  <a:outerShdw blurRad="38100" dist="38100" dir="2700000" algn="tl">
                    <a:srgbClr val="000000"/>
                  </a:outerShdw>
                </a:effectLst>
                <a:latin typeface="Palatino Linotype" panose="02040502050505030304" pitchFamily="18" charset="0"/>
              </a:rPr>
              <a:t>daß</a:t>
            </a:r>
            <a:r>
              <a:rPr lang="de-DE" altLang="en-US" sz="2400" dirty="0">
                <a:effectLst>
                  <a:outerShdw blurRad="38100" dist="38100" dir="2700000" algn="tl">
                    <a:srgbClr val="000000"/>
                  </a:outerShdw>
                </a:effectLst>
                <a:latin typeface="Palatino Linotype" panose="02040502050505030304" pitchFamily="18" charset="0"/>
              </a:rPr>
              <a:t> Israel so geplagt ward.“ „Wer sie </a:t>
            </a:r>
            <a:r>
              <a:rPr lang="de-DE" altLang="en-US" sz="2400" dirty="0" err="1">
                <a:effectLst>
                  <a:outerShdw blurRad="38100" dist="38100" dir="2700000" algn="tl">
                    <a:srgbClr val="000000"/>
                  </a:outerShdw>
                </a:effectLst>
                <a:latin typeface="Palatino Linotype" panose="02040502050505030304" pitchFamily="18" charset="0"/>
              </a:rPr>
              <a:t>ängstete</a:t>
            </a:r>
            <a:r>
              <a:rPr lang="de-DE" altLang="en-US" sz="2400" dirty="0">
                <a:effectLst>
                  <a:outerShdw blurRad="38100" dist="38100" dir="2700000" algn="tl">
                    <a:srgbClr val="000000"/>
                  </a:outerShdw>
                </a:effectLst>
                <a:latin typeface="Palatino Linotype" panose="02040502050505030304" pitchFamily="18" charset="0"/>
              </a:rPr>
              <a:t>, der </a:t>
            </a:r>
            <a:r>
              <a:rPr lang="de-DE" altLang="en-US" sz="2400" dirty="0" err="1">
                <a:effectLst>
                  <a:outerShdw blurRad="38100" dist="38100" dir="2700000" algn="tl">
                    <a:srgbClr val="000000"/>
                  </a:outerShdw>
                </a:effectLst>
                <a:latin typeface="Palatino Linotype" panose="02040502050505030304" pitchFamily="18" charset="0"/>
              </a:rPr>
              <a:t>ängstete</a:t>
            </a:r>
            <a:r>
              <a:rPr lang="de-DE" altLang="en-US" sz="2400" dirty="0">
                <a:effectLst>
                  <a:outerShdw blurRad="38100" dist="38100" dir="2700000" algn="tl">
                    <a:srgbClr val="000000"/>
                  </a:outerShdw>
                </a:effectLst>
                <a:latin typeface="Palatino Linotype" panose="02040502050505030304" pitchFamily="18" charset="0"/>
              </a:rPr>
              <a:t> Ihn auch ... Er nahm sie auf und trug sie allezeit von alters her.“ Richter 10,16; Jesaja 63,9. {Ez54 241.1} </a:t>
            </a:r>
          </a:p>
        </p:txBody>
      </p:sp>
    </p:spTree>
    <p:extLst>
      <p:ext uri="{BB962C8B-B14F-4D97-AF65-F5344CB8AC3E}">
        <p14:creationId xmlns:p14="http://schemas.microsoft.com/office/powerpoint/2010/main" val="146589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03FF5-4B14-F7BD-94E9-026E7BFF95A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1CDDC58-942C-89B1-8E96-8D748237C961}"/>
              </a:ext>
            </a:extLst>
          </p:cNvPr>
          <p:cNvSpPr>
            <a:spLocks noGrp="1" noChangeArrowheads="1"/>
          </p:cNvSpPr>
          <p:nvPr>
            <p:ph type="ctrTitle"/>
          </p:nvPr>
        </p:nvSpPr>
        <p:spPr>
          <a:xfrm>
            <a:off x="694266" y="373384"/>
            <a:ext cx="10803470" cy="628459"/>
          </a:xfrm>
        </p:spPr>
        <p:txBody>
          <a:bodyPr>
            <a:normAutofit/>
          </a:bodyPr>
          <a:lstStyle/>
          <a:p>
            <a:pPr defTabSz="1036638"/>
            <a:r>
              <a:rPr lang="en-US" altLang="en-US" sz="3200" dirty="0" err="1"/>
              <a:t>Unsere</a:t>
            </a:r>
            <a:r>
              <a:rPr lang="en-US" altLang="en-US" sz="3200" dirty="0"/>
              <a:t> Motivation</a:t>
            </a:r>
          </a:p>
        </p:txBody>
      </p:sp>
      <p:sp>
        <p:nvSpPr>
          <p:cNvPr id="11267" name="Text Box 3">
            <a:extLst>
              <a:ext uri="{FF2B5EF4-FFF2-40B4-BE49-F238E27FC236}">
                <a16:creationId xmlns:a16="http://schemas.microsoft.com/office/drawing/2014/main" id="{73F3A2BB-B9C3-A21A-112F-D903FC121CF6}"/>
              </a:ext>
            </a:extLst>
          </p:cNvPr>
          <p:cNvSpPr txBox="1">
            <a:spLocks noChangeArrowheads="1"/>
          </p:cNvSpPr>
          <p:nvPr/>
        </p:nvSpPr>
        <p:spPr bwMode="auto">
          <a:xfrm>
            <a:off x="694265" y="1297470"/>
            <a:ext cx="1080346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Sein „Geist selbst vertritt uns aufs beste mit unaussprechlichem Seufzen“. Wie „die gesamte Schöpfung bis jetzt noch überall seufzt und mit Schmerzen einer Neugeburt harrt“ (Römer 8,26.22, Menge), so wird auch das Herz des ewigen Vaters in mitfühlendem Schmerz gepeinigt. Unsere Welt ist ein großes Krankenlager, sie bietet ein Bild des Elends, das wir nicht in unsere Gedankenwelt aufzunehmen wagen.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Sähen wir sie so, wie sie wirklich ist, dann wäre die Belastung zu schrecklich. Doch Gott fühlt bei allem mit. </a:t>
            </a:r>
            <a:r>
              <a:rPr lang="de-DE" altLang="en-US" sz="2400" dirty="0">
                <a:effectLst>
                  <a:outerShdw blurRad="38100" dist="38100" dir="2700000" algn="tl">
                    <a:srgbClr val="000000"/>
                  </a:outerShdw>
                </a:effectLst>
                <a:latin typeface="Palatino Linotype" panose="02040502050505030304" pitchFamily="18" charset="0"/>
              </a:rPr>
              <a:t>Um die Sünde und ihre Auswirkungen zu vernichten, gab Er Sein Liebstes dahin. Er hat uns die Macht gegeben, in Zusammenarbeit mit Ihm dieses Trauerspiel zum </a:t>
            </a:r>
            <a:r>
              <a:rPr lang="de-DE" altLang="en-US" sz="2400" dirty="0" err="1">
                <a:effectLst>
                  <a:outerShdw blurRad="38100" dist="38100" dir="2700000" algn="tl">
                    <a:srgbClr val="000000"/>
                  </a:outerShdw>
                </a:effectLst>
                <a:latin typeface="Palatino Linotype" panose="02040502050505030304" pitchFamily="18" charset="0"/>
              </a:rPr>
              <a:t>Abschluß</a:t>
            </a:r>
            <a:r>
              <a:rPr lang="de-DE" altLang="en-US" sz="2400" dirty="0">
                <a:effectLst>
                  <a:outerShdw blurRad="38100" dist="38100" dir="2700000" algn="tl">
                    <a:srgbClr val="000000"/>
                  </a:outerShdw>
                </a:effectLst>
                <a:latin typeface="Palatino Linotype" panose="02040502050505030304" pitchFamily="18" charset="0"/>
              </a:rPr>
              <a:t> zu bringen. „Es wird gepredigt werden das Evangelium vom Reich in der ganzen Welt zu einem Zeugnis über alle Völker, und dann wird das Ende kommen.“ Matthäus 24,14. {Ez54 242.1}</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53472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EB858-C4DF-06B0-DAC8-1D7CC42DC2B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8B56BD8-F334-BD94-7044-EBD550542696}"/>
              </a:ext>
            </a:extLst>
          </p:cNvPr>
          <p:cNvSpPr>
            <a:spLocks noGrp="1" noChangeArrowheads="1"/>
          </p:cNvSpPr>
          <p:nvPr>
            <p:ph type="ctrTitle"/>
          </p:nvPr>
        </p:nvSpPr>
        <p:spPr>
          <a:xfrm>
            <a:off x="694265" y="430669"/>
            <a:ext cx="10803470" cy="628459"/>
          </a:xfrm>
        </p:spPr>
        <p:txBody>
          <a:bodyPr>
            <a:normAutofit/>
          </a:bodyPr>
          <a:lstStyle/>
          <a:p>
            <a:pPr defTabSz="1036638"/>
            <a:r>
              <a:rPr lang="en-US" altLang="en-US" sz="3200" dirty="0"/>
              <a:t>Macht </a:t>
            </a:r>
            <a:r>
              <a:rPr lang="en-US" altLang="en-US" sz="3200" dirty="0" err="1"/>
              <a:t>euch</a:t>
            </a:r>
            <a:r>
              <a:rPr lang="en-US" altLang="en-US" sz="3200" dirty="0"/>
              <a:t> </a:t>
            </a:r>
            <a:r>
              <a:rPr lang="en-US" altLang="en-US" sz="3200" dirty="0" err="1"/>
              <a:t>bereit</a:t>
            </a:r>
            <a:r>
              <a:rPr lang="en-US" altLang="en-US" sz="3200" dirty="0"/>
              <a:t>!</a:t>
            </a:r>
          </a:p>
        </p:txBody>
      </p:sp>
      <p:sp>
        <p:nvSpPr>
          <p:cNvPr id="11267" name="Text Box 3">
            <a:extLst>
              <a:ext uri="{FF2B5EF4-FFF2-40B4-BE49-F238E27FC236}">
                <a16:creationId xmlns:a16="http://schemas.microsoft.com/office/drawing/2014/main" id="{752FB95A-9EC0-19CA-A109-334E2A137637}"/>
              </a:ext>
            </a:extLst>
          </p:cNvPr>
          <p:cNvSpPr txBox="1">
            <a:spLocks noChangeArrowheads="1"/>
          </p:cNvSpPr>
          <p:nvPr/>
        </p:nvSpPr>
        <p:spPr bwMode="auto">
          <a:xfrm>
            <a:off x="473515" y="1778988"/>
            <a:ext cx="1124497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800" dirty="0">
                <a:latin typeface="Palatino Linotype" panose="02040502050505030304" pitchFamily="18" charset="0"/>
              </a:rPr>
              <a:t>Macht </a:t>
            </a:r>
            <a:r>
              <a:rPr lang="en-GB" sz="2800" dirty="0" err="1">
                <a:latin typeface="Palatino Linotype" panose="02040502050505030304" pitchFamily="18" charset="0"/>
              </a:rPr>
              <a:t>euch</a:t>
            </a:r>
            <a:r>
              <a:rPr lang="en-GB" sz="2800" dirty="0">
                <a:latin typeface="Palatino Linotype" panose="02040502050505030304" pitchFamily="18" charset="0"/>
              </a:rPr>
              <a:t> </a:t>
            </a:r>
            <a:r>
              <a:rPr lang="en-GB" sz="2800" dirty="0" err="1">
                <a:latin typeface="Palatino Linotype" panose="02040502050505030304" pitchFamily="18" charset="0"/>
              </a:rPr>
              <a:t>bereit</a:t>
            </a:r>
            <a:r>
              <a:rPr lang="en-GB" sz="2800" dirty="0">
                <a:latin typeface="Palatino Linotype" panose="02040502050505030304" pitchFamily="18" charset="0"/>
              </a:rPr>
              <a:t>, </a:t>
            </a:r>
            <a:r>
              <a:rPr lang="en-GB" sz="2800" dirty="0" err="1">
                <a:latin typeface="Palatino Linotype" panose="02040502050505030304" pitchFamily="18" charset="0"/>
              </a:rPr>
              <a:t>indem</a:t>
            </a:r>
            <a:r>
              <a:rPr lang="en-GB" sz="2800" dirty="0">
                <a:latin typeface="Palatino Linotype" panose="02040502050505030304" pitchFamily="18" charset="0"/>
              </a:rPr>
              <a:t> </a:t>
            </a:r>
            <a:r>
              <a:rPr lang="en-GB" sz="2800" dirty="0" err="1">
                <a:latin typeface="Palatino Linotype" panose="02040502050505030304" pitchFamily="18" charset="0"/>
              </a:rPr>
              <a:t>ihr</a:t>
            </a:r>
            <a:r>
              <a:rPr lang="en-GB" sz="2800" dirty="0">
                <a:latin typeface="Palatino Linotype" panose="02040502050505030304" pitchFamily="18" charset="0"/>
              </a:rPr>
              <a:t> in die Ruhe </a:t>
            </a:r>
            <a:r>
              <a:rPr lang="en-GB" sz="2800" dirty="0" err="1">
                <a:latin typeface="Palatino Linotype" panose="02040502050505030304" pitchFamily="18" charset="0"/>
              </a:rPr>
              <a:t>eintretet</a:t>
            </a:r>
            <a:r>
              <a:rPr lang="en-GB" sz="2800" dirty="0">
                <a:latin typeface="Palatino Linotype" panose="02040502050505030304" pitchFamily="18" charset="0"/>
              </a:rPr>
              <a:t>.</a:t>
            </a:r>
          </a:p>
          <a:p>
            <a:pPr algn="just"/>
            <a:endParaRPr lang="en-GB" sz="2800" dirty="0">
              <a:latin typeface="Palatino Linotype" panose="02040502050505030304" pitchFamily="18" charset="0"/>
            </a:endParaRPr>
          </a:p>
          <a:p>
            <a:pPr algn="just"/>
            <a:r>
              <a:rPr lang="de-DE" sz="2800" dirty="0">
                <a:latin typeface="Palatino Linotype" panose="02040502050505030304" pitchFamily="18" charset="0"/>
              </a:rPr>
              <a:t>Einem festen Herzen bewahrst Du den Frieden, den Frieden, </a:t>
            </a:r>
          </a:p>
          <a:p>
            <a:pPr algn="just"/>
            <a:r>
              <a:rPr lang="de-DE" sz="2800" dirty="0">
                <a:latin typeface="Palatino Linotype" panose="02040502050505030304" pitchFamily="18" charset="0"/>
              </a:rPr>
              <a:t>weil es auf Dich vertraut. Jesaja 26,3</a:t>
            </a:r>
            <a:endParaRPr lang="en-GB" sz="2800" dirty="0">
              <a:latin typeface="Palatino Linotype" panose="02040502050505030304" pitchFamily="18" charset="0"/>
            </a:endParaRPr>
          </a:p>
          <a:p>
            <a:pPr algn="just"/>
            <a:endParaRPr lang="en-GB" sz="2400" dirty="0">
              <a:latin typeface="Palatino Linotype" panose="02040502050505030304" pitchFamily="18" charset="0"/>
            </a:endParaRPr>
          </a:p>
          <a:p>
            <a:pPr algn="just"/>
            <a:endParaRPr lang="en-AU" sz="2400" dirty="0">
              <a:latin typeface="Palatino Linotype" panose="02040502050505030304" pitchFamily="18" charset="0"/>
            </a:endParaRPr>
          </a:p>
        </p:txBody>
      </p:sp>
    </p:spTree>
    <p:extLst>
      <p:ext uri="{BB962C8B-B14F-4D97-AF65-F5344CB8AC3E}">
        <p14:creationId xmlns:p14="http://schemas.microsoft.com/office/powerpoint/2010/main" val="4023397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739C1C1-6C86-1EF4-0EF0-9680B7139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868" y="2057281"/>
            <a:ext cx="3048264" cy="2743438"/>
          </a:xfrm>
          <a:prstGeom prst="rect">
            <a:avLst/>
          </a:prstGeom>
        </p:spPr>
      </p:pic>
    </p:spTree>
    <p:extLst>
      <p:ext uri="{BB962C8B-B14F-4D97-AF65-F5344CB8AC3E}">
        <p14:creationId xmlns:p14="http://schemas.microsoft.com/office/powerpoint/2010/main" val="122239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642F2-EF66-D725-E678-BACB10E7165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256E58D-242B-D1CF-B98D-04DD3D017460}"/>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Meine </a:t>
            </a:r>
            <a:r>
              <a:rPr lang="en-US" altLang="en-US" sz="3200" dirty="0" err="1"/>
              <a:t>schafe</a:t>
            </a:r>
            <a:r>
              <a:rPr lang="en-US" altLang="en-US" sz="3200" dirty="0"/>
              <a:t> </a:t>
            </a:r>
            <a:r>
              <a:rPr lang="en-US" altLang="en-US" sz="3200" dirty="0" err="1"/>
              <a:t>hören</a:t>
            </a:r>
            <a:r>
              <a:rPr lang="en-US" altLang="en-US" sz="3200" dirty="0"/>
              <a:t> </a:t>
            </a:r>
            <a:r>
              <a:rPr lang="en-US" altLang="en-US" sz="3200" dirty="0" err="1"/>
              <a:t>meine</a:t>
            </a:r>
            <a:r>
              <a:rPr lang="en-US" altLang="en-US" sz="3200" dirty="0"/>
              <a:t> </a:t>
            </a:r>
            <a:r>
              <a:rPr lang="en-US" altLang="en-US" sz="3200" dirty="0" err="1"/>
              <a:t>stimme</a:t>
            </a:r>
            <a:endParaRPr lang="en-US" altLang="en-US" sz="3200" dirty="0"/>
          </a:p>
        </p:txBody>
      </p:sp>
      <p:sp>
        <p:nvSpPr>
          <p:cNvPr id="11267" name="Text Box 3">
            <a:extLst>
              <a:ext uri="{FF2B5EF4-FFF2-40B4-BE49-F238E27FC236}">
                <a16:creationId xmlns:a16="http://schemas.microsoft.com/office/drawing/2014/main" id="{AD21E365-6326-0918-CC2F-779B46EB7FB9}"/>
              </a:ext>
            </a:extLst>
          </p:cNvPr>
          <p:cNvSpPr txBox="1">
            <a:spLocks noChangeArrowheads="1"/>
          </p:cNvSpPr>
          <p:nvPr/>
        </p:nvSpPr>
        <p:spPr bwMode="auto">
          <a:xfrm>
            <a:off x="812799" y="1443841"/>
            <a:ext cx="1042463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a:t>
            </a:r>
            <a:r>
              <a:rPr lang="de-DE" altLang="en-US" sz="2800" dirty="0">
                <a:effectLst>
                  <a:outerShdw blurRad="38100" dist="38100" dir="2700000" algn="tl">
                    <a:srgbClr val="000000"/>
                  </a:outerShdw>
                </a:effectLst>
                <a:latin typeface="Palatino Linotype" panose="02040502050505030304" pitchFamily="18" charset="0"/>
              </a:rPr>
              <a:t>Wahrlich, wahrlich, Ich sage euch: Wer nicht durch die Tür in die Schafhürde hineingeht, sondern anderswo hineinsteigt, der ist ein Dieb und ein Räuber. Wer aber durch die Tür hineingeht, ist der Hirte der Schafe. </a:t>
            </a:r>
            <a:r>
              <a:rPr lang="de-DE" altLang="en-US" sz="2800" dirty="0">
                <a:solidFill>
                  <a:srgbClr val="92D050"/>
                </a:solidFill>
                <a:effectLst>
                  <a:outerShdw blurRad="38100" dist="38100" dir="2700000" algn="tl">
                    <a:srgbClr val="000000"/>
                  </a:outerShdw>
                </a:effectLst>
                <a:latin typeface="Palatino Linotype" panose="02040502050505030304" pitchFamily="18" charset="0"/>
              </a:rPr>
              <a:t>Diesem öffnet der Türhüter, und die Schafe hören auf seine Stimme, und er ruft seine eigenen Schafe beim Namen und führt sie heraus. </a:t>
            </a:r>
            <a:r>
              <a:rPr lang="de-DE" altLang="en-US" sz="2800" dirty="0">
                <a:effectLst>
                  <a:outerShdw blurRad="38100" dist="38100" dir="2700000" algn="tl">
                    <a:srgbClr val="000000"/>
                  </a:outerShdw>
                </a:effectLst>
                <a:latin typeface="Palatino Linotype" panose="02040502050505030304" pitchFamily="18" charset="0"/>
              </a:rPr>
              <a:t>Und wenn er seine Schafe herausgelassen hat, geht er vor ihnen her; und die Schafe folgen ihm nach, </a:t>
            </a:r>
            <a:r>
              <a:rPr lang="de-DE" altLang="en-US" sz="2800" dirty="0">
                <a:solidFill>
                  <a:srgbClr val="92D050"/>
                </a:solidFill>
                <a:effectLst>
                  <a:outerShdw blurRad="38100" dist="38100" dir="2700000" algn="tl">
                    <a:srgbClr val="000000"/>
                  </a:outerShdw>
                </a:effectLst>
                <a:latin typeface="Palatino Linotype" panose="02040502050505030304" pitchFamily="18" charset="0"/>
              </a:rPr>
              <a:t>denn sie kennen seine Stimme. Einem Fremden aber folgen sie nicht nach, sondern fliehen vor ihm; denn sie kennen die Stimme der Fremden nicht</a:t>
            </a:r>
            <a:r>
              <a:rPr lang="de-DE" altLang="en-US" sz="2800" dirty="0">
                <a:effectLst>
                  <a:outerShdw blurRad="38100" dist="38100" dir="2700000" algn="tl">
                    <a:srgbClr val="000000"/>
                  </a:outerShdw>
                </a:effectLst>
                <a:latin typeface="Palatino Linotype" panose="02040502050505030304" pitchFamily="18" charset="0"/>
              </a:rPr>
              <a:t>. </a:t>
            </a:r>
            <a:r>
              <a:rPr lang="en-GB" altLang="en-US" sz="2800" dirty="0">
                <a:effectLst>
                  <a:outerShdw blurRad="38100" dist="38100" dir="2700000" algn="tl">
                    <a:srgbClr val="000000"/>
                  </a:outerShdw>
                </a:effectLst>
                <a:latin typeface="Palatino Linotype" panose="02040502050505030304" pitchFamily="18" charset="0"/>
              </a:rPr>
              <a:t>Johannes 10,1-5</a:t>
            </a:r>
            <a:endParaRPr lang="en-GB" altLang="en-US" sz="28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37324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DF882-40D5-A001-6E50-A8865049014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5A48ECD-EB67-6587-6CDC-5B9E19983E17}"/>
              </a:ext>
            </a:extLst>
          </p:cNvPr>
          <p:cNvSpPr>
            <a:spLocks noGrp="1" noChangeArrowheads="1"/>
          </p:cNvSpPr>
          <p:nvPr>
            <p:ph type="ctrTitle"/>
          </p:nvPr>
        </p:nvSpPr>
        <p:spPr>
          <a:xfrm>
            <a:off x="750549" y="265884"/>
            <a:ext cx="10803470" cy="628459"/>
          </a:xfrm>
        </p:spPr>
        <p:txBody>
          <a:bodyPr>
            <a:normAutofit/>
          </a:bodyPr>
          <a:lstStyle/>
          <a:p>
            <a:pPr defTabSz="1036638"/>
            <a:r>
              <a:rPr lang="en-US" altLang="en-US" sz="3200" dirty="0"/>
              <a:t>Unser </a:t>
            </a:r>
            <a:r>
              <a:rPr lang="en-US" altLang="en-US" sz="3200" dirty="0" err="1"/>
              <a:t>liebevoller</a:t>
            </a:r>
            <a:r>
              <a:rPr lang="en-US" altLang="en-US" sz="3200" dirty="0"/>
              <a:t> </a:t>
            </a:r>
            <a:r>
              <a:rPr lang="en-US" altLang="en-US" sz="3200" dirty="0" err="1"/>
              <a:t>Schafhirte</a:t>
            </a:r>
            <a:endParaRPr lang="en-US" altLang="en-US" sz="3200" dirty="0"/>
          </a:p>
        </p:txBody>
      </p:sp>
      <p:sp>
        <p:nvSpPr>
          <p:cNvPr id="11267" name="Text Box 3">
            <a:extLst>
              <a:ext uri="{FF2B5EF4-FFF2-40B4-BE49-F238E27FC236}">
                <a16:creationId xmlns:a16="http://schemas.microsoft.com/office/drawing/2014/main" id="{2D8E97A7-2313-5E33-AC24-92E463E4A93F}"/>
              </a:ext>
            </a:extLst>
          </p:cNvPr>
          <p:cNvSpPr txBox="1">
            <a:spLocks noChangeArrowheads="1"/>
          </p:cNvSpPr>
          <p:nvPr/>
        </p:nvSpPr>
        <p:spPr bwMode="auto">
          <a:xfrm>
            <a:off x="597159" y="1444849"/>
            <a:ext cx="1087016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600" dirty="0">
                <a:solidFill>
                  <a:srgbClr val="92D050"/>
                </a:solidFill>
                <a:latin typeface="Palatino Linotype" panose="02040502050505030304" pitchFamily="18" charset="0"/>
              </a:rPr>
              <a:t>Jede Seele ist dem Herrn so gut bekannt, als sei sie die einzige, für die Er Sein Leben gelassen hat. Jede Not rührt Sein Herz</a:t>
            </a:r>
            <a:r>
              <a:rPr lang="de-DE" sz="2600" dirty="0">
                <a:latin typeface="Palatino Linotype" panose="02040502050505030304" pitchFamily="18" charset="0"/>
              </a:rPr>
              <a:t>, jeder Hilferuf dringt an Sein Ohr; Er kam, um alle Menschen zu retten. Allen rief Er zu: „Folget Mir nach!“ Sein guter Geist bewegt die Herzen, </a:t>
            </a:r>
            <a:r>
              <a:rPr lang="de-DE" sz="2600" dirty="0" err="1">
                <a:latin typeface="Palatino Linotype" panose="02040502050505030304" pitchFamily="18" charset="0"/>
              </a:rPr>
              <a:t>daß</a:t>
            </a:r>
            <a:r>
              <a:rPr lang="de-DE" sz="2600" dirty="0">
                <a:latin typeface="Palatino Linotype" panose="02040502050505030304" pitchFamily="18" charset="0"/>
              </a:rPr>
              <a:t> sie sich entschließen, zu Ihm zu gehen. Viele wehren sich, sich zu Ihm ziehen zu lassen; doch Jesus weiß sie zu finden. Er kennt auch die willigen Seelen, die freudig bereit sind, sich Seinem Hirtenamt anzuvertrauen. Er sagt: „Meine Schafe hören Meine Stimme, und Ich kenne sie, und sie folgen Mir.“ Johannes 10,27. Er sorgt für jedes einzelne, als wäre es allein auf der Welt. {Das Leben Jesu 477.1}</a:t>
            </a:r>
          </a:p>
        </p:txBody>
      </p:sp>
    </p:spTree>
    <p:extLst>
      <p:ext uri="{BB962C8B-B14F-4D97-AF65-F5344CB8AC3E}">
        <p14:creationId xmlns:p14="http://schemas.microsoft.com/office/powerpoint/2010/main" val="243587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5E774-3BBD-C7D7-7B3A-2B634882551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612BFE9-9DFD-B693-C0AA-CE6533AE18E4}"/>
              </a:ext>
            </a:extLst>
          </p:cNvPr>
          <p:cNvSpPr>
            <a:spLocks noGrp="1" noChangeArrowheads="1"/>
          </p:cNvSpPr>
          <p:nvPr>
            <p:ph type="ctrTitle"/>
          </p:nvPr>
        </p:nvSpPr>
        <p:spPr>
          <a:xfrm>
            <a:off x="750549" y="265884"/>
            <a:ext cx="10803470" cy="628459"/>
          </a:xfrm>
        </p:spPr>
        <p:txBody>
          <a:bodyPr>
            <a:normAutofit/>
          </a:bodyPr>
          <a:lstStyle/>
          <a:p>
            <a:pPr defTabSz="1036638"/>
            <a:r>
              <a:rPr lang="en-US" altLang="en-US" sz="3200" dirty="0"/>
              <a:t>Unser </a:t>
            </a:r>
            <a:r>
              <a:rPr lang="en-US" altLang="en-US" sz="3200" dirty="0" err="1"/>
              <a:t>liebevoller</a:t>
            </a:r>
            <a:r>
              <a:rPr lang="en-US" altLang="en-US" sz="3200" dirty="0"/>
              <a:t> </a:t>
            </a:r>
            <a:r>
              <a:rPr lang="en-US" altLang="en-US" sz="3200" dirty="0" err="1"/>
              <a:t>Schafhirte</a:t>
            </a:r>
            <a:endParaRPr lang="en-US" altLang="en-US" sz="3200" dirty="0"/>
          </a:p>
        </p:txBody>
      </p:sp>
      <p:sp>
        <p:nvSpPr>
          <p:cNvPr id="11267" name="Text Box 3">
            <a:extLst>
              <a:ext uri="{FF2B5EF4-FFF2-40B4-BE49-F238E27FC236}">
                <a16:creationId xmlns:a16="http://schemas.microsoft.com/office/drawing/2014/main" id="{47EE4BF9-BD5E-45D4-62A2-1F31ED5F1FA2}"/>
              </a:ext>
            </a:extLst>
          </p:cNvPr>
          <p:cNvSpPr txBox="1">
            <a:spLocks noChangeArrowheads="1"/>
          </p:cNvSpPr>
          <p:nvPr/>
        </p:nvSpPr>
        <p:spPr bwMode="auto">
          <a:xfrm>
            <a:off x="707996" y="1286229"/>
            <a:ext cx="107329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600" dirty="0">
                <a:latin typeface="Palatino Linotype" panose="02040502050505030304" pitchFamily="18" charset="0"/>
              </a:rPr>
              <a:t>„Er ruft Seine Schafe mit Namen und führt sie aus ... und die Schafe folgen Ihm nach; denn sie kennen Seine Stimme.“ </a:t>
            </a:r>
            <a:r>
              <a:rPr lang="de-DE" sz="2600" dirty="0" err="1">
                <a:latin typeface="Palatino Linotype" panose="02040502050505030304" pitchFamily="18" charset="0"/>
              </a:rPr>
              <a:t>Joh</a:t>
            </a:r>
            <a:r>
              <a:rPr lang="de-DE" sz="2600" dirty="0">
                <a:latin typeface="Palatino Linotype" panose="02040502050505030304" pitchFamily="18" charset="0"/>
              </a:rPr>
              <a:t> 10,3.4. </a:t>
            </a:r>
            <a:r>
              <a:rPr lang="de-DE" sz="2600" dirty="0">
                <a:solidFill>
                  <a:srgbClr val="92D050"/>
                </a:solidFill>
                <a:latin typeface="Palatino Linotype" panose="02040502050505030304" pitchFamily="18" charset="0"/>
              </a:rPr>
              <a:t>Ein orientalischer Hirte braucht seine Herde nicht zu treiben; </a:t>
            </a:r>
            <a:r>
              <a:rPr lang="de-DE" sz="2600" u="sng" dirty="0">
                <a:solidFill>
                  <a:srgbClr val="92D050"/>
                </a:solidFill>
                <a:latin typeface="Palatino Linotype" panose="02040502050505030304" pitchFamily="18" charset="0"/>
              </a:rPr>
              <a:t>er vermeidet Zwang und Gewalt</a:t>
            </a:r>
            <a:r>
              <a:rPr lang="de-DE" sz="2600" dirty="0">
                <a:solidFill>
                  <a:srgbClr val="92D050"/>
                </a:solidFill>
                <a:latin typeface="Palatino Linotype" panose="02040502050505030304" pitchFamily="18" charset="0"/>
              </a:rPr>
              <a:t>. Ruhig geht er der Herde voran</a:t>
            </a:r>
            <a:r>
              <a:rPr lang="de-DE" sz="2600" dirty="0">
                <a:latin typeface="Palatino Linotype" panose="02040502050505030304" pitchFamily="18" charset="0"/>
              </a:rPr>
              <a:t>, und er ruft die Tiere. Sie kennen seine Stimme und gehorchen ihr. So handelt auch der Heiland-Hirte mit Seinen Schafen. Die Schrift spricht davon: „Du führtest Dein Volk wie eine Herde durch die Hand des Mose und Aaron.“ Psalm 77,21. Und durch den Propheten Jeremia bekräftigt der Herr: „Ich habe dich je und je geliebt, darum habe Ich dich zu Mir gezogen aus lauter Güte.“ Jeremia 31,3. Er zwingt keinen, Ihm zu folgen. „Mit menschlichen Banden zog Ich sie, mit Seilen der Liebe.“ </a:t>
            </a:r>
            <a:r>
              <a:rPr lang="de-DE" sz="2600" dirty="0" err="1">
                <a:latin typeface="Palatino Linotype" panose="02040502050505030304" pitchFamily="18" charset="0"/>
              </a:rPr>
              <a:t>Hosea</a:t>
            </a:r>
            <a:r>
              <a:rPr lang="de-DE" sz="2600" dirty="0">
                <a:latin typeface="Palatino Linotype" panose="02040502050505030304" pitchFamily="18" charset="0"/>
              </a:rPr>
              <a:t> 11,4. {Das Leben Jesu 477.2}</a:t>
            </a:r>
          </a:p>
        </p:txBody>
      </p:sp>
    </p:spTree>
    <p:extLst>
      <p:ext uri="{BB962C8B-B14F-4D97-AF65-F5344CB8AC3E}">
        <p14:creationId xmlns:p14="http://schemas.microsoft.com/office/powerpoint/2010/main" val="368965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A4157-40DC-72FB-E5C7-48BA2F2D9DD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4DC4403-05EF-44BF-0262-A75697803089}"/>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Unser Hirte </a:t>
            </a:r>
            <a:r>
              <a:rPr lang="en-US" altLang="en-US" sz="3200" dirty="0" err="1"/>
              <a:t>schreitet</a:t>
            </a:r>
            <a:r>
              <a:rPr lang="en-US" altLang="en-US" sz="3200" dirty="0"/>
              <a:t> </a:t>
            </a:r>
            <a:r>
              <a:rPr lang="en-US" altLang="en-US" sz="3200" dirty="0" err="1"/>
              <a:t>uns</a:t>
            </a:r>
            <a:r>
              <a:rPr lang="en-US" altLang="en-US" sz="3200" dirty="0"/>
              <a:t> </a:t>
            </a:r>
            <a:r>
              <a:rPr lang="en-US" altLang="en-US" sz="3200" dirty="0" err="1"/>
              <a:t>voran</a:t>
            </a:r>
            <a:endParaRPr lang="en-US" altLang="en-US" sz="3200" dirty="0"/>
          </a:p>
        </p:txBody>
      </p:sp>
      <p:sp>
        <p:nvSpPr>
          <p:cNvPr id="11267" name="Text Box 3">
            <a:extLst>
              <a:ext uri="{FF2B5EF4-FFF2-40B4-BE49-F238E27FC236}">
                <a16:creationId xmlns:a16="http://schemas.microsoft.com/office/drawing/2014/main" id="{CAF352A4-4090-A4AE-CB6E-FF05F4897386}"/>
              </a:ext>
            </a:extLst>
          </p:cNvPr>
          <p:cNvSpPr txBox="1">
            <a:spLocks noChangeArrowheads="1"/>
          </p:cNvSpPr>
          <p:nvPr/>
        </p:nvSpPr>
        <p:spPr bwMode="auto">
          <a:xfrm>
            <a:off x="697119" y="1157511"/>
            <a:ext cx="1079776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Wie der Hirte seiner Herde voranschreitet und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somit auch zuerst etwaigen Gefahren begegnet, so verfährt auch Jesus mit Seinen Nachfolgern</a:t>
            </a:r>
            <a:r>
              <a:rPr lang="de-DE" altLang="en-US" sz="2400" dirty="0">
                <a:effectLst>
                  <a:outerShdw blurRad="38100" dist="38100" dir="2700000" algn="tl">
                    <a:srgbClr val="000000"/>
                  </a:outerShdw>
                </a:effectLst>
                <a:latin typeface="Palatino Linotype" panose="02040502050505030304" pitchFamily="18" charset="0"/>
              </a:rPr>
              <a:t>. „Wenn Er alle die Seinen hat hinausgelassen, geht Er vor ihnen hin.“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Der Weg zum Himmel ist durch die Fußspuren Jesu geheiligt. </a:t>
            </a:r>
            <a:r>
              <a:rPr lang="de-DE" altLang="en-US" sz="2400" dirty="0">
                <a:effectLst>
                  <a:outerShdw blurRad="38100" dist="38100" dir="2700000" algn="tl">
                    <a:srgbClr val="000000"/>
                  </a:outerShdw>
                </a:effectLst>
                <a:latin typeface="Palatino Linotype" panose="02040502050505030304" pitchFamily="18" charset="0"/>
              </a:rPr>
              <a:t>Mag er steil und </a:t>
            </a:r>
            <a:r>
              <a:rPr lang="de-DE" altLang="en-US" sz="2400" dirty="0" err="1">
                <a:effectLst>
                  <a:outerShdw blurRad="38100" dist="38100" dir="2700000" algn="tl">
                    <a:srgbClr val="000000"/>
                  </a:outerShdw>
                </a:effectLst>
                <a:latin typeface="Palatino Linotype" panose="02040502050505030304" pitchFamily="18" charset="0"/>
              </a:rPr>
              <a:t>rauh</a:t>
            </a:r>
            <a:r>
              <a:rPr lang="de-DE" altLang="en-US" sz="2400" dirty="0">
                <a:effectLst>
                  <a:outerShdw blurRad="38100" dist="38100" dir="2700000" algn="tl">
                    <a:srgbClr val="000000"/>
                  </a:outerShdw>
                </a:effectLst>
                <a:latin typeface="Palatino Linotype" panose="02040502050505030304" pitchFamily="18" charset="0"/>
              </a:rPr>
              <a:t> sein, Jesus ist ihn gegangen,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Seine Füße haben die spitzen Dornen niedergetreten und den Weg für uns leichter gemacht. </a:t>
            </a:r>
            <a:r>
              <a:rPr lang="de-DE" altLang="en-US" sz="2400" dirty="0">
                <a:effectLst>
                  <a:outerShdw blurRad="38100" dist="38100" dir="2700000" algn="tl">
                    <a:srgbClr val="000000"/>
                  </a:outerShdw>
                </a:effectLst>
                <a:latin typeface="Palatino Linotype" panose="02040502050505030304" pitchFamily="18" charset="0"/>
              </a:rPr>
              <a:t>Jede Last, die uns drückt, hat Er auch getragen. {Das Leben Jesu 477.4}</a:t>
            </a:r>
          </a:p>
          <a:p>
            <a:pPr algn="just"/>
            <a:r>
              <a:rPr lang="de-DE" altLang="en-US" sz="2400" dirty="0">
                <a:effectLst>
                  <a:outerShdw blurRad="38100" dist="38100" dir="2700000" algn="tl">
                    <a:srgbClr val="000000"/>
                  </a:outerShdw>
                </a:effectLst>
                <a:latin typeface="Palatino Linotype" panose="02040502050505030304" pitchFamily="18" charset="0"/>
              </a:rPr>
              <a:t>Obgleich Er in die Gegenwart Gottes aufgefahren ist und den Thron des Weltalls mit Seinem Vater teilt,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hat Er doch nichts von Seinem barmherzigen Wesen verloren. Noch heute steht Sein treues, mitfühlendes Herz dem Weh und Schmerz der Welt offen; noch heute ist Seine durchbohrte Hand segnend ausgestreckt über Seine Kinder in aller Welt. „Sie werden nimmermehr umkommen, und niemand wird sie aus Meiner Hand reißen.</a:t>
            </a:r>
            <a:r>
              <a:rPr lang="de-DE" altLang="en-US" sz="2400" dirty="0">
                <a:effectLst>
                  <a:outerShdw blurRad="38100" dist="38100" dir="2700000" algn="tl">
                    <a:srgbClr val="000000"/>
                  </a:outerShdw>
                </a:effectLst>
                <a:latin typeface="Palatino Linotype" panose="02040502050505030304" pitchFamily="18" charset="0"/>
              </a:rPr>
              <a:t>“ Johannes 10,28.  {Das Leben Jesu 477.5}</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38891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60E5D-5F9F-63BA-12E3-F71A6F0C6BC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CA3E41B-C633-A652-01BD-3E599FD4E9E6}"/>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err="1"/>
              <a:t>Sitzung</a:t>
            </a:r>
            <a:r>
              <a:rPr lang="en-US" altLang="en-US" sz="3200" dirty="0"/>
              <a:t> der </a:t>
            </a:r>
            <a:r>
              <a:rPr lang="en-US" altLang="en-US" sz="3200" dirty="0" err="1"/>
              <a:t>generalkonferenz</a:t>
            </a:r>
            <a:r>
              <a:rPr lang="en-US" altLang="en-US" sz="3200" dirty="0"/>
              <a:t> 3.-12. Juli 2025 </a:t>
            </a:r>
          </a:p>
        </p:txBody>
      </p:sp>
      <p:sp>
        <p:nvSpPr>
          <p:cNvPr id="11267" name="Text Box 3">
            <a:extLst>
              <a:ext uri="{FF2B5EF4-FFF2-40B4-BE49-F238E27FC236}">
                <a16:creationId xmlns:a16="http://schemas.microsoft.com/office/drawing/2014/main" id="{2377A750-D736-44B9-1284-040CFD627DDE}"/>
              </a:ext>
            </a:extLst>
          </p:cNvPr>
          <p:cNvSpPr txBox="1">
            <a:spLocks noChangeArrowheads="1"/>
          </p:cNvSpPr>
          <p:nvPr/>
        </p:nvSpPr>
        <p:spPr bwMode="auto">
          <a:xfrm>
            <a:off x="1022040" y="1351508"/>
            <a:ext cx="1014791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Die Vater-der-Liebe-Bewegung glaubt, dass die Gemeinschaft der Siebenten-Tags-Adventisten trotz ihres Glaubensabfalls immer noch die Gemeinde Gottes ist.</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Je weiter sich die Gemeinschaft von ihren Grundlagen entfernt, desto mehr Zugang erhält Satan, um Kontrolle über die Welt zu übernehmen. Die STA-Gemeinde steht Satans vollständiger Kontrolle über die Weltgeschehnisse im Weg.</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Präsident Ted Wilson hat mehrere Versuche unterbunden, die Tagesordnung zu ändern und eine Diskussion einzubeziehen über die Position der Gemeinschaft zu medizinischen Behandlungen durch Aussagen, die in 2015 und 2021 gemacht wurden.</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72302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A2D9-B784-010A-A9A7-6563C945B76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D852B48-997C-18E8-8870-ADB0B0940893}"/>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err="1"/>
              <a:t>Sitzung</a:t>
            </a:r>
            <a:r>
              <a:rPr lang="en-US" altLang="en-US" sz="3200" dirty="0"/>
              <a:t> der </a:t>
            </a:r>
            <a:r>
              <a:rPr lang="en-US" altLang="en-US" sz="3200" dirty="0" err="1"/>
              <a:t>generalkonferenz</a:t>
            </a:r>
            <a:r>
              <a:rPr lang="en-US" altLang="en-US" sz="3200" dirty="0"/>
              <a:t> 3.-12. Juli 2025 </a:t>
            </a:r>
          </a:p>
        </p:txBody>
      </p:sp>
      <p:sp>
        <p:nvSpPr>
          <p:cNvPr id="11267" name="Text Box 3">
            <a:extLst>
              <a:ext uri="{FF2B5EF4-FFF2-40B4-BE49-F238E27FC236}">
                <a16:creationId xmlns:a16="http://schemas.microsoft.com/office/drawing/2014/main" id="{4DC3950A-7E66-6F12-B1A4-AAF819E98AA7}"/>
              </a:ext>
            </a:extLst>
          </p:cNvPr>
          <p:cNvSpPr txBox="1">
            <a:spLocks noChangeArrowheads="1"/>
          </p:cNvSpPr>
          <p:nvPr/>
        </p:nvSpPr>
        <p:spPr bwMode="auto">
          <a:xfrm>
            <a:off x="494522" y="1189309"/>
            <a:ext cx="11196735"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300" dirty="0">
                <a:effectLst>
                  <a:outerShdw blurRad="38100" dist="38100" dir="2700000" algn="tl">
                    <a:srgbClr val="000000"/>
                  </a:outerShdw>
                </a:effectLst>
                <a:latin typeface="Palatino Linotype" panose="02040502050505030304" pitchFamily="18" charset="0"/>
              </a:rPr>
              <a:t>Präsident Wilson tat alles, um jegliche Diskussion über die Frage der Mandate zu blockieren, indem er angab, dass es den Gemeindemitgliedern stets freistehe, ihre eigenen Entscheidungen in Bezug auf medizinische Behandlungen zu treffen.</a:t>
            </a:r>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de-DE" altLang="en-US" sz="2300" dirty="0">
                <a:effectLst>
                  <a:outerShdw blurRad="38100" dist="38100" dir="2700000" algn="tl">
                    <a:srgbClr val="000000"/>
                  </a:outerShdw>
                </a:effectLst>
                <a:latin typeface="Palatino Linotype" panose="02040502050505030304" pitchFamily="18" charset="0"/>
              </a:rPr>
              <a:t>Die Versammlung stimmte mit 1662 zu 310 Stimmen für den Antrag von Pr. Wilson, jede mögliche Diskussion der Gemeinschaft zu diesem Thema abzulehnen.</a:t>
            </a:r>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de-DE" altLang="en-US" sz="2300" dirty="0">
                <a:effectLst>
                  <a:outerShdw blurRad="38100" dist="38100" dir="2700000" algn="tl">
                    <a:srgbClr val="000000"/>
                  </a:outerShdw>
                </a:effectLst>
                <a:latin typeface="Palatino Linotype" panose="02040502050505030304" pitchFamily="18" charset="0"/>
              </a:rPr>
              <a:t>Solche Einschränkungen der Religionsfreiheit und eine strengere Ausrichtung der Gemeinschaft an der Weltgesundheitsorganisation und deren Empfehlungen sowie die Nichtübernahme der Verantwortung für den Tod mehrerer Menschen, die sich unter Androhung des Arbeitsplatzverlustes einer medizinischen Behandlung unterzogen haben, werden es Satan ermöglichen, die Kontrolle über die Ereignisse in der Welt noch mehr auszubauen. Die Gemeinde in einer solchen Weise einzuschränken wird den Weg für größere Einschränkungen der Gewissensfreiheit in der Zukunft ebnen.</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18777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ACBD8-E8BB-1EAD-BC45-039B6BBB476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8A24E2F-8D48-BCB2-3FE6-C399AA44DE2B}"/>
              </a:ext>
            </a:extLst>
          </p:cNvPr>
          <p:cNvSpPr>
            <a:spLocks noGrp="1" noChangeArrowheads="1"/>
          </p:cNvSpPr>
          <p:nvPr>
            <p:ph type="ctrTitle"/>
          </p:nvPr>
        </p:nvSpPr>
        <p:spPr>
          <a:xfrm>
            <a:off x="721113" y="221653"/>
            <a:ext cx="11024838" cy="743547"/>
          </a:xfrm>
        </p:spPr>
        <p:txBody>
          <a:bodyPr>
            <a:normAutofit/>
          </a:bodyPr>
          <a:lstStyle/>
          <a:p>
            <a:pPr defTabSz="1036638"/>
            <a:r>
              <a:rPr lang="de-DE" altLang="en-US" sz="3200" dirty="0"/>
              <a:t>Mein Vorschlag an die Familie Gottes</a:t>
            </a:r>
            <a:endParaRPr lang="en-US" altLang="en-US" sz="3200" dirty="0"/>
          </a:p>
        </p:txBody>
      </p:sp>
      <p:sp>
        <p:nvSpPr>
          <p:cNvPr id="11267" name="Text Box 3">
            <a:extLst>
              <a:ext uri="{FF2B5EF4-FFF2-40B4-BE49-F238E27FC236}">
                <a16:creationId xmlns:a16="http://schemas.microsoft.com/office/drawing/2014/main" id="{61DA7B33-9444-F1CF-4336-C2C20F230A16}"/>
              </a:ext>
            </a:extLst>
          </p:cNvPr>
          <p:cNvSpPr txBox="1">
            <a:spLocks noChangeArrowheads="1"/>
          </p:cNvSpPr>
          <p:nvPr/>
        </p:nvSpPr>
        <p:spPr bwMode="auto">
          <a:xfrm>
            <a:off x="784408" y="1223651"/>
            <a:ext cx="1062318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de-DE" altLang="en-US" sz="2300" dirty="0">
                <a:effectLst>
                  <a:outerShdw blurRad="38100" dist="38100" dir="2700000" algn="tl">
                    <a:srgbClr val="000000"/>
                  </a:outerShdw>
                </a:effectLst>
                <a:latin typeface="Palatino Linotype" panose="02040502050505030304" pitchFamily="18" charset="0"/>
              </a:rPr>
              <a:t>Dass wir uns ganz auf die Stimme des Hirten einstellen.</a:t>
            </a:r>
            <a:endParaRPr lang="en-GB" altLang="en-US" sz="2300" dirty="0">
              <a:effectLst>
                <a:outerShdw blurRad="38100" dist="38100" dir="2700000" algn="tl">
                  <a:srgbClr val="000000"/>
                </a:outerShdw>
              </a:effectLst>
              <a:latin typeface="Palatino Linotype" panose="02040502050505030304" pitchFamily="18" charset="0"/>
            </a:endParaRPr>
          </a:p>
          <a:p>
            <a:pPr marL="457200" indent="-457200" algn="just">
              <a:buAutoNum type="arabicPeriod"/>
            </a:pPr>
            <a:r>
              <a:rPr lang="de-DE" altLang="en-US" sz="2300" dirty="0">
                <a:effectLst>
                  <a:outerShdw blurRad="38100" dist="38100" dir="2700000" algn="tl">
                    <a:srgbClr val="000000"/>
                  </a:outerShdw>
                </a:effectLst>
                <a:latin typeface="Palatino Linotype" panose="02040502050505030304" pitchFamily="18" charset="0"/>
              </a:rPr>
              <a:t>Wir hören nicht mehr auf die Stimmen von Fremden, das bedeutet, dass wir die Nachrichtenmedien und sozialen Medien, die uns aus der Perspektive der Welt über das Weltgeschehen informieren, ausblenden.</a:t>
            </a:r>
            <a:r>
              <a:rPr lang="en-GB" altLang="en-US" sz="2300" dirty="0">
                <a:effectLst>
                  <a:outerShdw blurRad="38100" dist="38100" dir="2700000" algn="tl">
                    <a:srgbClr val="000000"/>
                  </a:outerShdw>
                </a:effectLst>
                <a:latin typeface="Palatino Linotype" panose="02040502050505030304" pitchFamily="18" charset="0"/>
              </a:rPr>
              <a:t> </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Wir </a:t>
            </a:r>
            <a:r>
              <a:rPr lang="en-GB" altLang="en-US" sz="2300" dirty="0" err="1">
                <a:effectLst>
                  <a:outerShdw blurRad="38100" dist="38100" dir="2700000" algn="tl">
                    <a:srgbClr val="000000"/>
                  </a:outerShdw>
                </a:effectLst>
                <a:latin typeface="Palatino Linotype" panose="02040502050505030304" pitchFamily="18" charset="0"/>
              </a:rPr>
              <a:t>haben</a:t>
            </a:r>
            <a:r>
              <a:rPr lang="en-GB" altLang="en-US" sz="2300" dirty="0">
                <a:effectLst>
                  <a:outerShdw blurRad="38100" dist="38100" dir="2700000" algn="tl">
                    <a:srgbClr val="000000"/>
                  </a:outerShdw>
                </a:effectLst>
                <a:latin typeface="Palatino Linotype" panose="02040502050505030304" pitchFamily="18" charset="0"/>
              </a:rPr>
              <a:t> 13 </a:t>
            </a:r>
            <a:r>
              <a:rPr lang="en-GB" altLang="en-US" sz="2300" dirty="0" err="1">
                <a:effectLst>
                  <a:outerShdw blurRad="38100" dist="38100" dir="2700000" algn="tl">
                    <a:srgbClr val="000000"/>
                  </a:outerShdw>
                </a:effectLst>
                <a:latin typeface="Palatino Linotype" panose="02040502050505030304" pitchFamily="18" charset="0"/>
              </a:rPr>
              <a:t>Wochen</a:t>
            </a:r>
            <a:r>
              <a:rPr lang="en-GB" altLang="en-US" sz="2300" dirty="0">
                <a:effectLst>
                  <a:outerShdw blurRad="38100" dist="38100" dir="2700000" algn="tl">
                    <a:srgbClr val="000000"/>
                  </a:outerShdw>
                </a:effectLst>
                <a:latin typeface="Palatino Linotype" panose="02040502050505030304" pitchFamily="18" charset="0"/>
              </a:rPr>
              <a:t> bis </a:t>
            </a:r>
            <a:r>
              <a:rPr lang="en-GB" altLang="en-US" sz="2300" dirty="0" err="1">
                <a:effectLst>
                  <a:outerShdw blurRad="38100" dist="38100" dir="2700000" algn="tl">
                    <a:srgbClr val="000000"/>
                  </a:outerShdw>
                </a:effectLst>
                <a:latin typeface="Palatino Linotype" panose="02040502050505030304" pitchFamily="18" charset="0"/>
              </a:rPr>
              <a:t>zum</a:t>
            </a:r>
            <a:r>
              <a:rPr lang="en-GB" altLang="en-US" sz="2300" dirty="0">
                <a:effectLst>
                  <a:outerShdw blurRad="38100" dist="38100" dir="2700000" algn="tl">
                    <a:srgbClr val="000000"/>
                  </a:outerShdw>
                </a:effectLst>
                <a:latin typeface="Palatino Linotype" panose="02040502050505030304" pitchFamily="18" charset="0"/>
              </a:rPr>
              <a:t> </a:t>
            </a:r>
            <a:r>
              <a:rPr lang="en-GB" altLang="en-US" sz="2300" dirty="0" err="1">
                <a:effectLst>
                  <a:outerShdw blurRad="38100" dist="38100" dir="2700000" algn="tl">
                    <a:srgbClr val="000000"/>
                  </a:outerShdw>
                </a:effectLst>
                <a:latin typeface="Palatino Linotype" panose="02040502050505030304" pitchFamily="18" charset="0"/>
              </a:rPr>
              <a:t>Laubhüttenfest</a:t>
            </a:r>
            <a:r>
              <a:rPr lang="en-GB" altLang="en-US" sz="2300" dirty="0">
                <a:effectLst>
                  <a:outerShdw blurRad="38100" dist="38100" dir="2700000" algn="tl">
                    <a:srgbClr val="000000"/>
                  </a:outerShdw>
                </a:effectLst>
                <a:latin typeface="Palatino Linotype" panose="02040502050505030304" pitchFamily="18" charset="0"/>
              </a:rPr>
              <a:t>.</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Es </a:t>
            </a:r>
            <a:r>
              <a:rPr lang="en-GB" altLang="en-US" sz="2300" dirty="0" err="1">
                <a:effectLst>
                  <a:outerShdw blurRad="38100" dist="38100" dir="2700000" algn="tl">
                    <a:srgbClr val="000000"/>
                  </a:outerShdw>
                </a:effectLst>
                <a:latin typeface="Palatino Linotype" panose="02040502050505030304" pitchFamily="18" charset="0"/>
              </a:rPr>
              <a:t>gibt</a:t>
            </a:r>
            <a:r>
              <a:rPr lang="en-GB" altLang="en-US" sz="2300" dirty="0">
                <a:effectLst>
                  <a:outerShdw blurRad="38100" dist="38100" dir="2700000" algn="tl">
                    <a:srgbClr val="000000"/>
                  </a:outerShdw>
                </a:effectLst>
                <a:latin typeface="Palatino Linotype" panose="02040502050505030304" pitchFamily="18" charset="0"/>
              </a:rPr>
              <a:t> 13 </a:t>
            </a:r>
            <a:r>
              <a:rPr lang="en-GB" altLang="en-US" sz="2300" dirty="0" err="1">
                <a:effectLst>
                  <a:outerShdw blurRad="38100" dist="38100" dir="2700000" algn="tl">
                    <a:srgbClr val="000000"/>
                  </a:outerShdw>
                </a:effectLst>
                <a:latin typeface="Palatino Linotype" panose="02040502050505030304" pitchFamily="18" charset="0"/>
              </a:rPr>
              <a:t>Kapitel</a:t>
            </a:r>
            <a:r>
              <a:rPr lang="en-GB" altLang="en-US" sz="2300" dirty="0">
                <a:effectLst>
                  <a:outerShdw blurRad="38100" dist="38100" dir="2700000" algn="tl">
                    <a:srgbClr val="000000"/>
                  </a:outerShdw>
                </a:effectLst>
                <a:latin typeface="Palatino Linotype" panose="02040502050505030304" pitchFamily="18" charset="0"/>
              </a:rPr>
              <a:t> in </a:t>
            </a:r>
            <a:r>
              <a:rPr lang="en-GB" altLang="en-US" sz="2300" dirty="0" err="1">
                <a:effectLst>
                  <a:outerShdw blurRad="38100" dist="38100" dir="2700000" algn="tl">
                    <a:srgbClr val="000000"/>
                  </a:outerShdw>
                </a:effectLst>
                <a:latin typeface="Palatino Linotype" panose="02040502050505030304" pitchFamily="18" charset="0"/>
              </a:rPr>
              <a:t>dem</a:t>
            </a:r>
            <a:r>
              <a:rPr lang="en-GB" altLang="en-US" sz="2300" dirty="0">
                <a:effectLst>
                  <a:outerShdw blurRad="38100" dist="38100" dir="2700000" algn="tl">
                    <a:srgbClr val="000000"/>
                  </a:outerShdw>
                </a:effectLst>
                <a:latin typeface="Palatino Linotype" panose="02040502050505030304" pitchFamily="18" charset="0"/>
              </a:rPr>
              <a:t> </a:t>
            </a:r>
            <a:r>
              <a:rPr lang="en-GB" altLang="en-US" sz="2300" dirty="0" err="1">
                <a:effectLst>
                  <a:outerShdw blurRad="38100" dist="38100" dir="2700000" algn="tl">
                    <a:srgbClr val="000000"/>
                  </a:outerShdw>
                </a:effectLst>
                <a:latin typeface="Palatino Linotype" panose="02040502050505030304" pitchFamily="18" charset="0"/>
              </a:rPr>
              <a:t>Büchlein</a:t>
            </a:r>
            <a:r>
              <a:rPr lang="en-GB" altLang="en-US" sz="2300" dirty="0">
                <a:effectLst>
                  <a:outerShdw blurRad="38100" dist="38100" dir="2700000" algn="tl">
                    <a:srgbClr val="000000"/>
                  </a:outerShdw>
                </a:effectLst>
                <a:latin typeface="Palatino Linotype" panose="02040502050505030304" pitchFamily="18" charset="0"/>
              </a:rPr>
              <a:t>: „Der Weg </a:t>
            </a:r>
            <a:r>
              <a:rPr lang="en-GB" altLang="en-US" sz="2300" dirty="0" err="1">
                <a:effectLst>
                  <a:outerShdw blurRad="38100" dist="38100" dir="2700000" algn="tl">
                    <a:srgbClr val="000000"/>
                  </a:outerShdw>
                </a:effectLst>
                <a:latin typeface="Palatino Linotype" panose="02040502050505030304" pitchFamily="18" charset="0"/>
              </a:rPr>
              <a:t>zu</a:t>
            </a:r>
            <a:r>
              <a:rPr lang="en-GB" altLang="en-US" sz="2300" dirty="0">
                <a:effectLst>
                  <a:outerShdw blurRad="38100" dist="38100" dir="2700000" algn="tl">
                    <a:srgbClr val="000000"/>
                  </a:outerShdw>
                </a:effectLst>
                <a:latin typeface="Palatino Linotype" panose="02040502050505030304" pitchFamily="18" charset="0"/>
              </a:rPr>
              <a:t> Christus“</a:t>
            </a:r>
          </a:p>
          <a:p>
            <a:pPr marL="457200" indent="-457200" algn="just">
              <a:buAutoNum type="arabicPeriod"/>
            </a:pPr>
            <a:r>
              <a:rPr lang="de-DE" altLang="en-US" sz="2300" dirty="0">
                <a:effectLst>
                  <a:outerShdw blurRad="38100" dist="38100" dir="2700000" algn="tl">
                    <a:srgbClr val="000000"/>
                  </a:outerShdw>
                </a:effectLst>
                <a:latin typeface="Palatino Linotype" panose="02040502050505030304" pitchFamily="18" charset="0"/>
              </a:rPr>
              <a:t>Ich bitte die Freunde Gottes, in den nächsten 13 Wochen über dieses Buch nachzudenken und sich Zeit zu nehmen, um zu beten und nachzusinnen über seinen Inhalt, Zeile für Zeile</a:t>
            </a:r>
            <a:r>
              <a:rPr lang="en-GB" altLang="en-US" sz="2300" dirty="0">
                <a:effectLst>
                  <a:outerShdw blurRad="38100" dist="38100" dir="2700000" algn="tl">
                    <a:srgbClr val="000000"/>
                  </a:outerShdw>
                </a:effectLst>
                <a:latin typeface="Palatino Linotype" panose="02040502050505030304" pitchFamily="18" charset="0"/>
              </a:rPr>
              <a:t>. </a:t>
            </a:r>
          </a:p>
          <a:p>
            <a:pPr marL="457200" indent="-457200" algn="just">
              <a:buAutoNum type="arabicPeriod"/>
            </a:pPr>
            <a:r>
              <a:rPr lang="de-DE" altLang="en-US" sz="2300" dirty="0">
                <a:effectLst>
                  <a:outerShdw blurRad="38100" dist="38100" dir="2700000" algn="tl">
                    <a:srgbClr val="000000"/>
                  </a:outerShdw>
                </a:effectLst>
                <a:latin typeface="Palatino Linotype" panose="02040502050505030304" pitchFamily="18" charset="0"/>
              </a:rPr>
              <a:t>Ich bitte euch, zu fasten von allen Nachrichten und sozialen Medien, die die Stimme des Fremden einbringen und unseren Geist verwirren, sodass wir nicht allein auf die süße Stimme Jesu hören können.</a:t>
            </a:r>
            <a:r>
              <a:rPr lang="en-GB" altLang="en-US" sz="2300" dirty="0">
                <a:effectLst>
                  <a:outerShdw blurRad="38100" dist="38100" dir="2700000" algn="tl">
                    <a:srgbClr val="000000"/>
                  </a:outerShdw>
                </a:effectLst>
                <a:latin typeface="Palatino Linotype" panose="02040502050505030304" pitchFamily="18" charset="0"/>
              </a:rPr>
              <a:t>  </a:t>
            </a:r>
          </a:p>
          <a:p>
            <a:pPr marL="457200" indent="-457200" algn="just">
              <a:buAutoNum type="arabicPeriod"/>
            </a:pPr>
            <a:r>
              <a:rPr lang="de-DE" altLang="en-US" sz="2300" dirty="0">
                <a:effectLst>
                  <a:outerShdw blurRad="38100" dist="38100" dir="2700000" algn="tl">
                    <a:srgbClr val="000000"/>
                  </a:outerShdw>
                </a:effectLst>
                <a:latin typeface="Palatino Linotype" panose="02040502050505030304" pitchFamily="18" charset="0"/>
              </a:rPr>
              <a:t>Ich bitte uns alle, zu beten, Buße zu tun und unseren Verstand und unsere Herzen auf die großen Veränderungen vorzubereiten, die in der Welt bevorstehen.</a:t>
            </a:r>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54371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52559-2A5C-BF17-EECE-36AB8CF204E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332100A-85DC-2F8C-78FE-55F51D8EE8DD}"/>
              </a:ext>
            </a:extLst>
          </p:cNvPr>
          <p:cNvSpPr>
            <a:spLocks noGrp="1" noChangeArrowheads="1"/>
          </p:cNvSpPr>
          <p:nvPr>
            <p:ph type="ctrTitle"/>
          </p:nvPr>
        </p:nvSpPr>
        <p:spPr>
          <a:xfrm>
            <a:off x="135467" y="371073"/>
            <a:ext cx="11684000" cy="529196"/>
          </a:xfrm>
        </p:spPr>
        <p:txBody>
          <a:bodyPr>
            <a:noAutofit/>
          </a:bodyPr>
          <a:lstStyle/>
          <a:p>
            <a:pPr defTabSz="1036638"/>
            <a:r>
              <a:rPr lang="en-US" altLang="en-US" sz="3200" dirty="0"/>
              <a:t>Die </a:t>
            </a:r>
            <a:r>
              <a:rPr lang="en-US" altLang="en-US" sz="3200" dirty="0" err="1"/>
              <a:t>schwingung</a:t>
            </a:r>
            <a:r>
              <a:rPr lang="en-US" altLang="en-US" sz="3200" dirty="0"/>
              <a:t> der </a:t>
            </a:r>
            <a:r>
              <a:rPr lang="en-US" altLang="en-US" sz="3200" dirty="0" err="1"/>
              <a:t>nachrichten</a:t>
            </a:r>
            <a:r>
              <a:rPr lang="en-US" altLang="en-US" sz="3200" dirty="0"/>
              <a:t>-Medien</a:t>
            </a:r>
          </a:p>
        </p:txBody>
      </p:sp>
      <p:sp>
        <p:nvSpPr>
          <p:cNvPr id="11267" name="Text Box 3">
            <a:extLst>
              <a:ext uri="{FF2B5EF4-FFF2-40B4-BE49-F238E27FC236}">
                <a16:creationId xmlns:a16="http://schemas.microsoft.com/office/drawing/2014/main" id="{8355C034-7676-DB3C-5B2C-4BF0C4FAC1CB}"/>
              </a:ext>
            </a:extLst>
          </p:cNvPr>
          <p:cNvSpPr txBox="1">
            <a:spLocks noChangeArrowheads="1"/>
          </p:cNvSpPr>
          <p:nvPr/>
        </p:nvSpPr>
        <p:spPr bwMode="auto">
          <a:xfrm>
            <a:off x="665876" y="1433416"/>
            <a:ext cx="1062318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In den Nachrichtenmedien und der Regierung herrscht ein Geist der Kritik und Verurteilung.</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Wir müssen uns vollständig von diesem Geist lösen.</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Die Nachrichten, die wir über die Welt brauchen, werden uns von unserem Vater in dem Kontext gegeben, in dem Er sie sieht, und nicht durch die Nachrichtenmedien, die von der Macht des kleinen Horns kontrolliert werden.</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Ich bitte uns, zu ruhen vom Hören auf die Stimme des Tieres, die Stimme der Medien des kleinen Horns.</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780600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2205</Words>
  <Application>Microsoft Office PowerPoint</Application>
  <PresentationFormat>Breitbild</PresentationFormat>
  <Paragraphs>86</Paragraphs>
  <Slides>18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Bookman Old Style</vt:lpstr>
      <vt:lpstr>Calibri</vt:lpstr>
      <vt:lpstr>Palatino Linotype</vt:lpstr>
      <vt:lpstr>Rockwell</vt:lpstr>
      <vt:lpstr>Damask</vt:lpstr>
      <vt:lpstr>Jesus, der meine Seele liebt</vt:lpstr>
      <vt:lpstr>Meine schafe hören meine stimme</vt:lpstr>
      <vt:lpstr>Unser liebevoller Schafhirte</vt:lpstr>
      <vt:lpstr>Unser liebevoller Schafhirte</vt:lpstr>
      <vt:lpstr>Unser Hirte schreitet uns voran</vt:lpstr>
      <vt:lpstr>Sitzung der generalkonferenz 3.-12. Juli 2025 </vt:lpstr>
      <vt:lpstr>Sitzung der generalkonferenz 3.-12. Juli 2025 </vt:lpstr>
      <vt:lpstr>Mein Vorschlag an die Familie Gottes</vt:lpstr>
      <vt:lpstr>Die schwingung der nachrichten-Medien</vt:lpstr>
      <vt:lpstr>Der Geist der Kritik</vt:lpstr>
      <vt:lpstr>Frieden in der seele</vt:lpstr>
      <vt:lpstr>Der spätregen</vt:lpstr>
      <vt:lpstr>Der Engel der gemeinde laodizea</vt:lpstr>
      <vt:lpstr>Die sabbatquelle</vt:lpstr>
      <vt:lpstr>Unsere Motivation</vt:lpstr>
      <vt:lpstr>Unsere Motivation</vt:lpstr>
      <vt:lpstr>Macht euch bereit!</vt:lpstr>
      <vt:lpstr>PowerPoint-Präsentation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Jutta Deichsel</cp:lastModifiedBy>
  <cp:revision>448</cp:revision>
  <dcterms:created xsi:type="dcterms:W3CDTF">2006-05-23T07:55:33Z</dcterms:created>
  <dcterms:modified xsi:type="dcterms:W3CDTF">2025-07-09T06:26:47Z</dcterms:modified>
</cp:coreProperties>
</file>