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Lst>
  <p:notesMasterIdLst>
    <p:notesMasterId r:id="rId25"/>
  </p:notesMasterIdLst>
  <p:sldIdLst>
    <p:sldId id="728" r:id="rId2"/>
    <p:sldId id="706" r:id="rId3"/>
    <p:sldId id="707" r:id="rId4"/>
    <p:sldId id="708" r:id="rId5"/>
    <p:sldId id="709" r:id="rId6"/>
    <p:sldId id="710" r:id="rId7"/>
    <p:sldId id="711" r:id="rId8"/>
    <p:sldId id="712" r:id="rId9"/>
    <p:sldId id="713" r:id="rId10"/>
    <p:sldId id="714" r:id="rId11"/>
    <p:sldId id="715" r:id="rId12"/>
    <p:sldId id="716" r:id="rId13"/>
    <p:sldId id="717" r:id="rId14"/>
    <p:sldId id="718" r:id="rId15"/>
    <p:sldId id="719" r:id="rId16"/>
    <p:sldId id="722" r:id="rId17"/>
    <p:sldId id="721" r:id="rId18"/>
    <p:sldId id="723" r:id="rId19"/>
    <p:sldId id="724" r:id="rId20"/>
    <p:sldId id="725" r:id="rId21"/>
    <p:sldId id="726" r:id="rId22"/>
    <p:sldId id="727" r:id="rId23"/>
    <p:sldId id="335"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58"/>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D2199AC6-CE83-7579-5502-CAB30FEE8704}"/>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8435" name="Rectangle 3">
            <a:extLst>
              <a:ext uri="{FF2B5EF4-FFF2-40B4-BE49-F238E27FC236}">
                <a16:creationId xmlns:a16="http://schemas.microsoft.com/office/drawing/2014/main" id="{29B3A382-C44A-B243-C464-353E9CA30A09}"/>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8436" name="Rectangle 4">
            <a:extLst>
              <a:ext uri="{FF2B5EF4-FFF2-40B4-BE49-F238E27FC236}">
                <a16:creationId xmlns:a16="http://schemas.microsoft.com/office/drawing/2014/main" id="{6E289C77-246A-2E19-CACD-9B592A8F0B60}"/>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437" name="Rectangle 5">
            <a:extLst>
              <a:ext uri="{FF2B5EF4-FFF2-40B4-BE49-F238E27FC236}">
                <a16:creationId xmlns:a16="http://schemas.microsoft.com/office/drawing/2014/main" id="{F4C75F92-7E89-7189-8FF4-AB34FE53F369}"/>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8438" name="Rectangle 6">
            <a:extLst>
              <a:ext uri="{FF2B5EF4-FFF2-40B4-BE49-F238E27FC236}">
                <a16:creationId xmlns:a16="http://schemas.microsoft.com/office/drawing/2014/main" id="{078757D3-3955-E48B-6AEF-C7DEBB344F41}"/>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8439" name="Rectangle 7">
            <a:extLst>
              <a:ext uri="{FF2B5EF4-FFF2-40B4-BE49-F238E27FC236}">
                <a16:creationId xmlns:a16="http://schemas.microsoft.com/office/drawing/2014/main" id="{CE62AA99-74E5-778C-4D54-DB297777C522}"/>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5739DF1-8238-40C8-B4C2-C5866D4DD284}" type="slidenum">
              <a:rPr lang="en-US" altLang="en-US"/>
              <a:pPr/>
              <a:t>‹Nr.›</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F0AD497-F769-B53E-B611-DD31A5875940}"/>
              </a:ext>
            </a:extLst>
          </p:cNvPr>
          <p:cNvSpPr>
            <a:spLocks noGrp="1" noChangeArrowheads="1"/>
          </p:cNvSpPr>
          <p:nvPr>
            <p:ph type="sldNum" sz="quarter" idx="5"/>
          </p:nvPr>
        </p:nvSpPr>
        <p:spPr>
          <a:ln/>
        </p:spPr>
        <p:txBody>
          <a:bodyPr/>
          <a:lstStyle/>
          <a:p>
            <a:fld id="{47F1D47A-2064-46E1-AD25-FF27D91780AD}" type="slidenum">
              <a:rPr lang="en-US" altLang="en-US"/>
              <a:pPr/>
              <a:t>23</a:t>
            </a:fld>
            <a:endParaRPr lang="en-US" altLang="en-US"/>
          </a:p>
        </p:txBody>
      </p:sp>
      <p:sp>
        <p:nvSpPr>
          <p:cNvPr id="24578" name="Rectangle 2">
            <a:extLst>
              <a:ext uri="{FF2B5EF4-FFF2-40B4-BE49-F238E27FC236}">
                <a16:creationId xmlns:a16="http://schemas.microsoft.com/office/drawing/2014/main" id="{37A843C6-FD75-EB46-9FDC-C5A67412C8BE}"/>
              </a:ext>
            </a:extLst>
          </p:cNvPr>
          <p:cNvSpPr>
            <a:spLocks noGrp="1" noRot="1" noChangeAspect="1" noChangeArrowheads="1" noTextEdit="1"/>
          </p:cNvSpPr>
          <p:nvPr>
            <p:ph type="sldImg"/>
          </p:nvPr>
        </p:nvSpPr>
        <p:spPr>
          <a:xfrm>
            <a:off x="382588" y="685800"/>
            <a:ext cx="6094412" cy="3429000"/>
          </a:xfrm>
          <a:ln/>
        </p:spPr>
      </p:sp>
      <p:sp>
        <p:nvSpPr>
          <p:cNvPr id="24579" name="Rectangle 3">
            <a:extLst>
              <a:ext uri="{FF2B5EF4-FFF2-40B4-BE49-F238E27FC236}">
                <a16:creationId xmlns:a16="http://schemas.microsoft.com/office/drawing/2014/main" id="{705DA78A-6342-B00B-A259-50890DC78424}"/>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82135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4C71AE3F-E6DE-4904-BDF4-5E6342F37850}" type="slidenum">
              <a:rPr lang="en-US" altLang="en-US" smtClean="0"/>
              <a:pPr/>
              <a:t>‹Nr.›</a:t>
            </a:fld>
            <a:endParaRPr lang="en-US" altLang="en-US"/>
          </a:p>
        </p:txBody>
      </p:sp>
    </p:spTree>
    <p:extLst>
      <p:ext uri="{BB962C8B-B14F-4D97-AF65-F5344CB8AC3E}">
        <p14:creationId xmlns:p14="http://schemas.microsoft.com/office/powerpoint/2010/main" val="895832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‹Nr.›</a:t>
            </a:fld>
            <a:endParaRPr lang="en-US" altLang="en-US"/>
          </a:p>
        </p:txBody>
      </p:sp>
    </p:spTree>
    <p:extLst>
      <p:ext uri="{BB962C8B-B14F-4D97-AF65-F5344CB8AC3E}">
        <p14:creationId xmlns:p14="http://schemas.microsoft.com/office/powerpoint/2010/main" val="2561464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‹Nr.›</a:t>
            </a:fld>
            <a:endParaRPr lang="en-US" altLang="en-US"/>
          </a:p>
        </p:txBody>
      </p:sp>
    </p:spTree>
    <p:extLst>
      <p:ext uri="{BB962C8B-B14F-4D97-AF65-F5344CB8AC3E}">
        <p14:creationId xmlns:p14="http://schemas.microsoft.com/office/powerpoint/2010/main" val="937766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‹Nr.›</a:t>
            </a:fld>
            <a:endParaRPr lang="en-US" alt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28879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‹Nr.›</a:t>
            </a:fld>
            <a:endParaRPr lang="en-US" altLang="en-US"/>
          </a:p>
        </p:txBody>
      </p:sp>
    </p:spTree>
    <p:extLst>
      <p:ext uri="{BB962C8B-B14F-4D97-AF65-F5344CB8AC3E}">
        <p14:creationId xmlns:p14="http://schemas.microsoft.com/office/powerpoint/2010/main" val="3803271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CF736425-8D66-4205-8F09-00313B5D3F35}" type="slidenum">
              <a:rPr lang="en-US" altLang="en-US" smtClean="0"/>
              <a:pPr/>
              <a:t>‹Nr.›</a:t>
            </a:fld>
            <a:endParaRPr lang="en-US" altLang="en-US"/>
          </a:p>
        </p:txBody>
      </p:sp>
    </p:spTree>
    <p:extLst>
      <p:ext uri="{BB962C8B-B14F-4D97-AF65-F5344CB8AC3E}">
        <p14:creationId xmlns:p14="http://schemas.microsoft.com/office/powerpoint/2010/main" val="8442287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CF736425-8D66-4205-8F09-00313B5D3F35}" type="slidenum">
              <a:rPr lang="en-US" altLang="en-US" smtClean="0"/>
              <a:pPr/>
              <a:t>‹Nr.›</a:t>
            </a:fld>
            <a:endParaRPr lang="en-US" altLang="en-US"/>
          </a:p>
        </p:txBody>
      </p:sp>
    </p:spTree>
    <p:extLst>
      <p:ext uri="{BB962C8B-B14F-4D97-AF65-F5344CB8AC3E}">
        <p14:creationId xmlns:p14="http://schemas.microsoft.com/office/powerpoint/2010/main" val="3860967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E2DFFEE0-A85E-40EB-914D-C849F6DD9F33}" type="slidenum">
              <a:rPr lang="en-US" altLang="en-US" smtClean="0"/>
              <a:pPr/>
              <a:t>‹Nr.›</a:t>
            </a:fld>
            <a:endParaRPr lang="en-US" altLang="en-US"/>
          </a:p>
        </p:txBody>
      </p:sp>
    </p:spTree>
    <p:extLst>
      <p:ext uri="{BB962C8B-B14F-4D97-AF65-F5344CB8AC3E}">
        <p14:creationId xmlns:p14="http://schemas.microsoft.com/office/powerpoint/2010/main" val="42472686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135275A1-0980-43D4-A938-F399040B26DE}" type="slidenum">
              <a:rPr lang="en-US" altLang="en-US" smtClean="0"/>
              <a:pPr/>
              <a:t>‹Nr.›</a:t>
            </a:fld>
            <a:endParaRPr lang="en-US" altLang="en-US"/>
          </a:p>
        </p:txBody>
      </p:sp>
    </p:spTree>
    <p:extLst>
      <p:ext uri="{BB962C8B-B14F-4D97-AF65-F5344CB8AC3E}">
        <p14:creationId xmlns:p14="http://schemas.microsoft.com/office/powerpoint/2010/main" val="430649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91DE6709-1E79-4B04-BBFB-F46437A3949A}" type="slidenum">
              <a:rPr lang="en-US" altLang="en-US" smtClean="0"/>
              <a:pPr/>
              <a:t>‹Nr.›</a:t>
            </a:fld>
            <a:endParaRPr lang="en-US" altLang="en-US"/>
          </a:p>
        </p:txBody>
      </p:sp>
    </p:spTree>
    <p:extLst>
      <p:ext uri="{BB962C8B-B14F-4D97-AF65-F5344CB8AC3E}">
        <p14:creationId xmlns:p14="http://schemas.microsoft.com/office/powerpoint/2010/main" val="2287757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862117A-A9B2-46B3-864D-9AEA2B9A1CCA}" type="slidenum">
              <a:rPr lang="en-US" altLang="en-US" smtClean="0"/>
              <a:pPr/>
              <a:t>‹Nr.›</a:t>
            </a:fld>
            <a:endParaRPr lang="en-US" altLang="en-US"/>
          </a:p>
        </p:txBody>
      </p:sp>
    </p:spTree>
    <p:extLst>
      <p:ext uri="{BB962C8B-B14F-4D97-AF65-F5344CB8AC3E}">
        <p14:creationId xmlns:p14="http://schemas.microsoft.com/office/powerpoint/2010/main" val="2042246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1EA2903C-3DD7-4AE0-8FC0-983D65FB4D04}" type="slidenum">
              <a:rPr lang="en-US" altLang="en-US" smtClean="0"/>
              <a:pPr/>
              <a:t>‹Nr.›</a:t>
            </a:fld>
            <a:endParaRPr lang="en-US" altLang="en-US"/>
          </a:p>
        </p:txBody>
      </p:sp>
    </p:spTree>
    <p:extLst>
      <p:ext uri="{BB962C8B-B14F-4D97-AF65-F5344CB8AC3E}">
        <p14:creationId xmlns:p14="http://schemas.microsoft.com/office/powerpoint/2010/main" val="4241430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CF736425-8D66-4205-8F09-00313B5D3F35}" type="slidenum">
              <a:rPr lang="en-US" altLang="en-US" smtClean="0"/>
              <a:pPr/>
              <a:t>‹Nr.›</a:t>
            </a:fld>
            <a:endParaRPr lang="en-US" altLang="en-US"/>
          </a:p>
        </p:txBody>
      </p:sp>
    </p:spTree>
    <p:extLst>
      <p:ext uri="{BB962C8B-B14F-4D97-AF65-F5344CB8AC3E}">
        <p14:creationId xmlns:p14="http://schemas.microsoft.com/office/powerpoint/2010/main" val="1222146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BF6E834-8518-4AF1-B7F1-5DCF3C1B9055}" type="slidenum">
              <a:rPr lang="en-US" altLang="en-US" smtClean="0"/>
              <a:pPr/>
              <a:t>‹Nr.›</a:t>
            </a:fld>
            <a:endParaRPr lang="en-US" altLang="en-US"/>
          </a:p>
        </p:txBody>
      </p:sp>
    </p:spTree>
    <p:extLst>
      <p:ext uri="{BB962C8B-B14F-4D97-AF65-F5344CB8AC3E}">
        <p14:creationId xmlns:p14="http://schemas.microsoft.com/office/powerpoint/2010/main" val="900894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82CA0FF5-FF93-4899-9D42-0E1B42757686}" type="slidenum">
              <a:rPr lang="en-US" altLang="en-US" smtClean="0"/>
              <a:pPr/>
              <a:t>‹Nr.›</a:t>
            </a:fld>
            <a:endParaRPr lang="en-US" altLang="en-US"/>
          </a:p>
        </p:txBody>
      </p:sp>
    </p:spTree>
    <p:extLst>
      <p:ext uri="{BB962C8B-B14F-4D97-AF65-F5344CB8AC3E}">
        <p14:creationId xmlns:p14="http://schemas.microsoft.com/office/powerpoint/2010/main" val="568747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DF600080-C883-4CF2-9B68-56024F800E2C}" type="slidenum">
              <a:rPr lang="en-US" altLang="en-US" smtClean="0"/>
              <a:pPr/>
              <a:t>‹Nr.›</a:t>
            </a:fld>
            <a:endParaRPr lang="en-US" altLang="en-US"/>
          </a:p>
        </p:txBody>
      </p:sp>
    </p:spTree>
    <p:extLst>
      <p:ext uri="{BB962C8B-B14F-4D97-AF65-F5344CB8AC3E}">
        <p14:creationId xmlns:p14="http://schemas.microsoft.com/office/powerpoint/2010/main" val="258272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993F0E72-8E01-4996-94CE-527DAAE3227D}" type="slidenum">
              <a:rPr lang="en-US" altLang="en-US" smtClean="0"/>
              <a:pPr/>
              <a:t>‹Nr.›</a:t>
            </a:fld>
            <a:endParaRPr lang="en-US" altLang="en-US"/>
          </a:p>
        </p:txBody>
      </p:sp>
    </p:spTree>
    <p:extLst>
      <p:ext uri="{BB962C8B-B14F-4D97-AF65-F5344CB8AC3E}">
        <p14:creationId xmlns:p14="http://schemas.microsoft.com/office/powerpoint/2010/main" val="1271570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F736425-8D66-4205-8F09-00313B5D3F35}" type="slidenum">
              <a:rPr lang="en-US" altLang="en-US" smtClean="0"/>
              <a:pPr/>
              <a:t>‹Nr.›</a:t>
            </a:fld>
            <a:endParaRPr lang="en-US" altLang="en-US"/>
          </a:p>
        </p:txBody>
      </p:sp>
    </p:spTree>
    <p:extLst>
      <p:ext uri="{BB962C8B-B14F-4D97-AF65-F5344CB8AC3E}">
        <p14:creationId xmlns:p14="http://schemas.microsoft.com/office/powerpoint/2010/main" val="4249073091"/>
      </p:ext>
    </p:extLst>
  </p:cSld>
  <p:clrMap bg1="dk1" tx1="lt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E12C5-0E0E-EA7F-537D-A2C82434F2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371625-C286-230F-5FDA-41ADDAE33C55}"/>
              </a:ext>
            </a:extLst>
          </p:cNvPr>
          <p:cNvSpPr>
            <a:spLocks noGrp="1"/>
          </p:cNvSpPr>
          <p:nvPr>
            <p:ph type="title"/>
          </p:nvPr>
        </p:nvSpPr>
        <p:spPr>
          <a:xfrm>
            <a:off x="6199514" y="2471043"/>
            <a:ext cx="4892614" cy="1611086"/>
          </a:xfrm>
        </p:spPr>
        <p:txBody>
          <a:bodyPr>
            <a:noAutofit/>
          </a:bodyPr>
          <a:lstStyle/>
          <a:p>
            <a:pPr algn="ctr"/>
            <a:r>
              <a:rPr lang="en-AU" sz="7200" dirty="0">
                <a:effectLst>
                  <a:outerShdw blurRad="38100" dist="38100" dir="2700000" algn="tl">
                    <a:srgbClr val="000000">
                      <a:alpha val="43137"/>
                    </a:srgbClr>
                  </a:outerShdw>
                </a:effectLst>
              </a:rPr>
              <a:t>Recht </a:t>
            </a:r>
            <a:r>
              <a:rPr lang="en-AU" sz="7200" dirty="0" err="1">
                <a:effectLst>
                  <a:outerShdw blurRad="38100" dist="38100" dir="2700000" algn="tl">
                    <a:srgbClr val="000000">
                      <a:alpha val="43137"/>
                    </a:srgbClr>
                  </a:outerShdw>
                </a:effectLst>
              </a:rPr>
              <a:t>durch</a:t>
            </a:r>
            <a:r>
              <a:rPr lang="en-AU" sz="7200" dirty="0">
                <a:effectLst>
                  <a:outerShdw blurRad="38100" dist="38100" dir="2700000" algn="tl">
                    <a:srgbClr val="000000">
                      <a:alpha val="43137"/>
                    </a:srgbClr>
                  </a:outerShdw>
                </a:effectLst>
              </a:rPr>
              <a:t> </a:t>
            </a:r>
            <a:r>
              <a:rPr lang="en-AU" sz="7200" dirty="0" err="1">
                <a:effectLst>
                  <a:outerShdw blurRad="38100" dist="38100" dir="2700000" algn="tl">
                    <a:srgbClr val="000000">
                      <a:alpha val="43137"/>
                    </a:srgbClr>
                  </a:outerShdw>
                </a:effectLst>
              </a:rPr>
              <a:t>glauben</a:t>
            </a:r>
            <a:endParaRPr lang="en-AU" sz="7200"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D2EBC3A8-B241-A944-BC3C-B670B9AC09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158" y="1881579"/>
            <a:ext cx="4554742" cy="3037037"/>
          </a:xfrm>
          <a:prstGeom prst="rect">
            <a:avLst/>
          </a:prstGeom>
        </p:spPr>
      </p:pic>
    </p:spTree>
    <p:extLst>
      <p:ext uri="{BB962C8B-B14F-4D97-AF65-F5344CB8AC3E}">
        <p14:creationId xmlns:p14="http://schemas.microsoft.com/office/powerpoint/2010/main" val="4094004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C86332-8BB2-C6E7-AA16-81C79C2DAADF}"/>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00F594C3-FB5E-CAFB-9410-CE7ED1CE90C1}"/>
              </a:ext>
            </a:extLst>
          </p:cNvPr>
          <p:cNvSpPr>
            <a:spLocks noGrp="1" noChangeArrowheads="1"/>
          </p:cNvSpPr>
          <p:nvPr>
            <p:ph type="ctrTitle"/>
          </p:nvPr>
        </p:nvSpPr>
        <p:spPr>
          <a:xfrm>
            <a:off x="862117" y="582969"/>
            <a:ext cx="10467766" cy="628459"/>
          </a:xfrm>
        </p:spPr>
        <p:txBody>
          <a:bodyPr>
            <a:noAutofit/>
          </a:bodyPr>
          <a:lstStyle/>
          <a:p>
            <a:pPr defTabSz="1036638"/>
            <a:r>
              <a:rPr lang="en-US" altLang="en-US" sz="2900" dirty="0"/>
              <a:t>Satan </a:t>
            </a:r>
            <a:r>
              <a:rPr lang="en-US" altLang="en-US" sz="2900" dirty="0" err="1"/>
              <a:t>stellt</a:t>
            </a:r>
            <a:r>
              <a:rPr lang="en-US" altLang="en-US" sz="2900" dirty="0"/>
              <a:t> </a:t>
            </a:r>
            <a:r>
              <a:rPr lang="en-US" altLang="en-US" sz="2900" dirty="0" err="1"/>
              <a:t>gott</a:t>
            </a:r>
            <a:r>
              <a:rPr lang="en-US" altLang="en-US" sz="2900" dirty="0"/>
              <a:t> </a:t>
            </a:r>
            <a:r>
              <a:rPr lang="en-US" altLang="en-US" sz="2900" dirty="0" err="1"/>
              <a:t>als</a:t>
            </a:r>
            <a:r>
              <a:rPr lang="en-US" altLang="en-US" sz="2900" dirty="0"/>
              <a:t> den </a:t>
            </a:r>
            <a:r>
              <a:rPr lang="en-US" altLang="en-US" sz="2900" dirty="0" err="1"/>
              <a:t>Urheber</a:t>
            </a:r>
            <a:r>
              <a:rPr lang="en-US" altLang="en-US" sz="2900" dirty="0"/>
              <a:t> </a:t>
            </a:r>
            <a:br>
              <a:rPr lang="en-US" altLang="en-US" sz="2900" dirty="0"/>
            </a:br>
            <a:r>
              <a:rPr lang="en-US" altLang="en-US" sz="2900" dirty="0"/>
              <a:t>des </a:t>
            </a:r>
            <a:r>
              <a:rPr lang="en-US" altLang="en-US" sz="2900" dirty="0" err="1"/>
              <a:t>Todes</a:t>
            </a:r>
            <a:r>
              <a:rPr lang="en-US" altLang="en-US" sz="2900" dirty="0"/>
              <a:t> </a:t>
            </a:r>
            <a:r>
              <a:rPr lang="en-US" altLang="en-US" sz="2900" dirty="0" err="1"/>
              <a:t>dar</a:t>
            </a:r>
            <a:endParaRPr lang="en-US" altLang="en-US" sz="2900" dirty="0"/>
          </a:p>
        </p:txBody>
      </p:sp>
      <p:sp>
        <p:nvSpPr>
          <p:cNvPr id="11267" name="Text Box 3">
            <a:extLst>
              <a:ext uri="{FF2B5EF4-FFF2-40B4-BE49-F238E27FC236}">
                <a16:creationId xmlns:a16="http://schemas.microsoft.com/office/drawing/2014/main" id="{7954BF71-AA91-F88E-B2D3-5CD3194E231C}"/>
              </a:ext>
            </a:extLst>
          </p:cNvPr>
          <p:cNvSpPr txBox="1">
            <a:spLocks noChangeArrowheads="1"/>
          </p:cNvSpPr>
          <p:nvPr/>
        </p:nvSpPr>
        <p:spPr bwMode="auto">
          <a:xfrm>
            <a:off x="317241" y="1288078"/>
            <a:ext cx="11411339"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altLang="en-US" sz="2400" dirty="0">
                <a:effectLst>
                  <a:outerShdw blurRad="38100" dist="38100" dir="2700000" algn="tl">
                    <a:srgbClr val="000000"/>
                  </a:outerShdw>
                </a:effectLst>
                <a:latin typeface="Palatino Linotype" panose="02040502050505030304" pitchFamily="18" charset="0"/>
              </a:rPr>
              <a:t>Satan stellt Gottes Gesetz der Liebe als ein Gesetz der Selbstsucht dar. Er behauptet, es sei unmöglich, seinen Vorschriften zu gehorchen. Den Fall des ersten Elternpaares mit allem Leid, das daraus hervorging</a:t>
            </a:r>
            <a:r>
              <a:rPr lang="de-DE" altLang="en-US" sz="2400" dirty="0">
                <a:solidFill>
                  <a:srgbClr val="92D050"/>
                </a:solidFill>
                <a:effectLst>
                  <a:outerShdw blurRad="38100" dist="38100" dir="2700000" algn="tl">
                    <a:srgbClr val="000000"/>
                  </a:outerShdw>
                </a:effectLst>
                <a:latin typeface="Palatino Linotype" panose="02040502050505030304" pitchFamily="18" charset="0"/>
              </a:rPr>
              <a:t>, lastet er dem Schöpfer an und verführt die Menschen dazu, in Gott den Urheber </a:t>
            </a:r>
            <a:r>
              <a:rPr lang="de-DE" altLang="en-US" sz="2400" dirty="0">
                <a:effectLst>
                  <a:outerShdw blurRad="38100" dist="38100" dir="2700000" algn="tl">
                    <a:srgbClr val="000000"/>
                  </a:outerShdw>
                </a:effectLst>
                <a:latin typeface="Palatino Linotype" panose="02040502050505030304" pitchFamily="18" charset="0"/>
              </a:rPr>
              <a:t>der Sünde, des Leides und</a:t>
            </a:r>
            <a:r>
              <a:rPr lang="de-DE" altLang="en-US" sz="2400" dirty="0">
                <a:solidFill>
                  <a:srgbClr val="92D050"/>
                </a:solidFill>
                <a:effectLst>
                  <a:outerShdw blurRad="38100" dist="38100" dir="2700000" algn="tl">
                    <a:srgbClr val="000000"/>
                  </a:outerShdw>
                </a:effectLst>
                <a:latin typeface="Palatino Linotype" panose="02040502050505030304" pitchFamily="18" charset="0"/>
              </a:rPr>
              <a:t> des Todes zu sehen</a:t>
            </a:r>
            <a:r>
              <a:rPr lang="de-DE" altLang="en-US" sz="2400" dirty="0">
                <a:effectLst>
                  <a:outerShdw blurRad="38100" dist="38100" dir="2700000" algn="tl">
                    <a:srgbClr val="000000"/>
                  </a:outerShdw>
                </a:effectLst>
                <a:latin typeface="Palatino Linotype" panose="02040502050505030304" pitchFamily="18" charset="0"/>
              </a:rPr>
              <a:t>. {Das Leben Jesu 14.2}</a:t>
            </a:r>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 </a:t>
            </a:r>
            <a:endParaRPr lang="en-GB" altLang="en-US" sz="2400" dirty="0">
              <a:solidFill>
                <a:srgbClr val="92D050"/>
              </a:solidFill>
              <a:effectLst>
                <a:outerShdw blurRad="38100" dist="38100" dir="2700000" algn="tl">
                  <a:srgbClr val="000000"/>
                </a:outerShdw>
              </a:effectLst>
              <a:latin typeface="Palatino Linotype" panose="02040502050505030304" pitchFamily="18" charset="0"/>
            </a:endParaRPr>
          </a:p>
          <a:p>
            <a:pPr algn="just"/>
            <a:r>
              <a:rPr lang="de-DE" altLang="en-US" sz="2400" dirty="0">
                <a:solidFill>
                  <a:srgbClr val="92D050"/>
                </a:solidFill>
                <a:effectLst>
                  <a:outerShdw blurRad="38100" dist="38100" dir="2700000" algn="tl">
                    <a:srgbClr val="000000"/>
                  </a:outerShdw>
                </a:effectLst>
                <a:latin typeface="Palatino Linotype" panose="02040502050505030304" pitchFamily="18" charset="0"/>
              </a:rPr>
              <a:t>Satan ist der Zerstörer</a:t>
            </a:r>
            <a:r>
              <a:rPr lang="de-DE" altLang="en-US" sz="2400" dirty="0">
                <a:effectLst>
                  <a:outerShdw blurRad="38100" dist="38100" dir="2700000" algn="tl">
                    <a:srgbClr val="000000"/>
                  </a:outerShdw>
                </a:effectLst>
                <a:latin typeface="Palatino Linotype" panose="02040502050505030304" pitchFamily="18" charset="0"/>
              </a:rPr>
              <a:t>, Christus hingegen der Wiederhersteller. Von Anfang an war es Satans Absicht, die Menschen dazu zu bringen, das Gesetz Gottes zu übertreten. </a:t>
            </a:r>
            <a:r>
              <a:rPr lang="de-DE" altLang="en-US" sz="2400" dirty="0">
                <a:solidFill>
                  <a:srgbClr val="92D050"/>
                </a:solidFill>
                <a:effectLst>
                  <a:outerShdw blurRad="38100" dist="38100" dir="2700000" algn="tl">
                    <a:srgbClr val="000000"/>
                  </a:outerShdw>
                </a:effectLst>
                <a:latin typeface="Palatino Linotype" panose="02040502050505030304" pitchFamily="18" charset="0"/>
              </a:rPr>
              <a:t>Er stellte den Charakter des Vaters falsch dar </a:t>
            </a:r>
            <a:r>
              <a:rPr lang="de-DE" altLang="en-US" sz="2400" dirty="0">
                <a:effectLst>
                  <a:outerShdw blurRad="38100" dist="38100" dir="2700000" algn="tl">
                    <a:srgbClr val="000000"/>
                  </a:outerShdw>
                </a:effectLst>
                <a:latin typeface="Palatino Linotype" panose="02040502050505030304" pitchFamily="18" charset="0"/>
              </a:rPr>
              <a:t>(als Zerstörer), </a:t>
            </a:r>
            <a:r>
              <a:rPr lang="de-DE" altLang="en-US" sz="2400" dirty="0">
                <a:solidFill>
                  <a:srgbClr val="92D050"/>
                </a:solidFill>
                <a:effectLst>
                  <a:outerShdw blurRad="38100" dist="38100" dir="2700000" algn="tl">
                    <a:srgbClr val="000000"/>
                  </a:outerShdw>
                </a:effectLst>
                <a:latin typeface="Palatino Linotype" panose="02040502050505030304" pitchFamily="18" charset="0"/>
              </a:rPr>
              <a:t>trat Sein Gesetz mit Füßen </a:t>
            </a:r>
            <a:r>
              <a:rPr lang="de-DE" altLang="en-US" sz="2400" dirty="0">
                <a:effectLst>
                  <a:outerShdw blurRad="38100" dist="38100" dir="2700000" algn="tl">
                    <a:srgbClr val="000000"/>
                  </a:outerShdw>
                </a:effectLst>
                <a:latin typeface="Palatino Linotype" panose="02040502050505030304" pitchFamily="18" charset="0"/>
              </a:rPr>
              <a:t>(das Gebot „Du sollst nicht töten“ als Paradebeispiel) </a:t>
            </a:r>
            <a:r>
              <a:rPr lang="de-DE" altLang="en-US" sz="2400" dirty="0">
                <a:solidFill>
                  <a:srgbClr val="92D050"/>
                </a:solidFill>
                <a:effectLst>
                  <a:outerShdw blurRad="38100" dist="38100" dir="2700000" algn="tl">
                    <a:srgbClr val="000000"/>
                  </a:outerShdw>
                </a:effectLst>
                <a:latin typeface="Palatino Linotype" panose="02040502050505030304" pitchFamily="18" charset="0"/>
              </a:rPr>
              <a:t>und brachte Verachtung über Seine Gebote. Er inspirierte die Menschen mit seinem eigenen Geist </a:t>
            </a:r>
            <a:r>
              <a:rPr lang="de-DE" altLang="en-US" sz="2400" dirty="0">
                <a:effectLst>
                  <a:outerShdw blurRad="38100" dist="38100" dir="2700000" algn="tl">
                    <a:srgbClr val="000000"/>
                  </a:outerShdw>
                </a:effectLst>
                <a:latin typeface="Palatino Linotype" panose="02040502050505030304" pitchFamily="18" charset="0"/>
              </a:rPr>
              <a:t>(sie wurden zu Zerstörern) und machte sie zu Teilhabern seiner eigenen Eigenschaften (ein Zerstörer) und veranlasste sie, das Gesetz Gottes zu übertreten</a:t>
            </a:r>
            <a:r>
              <a:rPr lang="de-DE" altLang="en-US" sz="2400" dirty="0">
                <a:solidFill>
                  <a:srgbClr val="92D050"/>
                </a:solidFill>
                <a:effectLst>
                  <a:outerShdw blurRad="38100" dist="38100" dir="2700000" algn="tl">
                    <a:srgbClr val="000000"/>
                  </a:outerShdw>
                </a:effectLst>
                <a:latin typeface="Palatino Linotype" panose="02040502050505030304" pitchFamily="18" charset="0"/>
              </a:rPr>
              <a:t>. </a:t>
            </a:r>
            <a:r>
              <a:rPr lang="de-DE" altLang="en-US" sz="2400" dirty="0">
                <a:effectLst>
                  <a:outerShdw blurRad="38100" dist="38100" dir="2700000" algn="tl">
                    <a:srgbClr val="000000"/>
                  </a:outerShdw>
                </a:effectLst>
                <a:latin typeface="Palatino Linotype" panose="02040502050505030304" pitchFamily="18" charset="0"/>
              </a:rPr>
              <a:t>{</a:t>
            </a:r>
            <a:r>
              <a:rPr lang="en-GB" altLang="en-US" sz="2400" dirty="0">
                <a:effectLst>
                  <a:outerShdw blurRad="38100" dist="38100" dir="2700000" algn="tl">
                    <a:srgbClr val="000000"/>
                  </a:outerShdw>
                </a:effectLst>
                <a:latin typeface="Palatino Linotype" panose="02040502050505030304" pitchFamily="18" charset="0"/>
              </a:rPr>
              <a:t>Review and Herald 26. November 1895</a:t>
            </a:r>
            <a:r>
              <a:rPr lang="de-DE" altLang="en-US" sz="2400" dirty="0">
                <a:effectLst>
                  <a:outerShdw blurRad="38100" dist="38100" dir="2700000" algn="tl">
                    <a:srgbClr val="000000"/>
                  </a:outerShdw>
                </a:effectLst>
                <a:latin typeface="Palatino Linotype" panose="02040502050505030304" pitchFamily="18" charset="0"/>
              </a:rPr>
              <a:t>}</a:t>
            </a:r>
            <a:endParaRPr lang="en-GB" altLang="en-US" sz="2400" dirty="0">
              <a:effectLst>
                <a:outerShdw blurRad="38100" dist="38100" dir="2700000" algn="tl">
                  <a:srgbClr val="000000"/>
                </a:outerShdw>
              </a:effectLst>
              <a:latin typeface="Palatino Linotype" panose="02040502050505030304" pitchFamily="18" charset="0"/>
            </a:endParaRP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 </a:t>
            </a:r>
          </a:p>
        </p:txBody>
      </p:sp>
    </p:spTree>
    <p:extLst>
      <p:ext uri="{BB962C8B-B14F-4D97-AF65-F5344CB8AC3E}">
        <p14:creationId xmlns:p14="http://schemas.microsoft.com/office/powerpoint/2010/main" val="4125764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C729B-4808-BD3A-C924-FC4CE7C01220}"/>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4411D690-7407-B225-7623-FBED4968166B}"/>
              </a:ext>
            </a:extLst>
          </p:cNvPr>
          <p:cNvSpPr>
            <a:spLocks noGrp="1" noChangeArrowheads="1"/>
          </p:cNvSpPr>
          <p:nvPr>
            <p:ph type="ctrTitle"/>
          </p:nvPr>
        </p:nvSpPr>
        <p:spPr>
          <a:xfrm>
            <a:off x="862116" y="689173"/>
            <a:ext cx="10467766" cy="628459"/>
          </a:xfrm>
        </p:spPr>
        <p:txBody>
          <a:bodyPr>
            <a:normAutofit fontScale="90000"/>
          </a:bodyPr>
          <a:lstStyle/>
          <a:p>
            <a:pPr defTabSz="1036638"/>
            <a:r>
              <a:rPr lang="en-US" altLang="en-US" sz="3200" dirty="0"/>
              <a:t>Satan </a:t>
            </a:r>
            <a:r>
              <a:rPr lang="en-US" altLang="en-US" sz="3200" dirty="0" err="1"/>
              <a:t>stellt</a:t>
            </a:r>
            <a:r>
              <a:rPr lang="en-US" altLang="en-US" sz="3200" dirty="0"/>
              <a:t> </a:t>
            </a:r>
            <a:r>
              <a:rPr lang="en-US" altLang="en-US" sz="3200" dirty="0" err="1"/>
              <a:t>gott</a:t>
            </a:r>
            <a:r>
              <a:rPr lang="en-US" altLang="en-US" sz="3200" dirty="0"/>
              <a:t> </a:t>
            </a:r>
            <a:r>
              <a:rPr lang="en-US" altLang="en-US" sz="3200" dirty="0" err="1"/>
              <a:t>als</a:t>
            </a:r>
            <a:r>
              <a:rPr lang="en-US" altLang="en-US" sz="3200" dirty="0"/>
              <a:t> den </a:t>
            </a:r>
            <a:r>
              <a:rPr lang="en-US" altLang="en-US" sz="3200" dirty="0" err="1"/>
              <a:t>Urheber</a:t>
            </a:r>
            <a:r>
              <a:rPr lang="en-US" altLang="en-US" sz="3200" dirty="0"/>
              <a:t> </a:t>
            </a:r>
            <a:br>
              <a:rPr lang="en-US" altLang="en-US" sz="3200" dirty="0"/>
            </a:br>
            <a:r>
              <a:rPr lang="en-US" altLang="en-US" sz="3200" dirty="0"/>
              <a:t>des </a:t>
            </a:r>
            <a:r>
              <a:rPr lang="en-US" altLang="en-US" sz="3200" dirty="0" err="1"/>
              <a:t>Todes</a:t>
            </a:r>
            <a:r>
              <a:rPr lang="en-US" altLang="en-US" sz="3200" dirty="0"/>
              <a:t> </a:t>
            </a:r>
            <a:r>
              <a:rPr lang="en-US" altLang="en-US" sz="3200" dirty="0" err="1"/>
              <a:t>dar</a:t>
            </a:r>
            <a:endParaRPr lang="en-US" altLang="en-US" sz="3200" dirty="0"/>
          </a:p>
        </p:txBody>
      </p:sp>
      <p:sp>
        <p:nvSpPr>
          <p:cNvPr id="11267" name="Text Box 3">
            <a:extLst>
              <a:ext uri="{FF2B5EF4-FFF2-40B4-BE49-F238E27FC236}">
                <a16:creationId xmlns:a16="http://schemas.microsoft.com/office/drawing/2014/main" id="{F6F857B0-0C3B-C79C-CB55-5AB6929BFCAF}"/>
              </a:ext>
            </a:extLst>
          </p:cNvPr>
          <p:cNvSpPr txBox="1">
            <a:spLocks noChangeArrowheads="1"/>
          </p:cNvSpPr>
          <p:nvPr/>
        </p:nvSpPr>
        <p:spPr bwMode="auto">
          <a:xfrm>
            <a:off x="670839" y="1573759"/>
            <a:ext cx="10850321"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altLang="en-US" sz="2400" dirty="0">
                <a:effectLst>
                  <a:outerShdw blurRad="38100" dist="38100" dir="2700000" algn="tl">
                    <a:srgbClr val="000000"/>
                  </a:outerShdw>
                </a:effectLst>
                <a:latin typeface="Palatino Linotype" panose="02040502050505030304" pitchFamily="18" charset="0"/>
              </a:rPr>
              <a:t>Die Gerechtigkeit Satans/des Menschen bedeutet Zwang, Bestrafung und Tod.</a:t>
            </a:r>
            <a:endParaRPr lang="en-GB" altLang="en-US" sz="2400" dirty="0">
              <a:effectLst>
                <a:outerShdw blurRad="38100" dist="38100" dir="2700000" algn="tl">
                  <a:srgbClr val="000000"/>
                </a:outerShdw>
              </a:effectLst>
              <a:latin typeface="Palatino Linotype" panose="02040502050505030304" pitchFamily="18" charset="0"/>
            </a:endParaRP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de-DE" altLang="en-US" sz="2400" dirty="0">
                <a:effectLst>
                  <a:outerShdw blurRad="38100" dist="38100" dir="2700000" algn="tl">
                    <a:srgbClr val="000000"/>
                  </a:outerShdw>
                </a:effectLst>
                <a:latin typeface="Palatino Linotype" panose="02040502050505030304" pitchFamily="18" charset="0"/>
              </a:rPr>
              <a:t>Gottes Gerechtigkeit bedeutet Liebe, Freiheit, Barmherzigkeit, Güte, Wahrheit, Ehrlichkeit.</a:t>
            </a:r>
            <a:endParaRPr lang="en-GB" altLang="en-US" sz="2400" dirty="0">
              <a:effectLst>
                <a:outerShdw blurRad="38100" dist="38100" dir="2700000" algn="tl">
                  <a:srgbClr val="000000"/>
                </a:outerShdw>
              </a:effectLst>
              <a:latin typeface="Palatino Linotype" panose="02040502050505030304" pitchFamily="18" charset="0"/>
            </a:endParaRP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de-DE" altLang="en-US" sz="2400" dirty="0">
                <a:effectLst>
                  <a:outerShdw blurRad="38100" dist="38100" dir="2700000" algn="tl">
                    <a:srgbClr val="000000"/>
                  </a:outerShdw>
                </a:effectLst>
                <a:latin typeface="Palatino Linotype" panose="02040502050505030304" pitchFamily="18" charset="0"/>
              </a:rPr>
              <a:t>Gottes Recht/Gerechtigkeit ist die Wahrheit Seines liebevollen Charakters im Gegensatz zu Satans hasserfülltem, zerstörerischem Charakter.</a:t>
            </a:r>
            <a:endParaRPr lang="en-GB" altLang="en-US" sz="2400" dirty="0">
              <a:effectLst>
                <a:outerShdw blurRad="38100" dist="38100" dir="2700000" algn="tl">
                  <a:srgbClr val="000000"/>
                </a:outerShdw>
              </a:effectLst>
              <a:latin typeface="Palatino Linotype" panose="02040502050505030304" pitchFamily="18" charset="0"/>
            </a:endParaRP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de-DE" altLang="en-US" sz="2400" dirty="0">
                <a:effectLst>
                  <a:outerShdw blurRad="38100" dist="38100" dir="2700000" algn="tl">
                    <a:srgbClr val="000000"/>
                  </a:outerShdw>
                </a:effectLst>
                <a:latin typeface="Palatino Linotype" panose="02040502050505030304" pitchFamily="18" charset="0"/>
              </a:rPr>
              <a:t>Denn Meine Gedanken sind nicht eure Gedanken, und eure Wege sind nicht Meine Wege, spricht der HERR; sondern so hoch der Himmel über der Erde ist, so viel höher sind Meine Wege als eure Wege und Meine Gedanken als eure Gedanken. Jesaja 55,8.9</a:t>
            </a:r>
            <a:endParaRPr lang="en-GB" altLang="en-US" sz="24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3479226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C20C43-0CD0-0C62-196E-C9D423C67651}"/>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0334A8AA-754B-6600-D041-81C71723F7CB}"/>
              </a:ext>
            </a:extLst>
          </p:cNvPr>
          <p:cNvSpPr>
            <a:spLocks noGrp="1" noChangeArrowheads="1"/>
          </p:cNvSpPr>
          <p:nvPr>
            <p:ph type="ctrTitle"/>
          </p:nvPr>
        </p:nvSpPr>
        <p:spPr>
          <a:xfrm>
            <a:off x="694261" y="405712"/>
            <a:ext cx="10803470" cy="628459"/>
          </a:xfrm>
        </p:spPr>
        <p:txBody>
          <a:bodyPr>
            <a:normAutofit/>
          </a:bodyPr>
          <a:lstStyle/>
          <a:p>
            <a:pPr defTabSz="1036638"/>
            <a:r>
              <a:rPr lang="en-US" altLang="en-US" sz="3200" dirty="0" err="1"/>
              <a:t>Gerechtigkeit</a:t>
            </a:r>
            <a:r>
              <a:rPr lang="en-US" altLang="en-US" sz="3200" dirty="0"/>
              <a:t> </a:t>
            </a:r>
            <a:r>
              <a:rPr lang="en-US" altLang="en-US" sz="3200" dirty="0" err="1"/>
              <a:t>durch</a:t>
            </a:r>
            <a:r>
              <a:rPr lang="en-US" altLang="en-US" sz="3200" dirty="0"/>
              <a:t> </a:t>
            </a:r>
            <a:r>
              <a:rPr lang="en-US" altLang="en-US" sz="3200" dirty="0" err="1"/>
              <a:t>glauben</a:t>
            </a:r>
            <a:endParaRPr lang="en-US" altLang="en-US" sz="3200" dirty="0"/>
          </a:p>
        </p:txBody>
      </p:sp>
      <p:sp>
        <p:nvSpPr>
          <p:cNvPr id="11267" name="Text Box 3">
            <a:extLst>
              <a:ext uri="{FF2B5EF4-FFF2-40B4-BE49-F238E27FC236}">
                <a16:creationId xmlns:a16="http://schemas.microsoft.com/office/drawing/2014/main" id="{6711F04F-2BD8-3E50-071D-6395B83240EE}"/>
              </a:ext>
            </a:extLst>
          </p:cNvPr>
          <p:cNvSpPr txBox="1">
            <a:spLocks noChangeArrowheads="1"/>
          </p:cNvSpPr>
          <p:nvPr/>
        </p:nvSpPr>
        <p:spPr bwMode="auto">
          <a:xfrm>
            <a:off x="511624" y="1122566"/>
            <a:ext cx="11168743" cy="6140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altLang="en-US" sz="2300" dirty="0">
                <a:effectLst>
                  <a:outerShdw blurRad="38100" dist="38100" dir="2700000" algn="tl">
                    <a:srgbClr val="000000"/>
                  </a:outerShdw>
                </a:effectLst>
                <a:latin typeface="Palatino Linotype" panose="02040502050505030304" pitchFamily="18" charset="0"/>
              </a:rPr>
              <a:t>… denn es wird darin geoffenbart die </a:t>
            </a:r>
            <a:r>
              <a:rPr lang="de-DE" altLang="en-US" sz="2300" dirty="0">
                <a:solidFill>
                  <a:srgbClr val="92D050"/>
                </a:solidFill>
                <a:effectLst>
                  <a:outerShdw blurRad="38100" dist="38100" dir="2700000" algn="tl">
                    <a:srgbClr val="000000"/>
                  </a:outerShdw>
                </a:effectLst>
                <a:latin typeface="Palatino Linotype" panose="02040502050505030304" pitchFamily="18" charset="0"/>
              </a:rPr>
              <a:t>Gerechtigkeit</a:t>
            </a:r>
            <a:r>
              <a:rPr lang="de-DE" altLang="en-US" sz="2300" dirty="0">
                <a:effectLst>
                  <a:outerShdw blurRad="38100" dist="38100" dir="2700000" algn="tl">
                    <a:srgbClr val="000000"/>
                  </a:outerShdw>
                </a:effectLst>
                <a:latin typeface="Palatino Linotype" panose="02040502050505030304" pitchFamily="18" charset="0"/>
              </a:rPr>
              <a:t> Gottes aus Glauben zum Glauben, wie geschrieben steht: »Der Gerechte wird aus Glauben leben«. Römer 1,17</a:t>
            </a:r>
            <a:endParaRPr lang="en-GB" altLang="en-US" sz="2300" dirty="0">
              <a:effectLst>
                <a:outerShdw blurRad="38100" dist="38100" dir="2700000" algn="tl">
                  <a:srgbClr val="000000"/>
                </a:outerShdw>
              </a:effectLst>
              <a:latin typeface="Palatino Linotype" panose="02040502050505030304" pitchFamily="18" charset="0"/>
            </a:endParaRPr>
          </a:p>
          <a:p>
            <a:pPr algn="just"/>
            <a:endParaRPr lang="en-GB" altLang="en-US" sz="2300" dirty="0">
              <a:effectLst>
                <a:outerShdw blurRad="38100" dist="38100" dir="2700000" algn="tl">
                  <a:srgbClr val="000000"/>
                </a:outerShdw>
              </a:effectLst>
              <a:latin typeface="Palatino Linotype" panose="02040502050505030304" pitchFamily="18" charset="0"/>
            </a:endParaRPr>
          </a:p>
          <a:p>
            <a:pPr algn="just"/>
            <a:r>
              <a:rPr lang="de-DE" altLang="en-US" sz="2300" dirty="0">
                <a:effectLst>
                  <a:outerShdw blurRad="38100" dist="38100" dir="2700000" algn="tl">
                    <a:srgbClr val="000000"/>
                  </a:outerShdw>
                </a:effectLst>
                <a:latin typeface="Palatino Linotype" panose="02040502050505030304" pitchFamily="18" charset="0"/>
              </a:rPr>
              <a:t>Recht/Gerechtigkeit aus Glauben bedeutet, die Wahrheit über Gottes Charakter anzunehmen, wie sie im Leben Jesu offenbart wurde. (Jesus Christus, der Gerechte 1. Johannes 2,1)</a:t>
            </a:r>
          </a:p>
          <a:p>
            <a:pPr algn="just"/>
            <a:endParaRPr lang="en-GB" altLang="en-US" sz="2300" dirty="0">
              <a:effectLst>
                <a:outerShdw blurRad="38100" dist="38100" dir="2700000" algn="tl">
                  <a:srgbClr val="000000"/>
                </a:outerShdw>
              </a:effectLst>
              <a:latin typeface="Palatino Linotype" panose="02040502050505030304" pitchFamily="18" charset="0"/>
            </a:endParaRPr>
          </a:p>
          <a:p>
            <a:pPr algn="just"/>
            <a:r>
              <a:rPr lang="de-DE" altLang="en-US" sz="2300" dirty="0">
                <a:effectLst>
                  <a:outerShdw blurRad="38100" dist="38100" dir="2700000" algn="tl">
                    <a:srgbClr val="000000"/>
                  </a:outerShdw>
                </a:effectLst>
                <a:latin typeface="Palatino Linotype" panose="02040502050505030304" pitchFamily="18" charset="0"/>
              </a:rPr>
              <a:t>Recht/Gerechtigkeit aus Glauben bedeutet, </a:t>
            </a:r>
            <a:r>
              <a:rPr lang="de-DE" altLang="en-US" sz="2300" dirty="0">
                <a:solidFill>
                  <a:srgbClr val="92D050"/>
                </a:solidFill>
                <a:effectLst>
                  <a:outerShdw blurRad="38100" dist="38100" dir="2700000" algn="tl">
                    <a:srgbClr val="000000"/>
                  </a:outerShdw>
                </a:effectLst>
                <a:latin typeface="Palatino Linotype" panose="02040502050505030304" pitchFamily="18" charset="0"/>
              </a:rPr>
              <a:t>dass der Mensch Gott die wahren Eigenschaften Seines Charakters zuschreibt</a:t>
            </a:r>
            <a:r>
              <a:rPr lang="de-DE" altLang="en-US" sz="2300" dirty="0">
                <a:effectLst>
                  <a:outerShdw blurRad="38100" dist="38100" dir="2700000" algn="tl">
                    <a:srgbClr val="000000"/>
                  </a:outerShdw>
                </a:effectLst>
                <a:latin typeface="Palatino Linotype" panose="02040502050505030304" pitchFamily="18" charset="0"/>
              </a:rPr>
              <a:t>. Es bedeutet, Gott als gerecht anzuerkennen, und zwar in dem Sinne, dass Er keine Gewalt anwendet und keine Menschen vernichtet. </a:t>
            </a:r>
          </a:p>
          <a:p>
            <a:pPr algn="just"/>
            <a:endParaRPr lang="en-GB" altLang="en-US" sz="2300" dirty="0">
              <a:effectLst>
                <a:outerShdw blurRad="38100" dist="38100" dir="2700000" algn="tl">
                  <a:srgbClr val="000000"/>
                </a:outerShdw>
              </a:effectLst>
              <a:latin typeface="Palatino Linotype" panose="02040502050505030304" pitchFamily="18" charset="0"/>
            </a:endParaRPr>
          </a:p>
          <a:p>
            <a:pPr algn="just"/>
            <a:r>
              <a:rPr lang="de-DE" altLang="en-US" sz="2300" dirty="0">
                <a:effectLst>
                  <a:outerShdw blurRad="38100" dist="38100" dir="2700000" algn="tl">
                    <a:srgbClr val="000000"/>
                  </a:outerShdw>
                </a:effectLst>
                <a:latin typeface="Palatino Linotype" panose="02040502050505030304" pitchFamily="18" charset="0"/>
              </a:rPr>
              <a:t>Das sei ferne! Es bleibe vielmehr so: Gott ist wahrhaftig, und alle Menschen sind Lügner; wie geschrieben steht: »Damit Du recht behältst in Deinen Worten und siegst, wenn man mit Dir rechtet.« Römer 3,4</a:t>
            </a:r>
            <a:endParaRPr lang="en-GB" altLang="en-US" sz="2300" dirty="0">
              <a:effectLst>
                <a:outerShdw blurRad="38100" dist="38100" dir="2700000" algn="tl">
                  <a:srgbClr val="000000"/>
                </a:outerShdw>
              </a:effectLst>
              <a:latin typeface="Palatino Linotype" panose="02040502050505030304" pitchFamily="18" charset="0"/>
            </a:endParaRP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endParaRPr lang="en-GB" altLang="en-US" sz="24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3111261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46649-8A13-04BB-747F-B39A8909DA81}"/>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242E88A2-104D-84E9-A808-78C5500FCC31}"/>
              </a:ext>
            </a:extLst>
          </p:cNvPr>
          <p:cNvSpPr>
            <a:spLocks noGrp="1" noChangeArrowheads="1"/>
          </p:cNvSpPr>
          <p:nvPr>
            <p:ph type="ctrTitle"/>
          </p:nvPr>
        </p:nvSpPr>
        <p:spPr>
          <a:xfrm>
            <a:off x="694260" y="601655"/>
            <a:ext cx="10803470" cy="628459"/>
          </a:xfrm>
        </p:spPr>
        <p:txBody>
          <a:bodyPr>
            <a:normAutofit/>
          </a:bodyPr>
          <a:lstStyle/>
          <a:p>
            <a:pPr defTabSz="1036638"/>
            <a:r>
              <a:rPr lang="en-US" altLang="en-US" sz="3200" dirty="0"/>
              <a:t>Die 144.000 </a:t>
            </a:r>
            <a:r>
              <a:rPr lang="en-US" altLang="en-US" sz="3200" dirty="0" err="1"/>
              <a:t>verkünden</a:t>
            </a:r>
            <a:r>
              <a:rPr lang="en-US" altLang="en-US" sz="3200" dirty="0"/>
              <a:t> </a:t>
            </a:r>
            <a:r>
              <a:rPr lang="en-US" altLang="en-US" sz="3200" dirty="0" err="1"/>
              <a:t>gott</a:t>
            </a:r>
            <a:r>
              <a:rPr lang="en-US" altLang="en-US" sz="3200" dirty="0"/>
              <a:t> </a:t>
            </a:r>
            <a:r>
              <a:rPr lang="en-US" altLang="en-US" sz="3200" dirty="0" err="1"/>
              <a:t>als</a:t>
            </a:r>
            <a:r>
              <a:rPr lang="en-US" altLang="en-US" sz="3200" dirty="0"/>
              <a:t> </a:t>
            </a:r>
            <a:r>
              <a:rPr lang="en-US" altLang="en-US" sz="3200" dirty="0" err="1"/>
              <a:t>gerecht</a:t>
            </a:r>
            <a:endParaRPr lang="en-US" altLang="en-US" sz="3200" dirty="0"/>
          </a:p>
        </p:txBody>
      </p:sp>
      <p:sp>
        <p:nvSpPr>
          <p:cNvPr id="11267" name="Text Box 3">
            <a:extLst>
              <a:ext uri="{FF2B5EF4-FFF2-40B4-BE49-F238E27FC236}">
                <a16:creationId xmlns:a16="http://schemas.microsoft.com/office/drawing/2014/main" id="{4DEB6D68-AC95-A5FB-E974-085E8AAD01E0}"/>
              </a:ext>
            </a:extLst>
          </p:cNvPr>
          <p:cNvSpPr txBox="1">
            <a:spLocks noChangeArrowheads="1"/>
          </p:cNvSpPr>
          <p:nvPr/>
        </p:nvSpPr>
        <p:spPr bwMode="auto">
          <a:xfrm>
            <a:off x="1194212" y="1829360"/>
            <a:ext cx="9803567" cy="261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altLang="en-US" sz="2800" dirty="0">
                <a:effectLst>
                  <a:outerShdw blurRad="38100" dist="38100" dir="2700000" algn="tl">
                    <a:srgbClr val="000000"/>
                  </a:outerShdw>
                </a:effectLst>
                <a:latin typeface="Palatino Linotype" panose="02040502050505030304" pitchFamily="18" charset="0"/>
              </a:rPr>
              <a:t>Und sie singen das Lied Moses, des Knechtes Gottes, und das Lied des Lammes und sprechen: </a:t>
            </a:r>
            <a:r>
              <a:rPr lang="de-DE" altLang="en-US" sz="2800" dirty="0">
                <a:solidFill>
                  <a:srgbClr val="92D050"/>
                </a:solidFill>
                <a:effectLst>
                  <a:outerShdw blurRad="38100" dist="38100" dir="2700000" algn="tl">
                    <a:srgbClr val="000000"/>
                  </a:outerShdw>
                </a:effectLst>
                <a:latin typeface="Palatino Linotype" panose="02040502050505030304" pitchFamily="18" charset="0"/>
              </a:rPr>
              <a:t>Groß und wunderbar sind Deine Werke, o Herr, Gott, du Allmächtiger! Gerecht und wahrhaftig sind Deine Wege, du König der Heiligen! </a:t>
            </a:r>
            <a:r>
              <a:rPr lang="de-DE" altLang="en-US" sz="2800" dirty="0">
                <a:effectLst>
                  <a:outerShdw blurRad="38100" dist="38100" dir="2700000" algn="tl">
                    <a:srgbClr val="000000"/>
                  </a:outerShdw>
                </a:effectLst>
                <a:latin typeface="Palatino Linotype" panose="02040502050505030304" pitchFamily="18" charset="0"/>
              </a:rPr>
              <a:t>Offenbarung 15,3</a:t>
            </a:r>
            <a:endParaRPr lang="en-GB" altLang="en-US" sz="2800" dirty="0">
              <a:solidFill>
                <a:srgbClr val="92D050"/>
              </a:solidFill>
              <a:effectLst>
                <a:outerShdw blurRad="38100" dist="38100" dir="2700000" algn="tl">
                  <a:srgbClr val="000000"/>
                </a:outerShdw>
              </a:effectLst>
              <a:latin typeface="Palatino Linotype" panose="02040502050505030304" pitchFamily="18" charset="0"/>
            </a:endParaRPr>
          </a:p>
          <a:p>
            <a:pPr algn="just"/>
            <a:endParaRPr lang="en-GB" altLang="en-US" sz="24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2344784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A0BD2-BE9F-D3F9-8E53-BA8C8F68F213}"/>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8F93A7C3-FB76-C6CE-32DE-FFAC69A2392F}"/>
              </a:ext>
            </a:extLst>
          </p:cNvPr>
          <p:cNvSpPr>
            <a:spLocks noGrp="1" noChangeArrowheads="1"/>
          </p:cNvSpPr>
          <p:nvPr>
            <p:ph type="ctrTitle"/>
          </p:nvPr>
        </p:nvSpPr>
        <p:spPr>
          <a:xfrm>
            <a:off x="694261" y="405712"/>
            <a:ext cx="10803470" cy="628459"/>
          </a:xfrm>
        </p:spPr>
        <p:txBody>
          <a:bodyPr>
            <a:normAutofit/>
          </a:bodyPr>
          <a:lstStyle/>
          <a:p>
            <a:pPr defTabSz="1036638"/>
            <a:r>
              <a:rPr lang="en-US" altLang="en-US" sz="3200" dirty="0"/>
              <a:t>Die </a:t>
            </a:r>
            <a:r>
              <a:rPr lang="en-US" altLang="en-US" sz="3200" dirty="0" err="1"/>
              <a:t>reinigung</a:t>
            </a:r>
            <a:r>
              <a:rPr lang="en-US" altLang="en-US" sz="3200" dirty="0"/>
              <a:t> des </a:t>
            </a:r>
            <a:r>
              <a:rPr lang="en-US" altLang="en-US" sz="3200" dirty="0" err="1"/>
              <a:t>heiligtums</a:t>
            </a:r>
            <a:endParaRPr lang="en-US" altLang="en-US" sz="3200" dirty="0"/>
          </a:p>
        </p:txBody>
      </p:sp>
      <p:sp>
        <p:nvSpPr>
          <p:cNvPr id="11267" name="Text Box 3">
            <a:extLst>
              <a:ext uri="{FF2B5EF4-FFF2-40B4-BE49-F238E27FC236}">
                <a16:creationId xmlns:a16="http://schemas.microsoft.com/office/drawing/2014/main" id="{6AA02611-43E6-A9FA-DDD4-B6B7762A2321}"/>
              </a:ext>
            </a:extLst>
          </p:cNvPr>
          <p:cNvSpPr txBox="1">
            <a:spLocks noChangeArrowheads="1"/>
          </p:cNvSpPr>
          <p:nvPr/>
        </p:nvSpPr>
        <p:spPr bwMode="auto">
          <a:xfrm>
            <a:off x="588167" y="1230114"/>
            <a:ext cx="11015657" cy="5109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altLang="en-US" sz="2400" dirty="0">
                <a:effectLst>
                  <a:outerShdw blurRad="38100" dist="38100" dir="2700000" algn="tl">
                    <a:srgbClr val="000000"/>
                  </a:outerShdw>
                </a:effectLst>
                <a:latin typeface="Palatino Linotype" panose="02040502050505030304" pitchFamily="18" charset="0"/>
              </a:rPr>
              <a:t>Er sprach zu mir: Bis zu 2 300 Abenden und Morgen; dann wird das Heiligtum </a:t>
            </a:r>
            <a:r>
              <a:rPr lang="de-DE" altLang="en-US" sz="2400" dirty="0">
                <a:solidFill>
                  <a:srgbClr val="92D050"/>
                </a:solidFill>
                <a:effectLst>
                  <a:outerShdw blurRad="38100" dist="38100" dir="2700000" algn="tl">
                    <a:srgbClr val="000000"/>
                  </a:outerShdw>
                </a:effectLst>
                <a:latin typeface="Palatino Linotype" panose="02040502050505030304" pitchFamily="18" charset="0"/>
              </a:rPr>
              <a:t>gerechtfertigt</a:t>
            </a:r>
            <a:r>
              <a:rPr lang="de-DE" altLang="en-US" sz="2400" dirty="0">
                <a:effectLst>
                  <a:outerShdw blurRad="38100" dist="38100" dir="2700000" algn="tl">
                    <a:srgbClr val="000000"/>
                  </a:outerShdw>
                </a:effectLst>
                <a:latin typeface="Palatino Linotype" panose="02040502050505030304" pitchFamily="18" charset="0"/>
              </a:rPr>
              <a:t> </a:t>
            </a:r>
            <a:r>
              <a:rPr lang="en-GB" altLang="en-US" sz="2400" dirty="0">
                <a:effectLst>
                  <a:outerShdw blurRad="38100" dist="38100" dir="2700000" algn="tl">
                    <a:srgbClr val="000000"/>
                  </a:outerShdw>
                </a:effectLst>
                <a:latin typeface="Palatino Linotype" panose="02040502050505030304" pitchFamily="18" charset="0"/>
              </a:rPr>
              <a:t>[H6663 – passive] </a:t>
            </a:r>
            <a:r>
              <a:rPr lang="de-DE" altLang="en-US" sz="2400" dirty="0">
                <a:effectLst>
                  <a:outerShdw blurRad="38100" dist="38100" dir="2700000" algn="tl">
                    <a:srgbClr val="000000"/>
                  </a:outerShdw>
                </a:effectLst>
                <a:latin typeface="Palatino Linotype" panose="02040502050505030304" pitchFamily="18" charset="0"/>
              </a:rPr>
              <a:t>werden! (KJV: </a:t>
            </a:r>
            <a:r>
              <a:rPr lang="de-DE" altLang="en-US" sz="2400" dirty="0">
                <a:solidFill>
                  <a:srgbClr val="92D050"/>
                </a:solidFill>
                <a:effectLst>
                  <a:outerShdw blurRad="38100" dist="38100" dir="2700000" algn="tl">
                    <a:srgbClr val="000000"/>
                  </a:outerShdw>
                </a:effectLst>
                <a:latin typeface="Palatino Linotype" panose="02040502050505030304" pitchFamily="18" charset="0"/>
              </a:rPr>
              <a:t>gereinigt</a:t>
            </a:r>
            <a:r>
              <a:rPr lang="de-DE" altLang="en-US" sz="2400" dirty="0">
                <a:effectLst>
                  <a:outerShdw blurRad="38100" dist="38100" dir="2700000" algn="tl">
                    <a:srgbClr val="000000"/>
                  </a:outerShdw>
                </a:effectLst>
                <a:latin typeface="Palatino Linotype" panose="02040502050505030304" pitchFamily="18" charset="0"/>
              </a:rPr>
              <a:t>) Daniel 8,14</a:t>
            </a:r>
            <a:endParaRPr lang="en-GB" altLang="en-US" sz="2400" dirty="0">
              <a:effectLst>
                <a:outerShdw blurRad="38100" dist="38100" dir="2700000" algn="tl">
                  <a:srgbClr val="000000"/>
                </a:outerShdw>
              </a:effectLst>
              <a:latin typeface="Palatino Linotype" panose="02040502050505030304" pitchFamily="18" charset="0"/>
            </a:endParaRPr>
          </a:p>
          <a:p>
            <a:pPr algn="just"/>
            <a:endParaRPr lang="en-GB" altLang="en-US" sz="1400" dirty="0">
              <a:effectLst>
                <a:outerShdw blurRad="38100" dist="38100" dir="2700000" algn="tl">
                  <a:srgbClr val="000000"/>
                </a:outerShdw>
              </a:effectLst>
              <a:latin typeface="Palatino Linotype" panose="02040502050505030304" pitchFamily="18" charset="0"/>
            </a:endParaRPr>
          </a:p>
          <a:p>
            <a:pPr algn="just"/>
            <a:r>
              <a:rPr lang="de-DE" altLang="en-US" sz="2400" dirty="0">
                <a:effectLst>
                  <a:outerShdw blurRad="38100" dist="38100" dir="2700000" algn="tl">
                    <a:srgbClr val="000000"/>
                  </a:outerShdw>
                </a:effectLst>
                <a:latin typeface="Palatino Linotype" panose="02040502050505030304" pitchFamily="18" charset="0"/>
              </a:rPr>
              <a:t>Und die Verständigen werden leuchten wie der Glanz der Himmels-ausdehnung, und die, </a:t>
            </a:r>
            <a:r>
              <a:rPr lang="de-DE" altLang="en-US" sz="2400" dirty="0">
                <a:solidFill>
                  <a:srgbClr val="92D050"/>
                </a:solidFill>
                <a:effectLst>
                  <a:outerShdw blurRad="38100" dist="38100" dir="2700000" algn="tl">
                    <a:srgbClr val="000000"/>
                  </a:outerShdw>
                </a:effectLst>
                <a:latin typeface="Palatino Linotype" panose="02040502050505030304" pitchFamily="18" charset="0"/>
              </a:rPr>
              <a:t>welche die Vielen zur Gerechtigkeit </a:t>
            </a:r>
            <a:r>
              <a:rPr lang="en-GB" altLang="en-US" sz="2400" dirty="0">
                <a:effectLst>
                  <a:outerShdw blurRad="38100" dist="38100" dir="2700000" algn="tl">
                    <a:srgbClr val="000000"/>
                  </a:outerShdw>
                </a:effectLst>
                <a:latin typeface="Palatino Linotype" panose="02040502050505030304" pitchFamily="18" charset="0"/>
              </a:rPr>
              <a:t>[H6663]</a:t>
            </a:r>
            <a:r>
              <a:rPr lang="de-DE" altLang="en-US" sz="2400" dirty="0">
                <a:solidFill>
                  <a:srgbClr val="92D050"/>
                </a:solidFill>
                <a:effectLst>
                  <a:outerShdw blurRad="38100" dist="38100" dir="2700000" algn="tl">
                    <a:srgbClr val="000000"/>
                  </a:outerShdw>
                </a:effectLst>
                <a:latin typeface="Palatino Linotype" panose="02040502050505030304" pitchFamily="18" charset="0"/>
              </a:rPr>
              <a:t> weisen</a:t>
            </a:r>
            <a:r>
              <a:rPr lang="de-DE" altLang="en-US" sz="2400" dirty="0">
                <a:effectLst>
                  <a:outerShdw blurRad="38100" dist="38100" dir="2700000" algn="tl">
                    <a:srgbClr val="000000"/>
                  </a:outerShdw>
                </a:effectLst>
                <a:latin typeface="Palatino Linotype" panose="02040502050505030304" pitchFamily="18" charset="0"/>
              </a:rPr>
              <a:t>, wie die Sterne immer und ewiglich. Daniel 12,3</a:t>
            </a:r>
            <a:endParaRPr lang="en-GB" altLang="en-US" sz="2400" dirty="0">
              <a:effectLst>
                <a:outerShdw blurRad="38100" dist="38100" dir="2700000" algn="tl">
                  <a:srgbClr val="000000"/>
                </a:outerShdw>
              </a:effectLst>
              <a:latin typeface="Palatino Linotype" panose="02040502050505030304" pitchFamily="18" charset="0"/>
            </a:endParaRPr>
          </a:p>
          <a:p>
            <a:pPr algn="just"/>
            <a:endParaRPr lang="en-GB" altLang="en-US" sz="1200" dirty="0">
              <a:effectLst>
                <a:outerShdw blurRad="38100" dist="38100" dir="2700000" algn="tl">
                  <a:srgbClr val="000000"/>
                </a:outerShdw>
              </a:effectLst>
              <a:latin typeface="Palatino Linotype" panose="02040502050505030304" pitchFamily="18" charset="0"/>
            </a:endParaRPr>
          </a:p>
          <a:p>
            <a:pPr algn="just"/>
            <a:r>
              <a:rPr lang="en-GB" altLang="en-US" sz="2400" dirty="0" err="1">
                <a:effectLst>
                  <a:outerShdw blurRad="38100" dist="38100" dir="2700000" algn="tl">
                    <a:srgbClr val="000000"/>
                  </a:outerShdw>
                </a:effectLst>
                <a:latin typeface="Palatino Linotype" panose="02040502050505030304" pitchFamily="18" charset="0"/>
              </a:rPr>
              <a:t>Wer</a:t>
            </a:r>
            <a:r>
              <a:rPr lang="en-GB" altLang="en-US" sz="2400" dirty="0">
                <a:effectLst>
                  <a:outerShdw blurRad="38100" dist="38100" dir="2700000" algn="tl">
                    <a:srgbClr val="000000"/>
                  </a:outerShdw>
                </a:effectLst>
                <a:latin typeface="Palatino Linotype" panose="02040502050505030304" pitchFamily="18" charset="0"/>
              </a:rPr>
              <a:t> </a:t>
            </a:r>
            <a:r>
              <a:rPr lang="en-GB" altLang="en-US" sz="2400" dirty="0" err="1">
                <a:effectLst>
                  <a:outerShdw blurRad="38100" dist="38100" dir="2700000" algn="tl">
                    <a:srgbClr val="000000"/>
                  </a:outerShdw>
                </a:effectLst>
                <a:latin typeface="Palatino Linotype" panose="02040502050505030304" pitchFamily="18" charset="0"/>
              </a:rPr>
              <a:t>sind</a:t>
            </a:r>
            <a:r>
              <a:rPr lang="en-GB" altLang="en-US" sz="2400" dirty="0">
                <a:effectLst>
                  <a:outerShdw blurRad="38100" dist="38100" dir="2700000" algn="tl">
                    <a:srgbClr val="000000"/>
                  </a:outerShdw>
                </a:effectLst>
                <a:latin typeface="Palatino Linotype" panose="02040502050505030304" pitchFamily="18" charset="0"/>
              </a:rPr>
              <a:t> die </a:t>
            </a:r>
            <a:r>
              <a:rPr lang="en-GB" altLang="en-US" sz="2400" dirty="0" err="1">
                <a:effectLst>
                  <a:outerShdw blurRad="38100" dist="38100" dir="2700000" algn="tl">
                    <a:srgbClr val="000000"/>
                  </a:outerShdw>
                </a:effectLst>
                <a:latin typeface="Palatino Linotype" panose="02040502050505030304" pitchFamily="18" charset="0"/>
              </a:rPr>
              <a:t>Verständigen</a:t>
            </a:r>
            <a:r>
              <a:rPr lang="en-GB" altLang="en-US" sz="2400" dirty="0">
                <a:effectLst>
                  <a:outerShdw blurRad="38100" dist="38100" dir="2700000" algn="tl">
                    <a:srgbClr val="000000"/>
                  </a:outerShdw>
                </a:effectLst>
                <a:latin typeface="Palatino Linotype" panose="02040502050505030304" pitchFamily="18" charset="0"/>
              </a:rPr>
              <a:t>? Die, </a:t>
            </a:r>
            <a:r>
              <a:rPr lang="en-GB" altLang="en-US" sz="2400" dirty="0" err="1">
                <a:effectLst>
                  <a:outerShdw blurRad="38100" dist="38100" dir="2700000" algn="tl">
                    <a:srgbClr val="000000"/>
                  </a:outerShdw>
                </a:effectLst>
                <a:latin typeface="Palatino Linotype" panose="02040502050505030304" pitchFamily="18" charset="0"/>
              </a:rPr>
              <a:t>welche</a:t>
            </a:r>
            <a:r>
              <a:rPr lang="en-GB" altLang="en-US" sz="2400" dirty="0">
                <a:effectLst>
                  <a:outerShdw blurRad="38100" dist="38100" dir="2700000" algn="tl">
                    <a:srgbClr val="000000"/>
                  </a:outerShdw>
                </a:effectLst>
                <a:latin typeface="Palatino Linotype" panose="02040502050505030304" pitchFamily="18" charset="0"/>
              </a:rPr>
              <a:t> die </a:t>
            </a:r>
            <a:r>
              <a:rPr lang="en-GB" altLang="en-US" sz="2400" dirty="0" err="1">
                <a:effectLst>
                  <a:outerShdw blurRad="38100" dist="38100" dir="2700000" algn="tl">
                    <a:srgbClr val="000000"/>
                  </a:outerShdw>
                </a:effectLst>
                <a:latin typeface="Palatino Linotype" panose="02040502050505030304" pitchFamily="18" charset="0"/>
              </a:rPr>
              <a:t>Vielen</a:t>
            </a:r>
            <a:r>
              <a:rPr lang="en-GB" altLang="en-US" sz="2400" dirty="0">
                <a:effectLst>
                  <a:outerShdw blurRad="38100" dist="38100" dir="2700000" algn="tl">
                    <a:srgbClr val="000000"/>
                  </a:outerShdw>
                </a:effectLst>
                <a:latin typeface="Palatino Linotype" panose="02040502050505030304" pitchFamily="18" charset="0"/>
              </a:rPr>
              <a:t> </a:t>
            </a:r>
            <a:r>
              <a:rPr lang="en-GB" altLang="en-US" sz="2400" dirty="0" err="1">
                <a:effectLst>
                  <a:outerShdw blurRad="38100" dist="38100" dir="2700000" algn="tl">
                    <a:srgbClr val="000000"/>
                  </a:outerShdw>
                </a:effectLst>
                <a:latin typeface="Palatino Linotype" panose="02040502050505030304" pitchFamily="18" charset="0"/>
              </a:rPr>
              <a:t>zur</a:t>
            </a:r>
            <a:r>
              <a:rPr lang="en-GB" altLang="en-US" sz="2400" dirty="0">
                <a:effectLst>
                  <a:outerShdw blurRad="38100" dist="38100" dir="2700000" algn="tl">
                    <a:srgbClr val="000000"/>
                  </a:outerShdw>
                </a:effectLst>
                <a:latin typeface="Palatino Linotype" panose="02040502050505030304" pitchFamily="18" charset="0"/>
              </a:rPr>
              <a:t> </a:t>
            </a:r>
            <a:r>
              <a:rPr lang="en-GB" altLang="en-US" sz="2400" dirty="0" err="1">
                <a:effectLst>
                  <a:outerShdw blurRad="38100" dist="38100" dir="2700000" algn="tl">
                    <a:srgbClr val="000000"/>
                  </a:outerShdw>
                </a:effectLst>
                <a:latin typeface="Palatino Linotype" panose="02040502050505030304" pitchFamily="18" charset="0"/>
              </a:rPr>
              <a:t>Gerechtigkeit</a:t>
            </a:r>
            <a:r>
              <a:rPr lang="en-GB" altLang="en-US" sz="2400" dirty="0">
                <a:effectLst>
                  <a:outerShdw blurRad="38100" dist="38100" dir="2700000" algn="tl">
                    <a:srgbClr val="000000"/>
                  </a:outerShdw>
                </a:effectLst>
                <a:latin typeface="Palatino Linotype" panose="02040502050505030304" pitchFamily="18" charset="0"/>
              </a:rPr>
              <a:t> </a:t>
            </a:r>
            <a:r>
              <a:rPr lang="en-GB" altLang="en-US" sz="2400" dirty="0" err="1">
                <a:effectLst>
                  <a:outerShdw blurRad="38100" dist="38100" dir="2700000" algn="tl">
                    <a:srgbClr val="000000"/>
                  </a:outerShdw>
                </a:effectLst>
                <a:latin typeface="Palatino Linotype" panose="02040502050505030304" pitchFamily="18" charset="0"/>
              </a:rPr>
              <a:t>weisen</a:t>
            </a:r>
            <a:r>
              <a:rPr lang="en-GB" altLang="en-US" sz="2400" dirty="0">
                <a:effectLst>
                  <a:outerShdw blurRad="38100" dist="38100" dir="2700000" algn="tl">
                    <a:srgbClr val="000000"/>
                  </a:outerShdw>
                </a:effectLst>
                <a:latin typeface="Palatino Linotype" panose="02040502050505030304" pitchFamily="18" charset="0"/>
              </a:rPr>
              <a:t>.</a:t>
            </a:r>
          </a:p>
          <a:p>
            <a:pPr algn="just"/>
            <a:r>
              <a:rPr lang="en-GB" altLang="en-US" sz="2400" dirty="0">
                <a:effectLst>
                  <a:outerShdw blurRad="38100" dist="38100" dir="2700000" algn="tl">
                    <a:srgbClr val="000000"/>
                  </a:outerShdw>
                </a:effectLst>
                <a:latin typeface="Palatino Linotype" panose="02040502050505030304" pitchFamily="18" charset="0"/>
              </a:rPr>
              <a:t>Was </a:t>
            </a:r>
            <a:r>
              <a:rPr lang="en-GB" altLang="en-US" sz="2400" dirty="0" err="1">
                <a:effectLst>
                  <a:outerShdw blurRad="38100" dist="38100" dir="2700000" algn="tl">
                    <a:srgbClr val="000000"/>
                  </a:outerShdw>
                </a:effectLst>
                <a:latin typeface="Palatino Linotype" panose="02040502050505030304" pitchFamily="18" charset="0"/>
              </a:rPr>
              <a:t>bedeutet</a:t>
            </a:r>
            <a:r>
              <a:rPr lang="en-GB" altLang="en-US" sz="2400" dirty="0">
                <a:effectLst>
                  <a:outerShdw blurRad="38100" dist="38100" dir="2700000" algn="tl">
                    <a:srgbClr val="000000"/>
                  </a:outerShdw>
                </a:effectLst>
                <a:latin typeface="Palatino Linotype" panose="02040502050505030304" pitchFamily="18" charset="0"/>
              </a:rPr>
              <a:t> es, </a:t>
            </a:r>
            <a:r>
              <a:rPr lang="en-GB" altLang="en-US" sz="2400" dirty="0" err="1">
                <a:effectLst>
                  <a:outerShdw blurRad="38100" dist="38100" dir="2700000" algn="tl">
                    <a:srgbClr val="000000"/>
                  </a:outerShdw>
                </a:effectLst>
                <a:latin typeface="Palatino Linotype" panose="02040502050505030304" pitchFamily="18" charset="0"/>
              </a:rPr>
              <a:t>zur</a:t>
            </a:r>
            <a:r>
              <a:rPr lang="en-GB" altLang="en-US" sz="2400" dirty="0">
                <a:effectLst>
                  <a:outerShdw blurRad="38100" dist="38100" dir="2700000" algn="tl">
                    <a:srgbClr val="000000"/>
                  </a:outerShdw>
                </a:effectLst>
                <a:latin typeface="Palatino Linotype" panose="02040502050505030304" pitchFamily="18" charset="0"/>
              </a:rPr>
              <a:t> </a:t>
            </a:r>
            <a:r>
              <a:rPr lang="en-GB" altLang="en-US" sz="2400" dirty="0" err="1">
                <a:effectLst>
                  <a:outerShdw blurRad="38100" dist="38100" dir="2700000" algn="tl">
                    <a:srgbClr val="000000"/>
                  </a:outerShdw>
                </a:effectLst>
                <a:latin typeface="Palatino Linotype" panose="02040502050505030304" pitchFamily="18" charset="0"/>
              </a:rPr>
              <a:t>Gerechtigkeit</a:t>
            </a:r>
            <a:r>
              <a:rPr lang="en-GB" altLang="en-US" sz="2400" dirty="0">
                <a:effectLst>
                  <a:outerShdw blurRad="38100" dist="38100" dir="2700000" algn="tl">
                    <a:srgbClr val="000000"/>
                  </a:outerShdw>
                </a:effectLst>
                <a:latin typeface="Palatino Linotype" panose="02040502050505030304" pitchFamily="18" charset="0"/>
              </a:rPr>
              <a:t> </a:t>
            </a:r>
            <a:r>
              <a:rPr lang="en-GB" altLang="en-US" sz="2400" dirty="0" err="1">
                <a:effectLst>
                  <a:outerShdw blurRad="38100" dist="38100" dir="2700000" algn="tl">
                    <a:srgbClr val="000000"/>
                  </a:outerShdw>
                </a:effectLst>
                <a:latin typeface="Palatino Linotype" panose="02040502050505030304" pitchFamily="18" charset="0"/>
              </a:rPr>
              <a:t>zu</a:t>
            </a:r>
            <a:r>
              <a:rPr lang="en-GB" altLang="en-US" sz="2400" dirty="0">
                <a:effectLst>
                  <a:outerShdw blurRad="38100" dist="38100" dir="2700000" algn="tl">
                    <a:srgbClr val="000000"/>
                  </a:outerShdw>
                </a:effectLst>
                <a:latin typeface="Palatino Linotype" panose="02040502050505030304" pitchFamily="18" charset="0"/>
              </a:rPr>
              <a:t> </a:t>
            </a:r>
            <a:r>
              <a:rPr lang="en-GB" altLang="en-US" sz="2400" dirty="0" err="1">
                <a:effectLst>
                  <a:outerShdw blurRad="38100" dist="38100" dir="2700000" algn="tl">
                    <a:srgbClr val="000000"/>
                  </a:outerShdw>
                </a:effectLst>
                <a:latin typeface="Palatino Linotype" panose="02040502050505030304" pitchFamily="18" charset="0"/>
              </a:rPr>
              <a:t>weisen</a:t>
            </a:r>
            <a:r>
              <a:rPr lang="en-GB" altLang="en-US" sz="2400" dirty="0">
                <a:effectLst>
                  <a:outerShdw blurRad="38100" dist="38100" dir="2700000" algn="tl">
                    <a:srgbClr val="000000"/>
                  </a:outerShdw>
                </a:effectLst>
                <a:latin typeface="Palatino Linotype" panose="02040502050505030304" pitchFamily="18" charset="0"/>
              </a:rPr>
              <a:t>?</a:t>
            </a:r>
          </a:p>
          <a:p>
            <a:pPr algn="just"/>
            <a:r>
              <a:rPr lang="de-DE" altLang="en-US" sz="2400" dirty="0">
                <a:effectLst>
                  <a:outerShdw blurRad="38100" dist="38100" dir="2700000" algn="tl">
                    <a:srgbClr val="000000"/>
                  </a:outerShdw>
                </a:effectLst>
                <a:latin typeface="Palatino Linotype" panose="02040502050505030304" pitchFamily="18" charset="0"/>
              </a:rPr>
              <a:t>Lehre und lebe die Wahrheit über Gottes Charakter, wie sie in Jesus offenbart wurde.</a:t>
            </a:r>
            <a:endParaRPr lang="en-GB" altLang="en-US" sz="2400" dirty="0">
              <a:effectLst>
                <a:outerShdw blurRad="38100" dist="38100" dir="2700000" algn="tl">
                  <a:srgbClr val="000000"/>
                </a:outerShdw>
              </a:effectLst>
              <a:latin typeface="Palatino Linotype" panose="02040502050505030304" pitchFamily="18" charset="0"/>
            </a:endParaRPr>
          </a:p>
          <a:p>
            <a:pPr algn="just"/>
            <a:endParaRPr lang="en-GB" altLang="en-US" sz="1200" dirty="0">
              <a:effectLst>
                <a:outerShdw blurRad="38100" dist="38100" dir="2700000" algn="tl">
                  <a:srgbClr val="000000"/>
                </a:outerShdw>
              </a:effectLst>
              <a:latin typeface="Palatino Linotype" panose="02040502050505030304" pitchFamily="18" charset="0"/>
            </a:endParaRPr>
          </a:p>
          <a:p>
            <a:pPr algn="just"/>
            <a:r>
              <a:rPr lang="de-DE" altLang="en-US" sz="2400" dirty="0">
                <a:effectLst>
                  <a:outerShdw blurRad="38100" dist="38100" dir="2700000" algn="tl">
                    <a:srgbClr val="000000"/>
                  </a:outerShdw>
                </a:effectLst>
                <a:latin typeface="Palatino Linotype" panose="02040502050505030304" pitchFamily="18" charset="0"/>
              </a:rPr>
              <a:t>Obwohl der Herr sehr groß ist und im Himmel wohnt, wird Er Jerusalem zu Seiner Heimat der Gerechtigkeit und Rechtschaffenheit </a:t>
            </a:r>
            <a:r>
              <a:rPr lang="en-GB" altLang="en-US" sz="2400" dirty="0">
                <a:effectLst>
                  <a:outerShdw blurRad="38100" dist="38100" dir="2700000" algn="tl">
                    <a:srgbClr val="000000"/>
                  </a:outerShdw>
                </a:effectLst>
                <a:latin typeface="Palatino Linotype" panose="02040502050505030304" pitchFamily="18" charset="0"/>
              </a:rPr>
              <a:t>[H6666]</a:t>
            </a:r>
            <a:r>
              <a:rPr lang="de-DE" altLang="en-US" sz="2400" dirty="0">
                <a:effectLst>
                  <a:outerShdw blurRad="38100" dist="38100" dir="2700000" algn="tl">
                    <a:srgbClr val="000000"/>
                  </a:outerShdw>
                </a:effectLst>
                <a:latin typeface="Palatino Linotype" panose="02040502050505030304" pitchFamily="18" charset="0"/>
              </a:rPr>
              <a:t> machen.</a:t>
            </a:r>
            <a:r>
              <a:rPr lang="en-GB" altLang="en-US" sz="2400" dirty="0">
                <a:effectLst>
                  <a:outerShdw blurRad="38100" dist="38100" dir="2700000" algn="tl">
                    <a:srgbClr val="000000"/>
                  </a:outerShdw>
                </a:effectLst>
                <a:latin typeface="Palatino Linotype" panose="02040502050505030304" pitchFamily="18" charset="0"/>
              </a:rPr>
              <a:t> Jesaja 33,5 </a:t>
            </a:r>
            <a:r>
              <a:rPr lang="en-GB" altLang="en-US" sz="2400" dirty="0" err="1">
                <a:effectLst>
                  <a:outerShdw blurRad="38100" dist="38100" dir="2700000" algn="tl">
                    <a:srgbClr val="000000"/>
                  </a:outerShdw>
                </a:effectLst>
                <a:latin typeface="Palatino Linotype" panose="02040502050505030304" pitchFamily="18" charset="0"/>
              </a:rPr>
              <a:t>gemäß</a:t>
            </a:r>
            <a:r>
              <a:rPr lang="en-GB" altLang="en-US" sz="2400" dirty="0">
                <a:effectLst>
                  <a:outerShdw blurRad="38100" dist="38100" dir="2700000" algn="tl">
                    <a:srgbClr val="000000"/>
                  </a:outerShdw>
                </a:effectLst>
                <a:latin typeface="Palatino Linotype" panose="02040502050505030304" pitchFamily="18" charset="0"/>
              </a:rPr>
              <a:t> der New Living Translation</a:t>
            </a:r>
          </a:p>
        </p:txBody>
      </p:sp>
    </p:spTree>
    <p:extLst>
      <p:ext uri="{BB962C8B-B14F-4D97-AF65-F5344CB8AC3E}">
        <p14:creationId xmlns:p14="http://schemas.microsoft.com/office/powerpoint/2010/main" val="2065683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A6F11-0A23-D0F7-A452-B974FDA53AD7}"/>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C8894572-EF16-7940-E721-507482A38EB1}"/>
              </a:ext>
            </a:extLst>
          </p:cNvPr>
          <p:cNvSpPr>
            <a:spLocks noGrp="1" noChangeArrowheads="1"/>
          </p:cNvSpPr>
          <p:nvPr>
            <p:ph type="ctrTitle"/>
          </p:nvPr>
        </p:nvSpPr>
        <p:spPr>
          <a:xfrm>
            <a:off x="694261" y="405712"/>
            <a:ext cx="10803470" cy="628459"/>
          </a:xfrm>
        </p:spPr>
        <p:txBody>
          <a:bodyPr>
            <a:normAutofit/>
          </a:bodyPr>
          <a:lstStyle/>
          <a:p>
            <a:pPr defTabSz="1036638"/>
            <a:r>
              <a:rPr lang="en-US" altLang="en-US" sz="3200" dirty="0" err="1"/>
              <a:t>Wer</a:t>
            </a:r>
            <a:r>
              <a:rPr lang="en-US" altLang="en-US" sz="3200" dirty="0"/>
              <a:t> </a:t>
            </a:r>
            <a:r>
              <a:rPr lang="en-US" altLang="en-US" sz="3200" dirty="0" err="1"/>
              <a:t>richtet</a:t>
            </a:r>
            <a:r>
              <a:rPr lang="en-US" altLang="en-US" sz="3200" dirty="0"/>
              <a:t> wen?</a:t>
            </a:r>
          </a:p>
        </p:txBody>
      </p:sp>
      <p:sp>
        <p:nvSpPr>
          <p:cNvPr id="11267" name="Text Box 3">
            <a:extLst>
              <a:ext uri="{FF2B5EF4-FFF2-40B4-BE49-F238E27FC236}">
                <a16:creationId xmlns:a16="http://schemas.microsoft.com/office/drawing/2014/main" id="{3E9E5C18-D128-4D1D-AB27-BC729C73ABE7}"/>
              </a:ext>
            </a:extLst>
          </p:cNvPr>
          <p:cNvSpPr txBox="1">
            <a:spLocks noChangeArrowheads="1"/>
          </p:cNvSpPr>
          <p:nvPr/>
        </p:nvSpPr>
        <p:spPr bwMode="auto">
          <a:xfrm>
            <a:off x="452199" y="1250864"/>
            <a:ext cx="11287593" cy="5201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altLang="en-US" sz="2600" dirty="0">
                <a:effectLst>
                  <a:outerShdw blurRad="38100" dist="38100" dir="2700000" algn="tl">
                    <a:srgbClr val="000000"/>
                  </a:outerShdw>
                </a:effectLst>
                <a:latin typeface="Palatino Linotype" panose="02040502050505030304" pitchFamily="18" charset="0"/>
              </a:rPr>
              <a:t>Der sprach mit lauter Stimme: Fürchtet Gott und gebt Ihm die Ehre, </a:t>
            </a:r>
            <a:r>
              <a:rPr lang="de-DE" altLang="en-US" sz="2600" dirty="0">
                <a:solidFill>
                  <a:srgbClr val="92D050"/>
                </a:solidFill>
                <a:effectLst>
                  <a:outerShdw blurRad="38100" dist="38100" dir="2700000" algn="tl">
                    <a:srgbClr val="000000"/>
                  </a:outerShdw>
                </a:effectLst>
                <a:latin typeface="Palatino Linotype" panose="02040502050505030304" pitchFamily="18" charset="0"/>
              </a:rPr>
              <a:t>denn die Stunde seines Gerichts ist gekommen</a:t>
            </a:r>
            <a:r>
              <a:rPr lang="de-DE" altLang="en-US" sz="2600" dirty="0">
                <a:effectLst>
                  <a:outerShdw blurRad="38100" dist="38100" dir="2700000" algn="tl">
                    <a:srgbClr val="000000"/>
                  </a:outerShdw>
                </a:effectLst>
                <a:latin typeface="Palatino Linotype" panose="02040502050505030304" pitchFamily="18" charset="0"/>
              </a:rPr>
              <a:t>; und betet den an, der den Himmel und die Erde und das Meer und die Wasserquellen gemacht hat! Offenbarung 14,7</a:t>
            </a:r>
            <a:endParaRPr lang="en-GB" altLang="en-US" sz="2600" dirty="0">
              <a:effectLst>
                <a:outerShdw blurRad="38100" dist="38100" dir="2700000" algn="tl">
                  <a:srgbClr val="000000"/>
                </a:outerShdw>
              </a:effectLst>
              <a:latin typeface="Palatino Linotype" panose="02040502050505030304" pitchFamily="18" charset="0"/>
            </a:endParaRPr>
          </a:p>
          <a:p>
            <a:pPr algn="just"/>
            <a:endParaRPr lang="en-GB" altLang="en-US" sz="2800" dirty="0">
              <a:effectLst>
                <a:outerShdw blurRad="38100" dist="38100" dir="2700000" algn="tl">
                  <a:srgbClr val="000000"/>
                </a:outerShdw>
              </a:effectLst>
              <a:latin typeface="Palatino Linotype" panose="02040502050505030304" pitchFamily="18" charset="0"/>
            </a:endParaRPr>
          </a:p>
          <a:p>
            <a:pPr algn="just"/>
            <a:r>
              <a:rPr lang="de-DE" sz="2400" dirty="0">
                <a:solidFill>
                  <a:srgbClr val="92D050"/>
                </a:solidFill>
                <a:latin typeface="Palatino Linotype" panose="02040502050505030304" pitchFamily="18" charset="0"/>
              </a:rPr>
              <a:t>Gottes Charakter steht nun vor Gericht. Derjenige, der der </a:t>
            </a:r>
            <a:r>
              <a:rPr lang="de-DE" sz="2400" dirty="0" err="1">
                <a:solidFill>
                  <a:srgbClr val="92D050"/>
                </a:solidFill>
                <a:latin typeface="Palatino Linotype" panose="02040502050505030304" pitchFamily="18" charset="0"/>
              </a:rPr>
              <a:t>Verkläger</a:t>
            </a:r>
            <a:r>
              <a:rPr lang="de-DE" sz="2400" dirty="0">
                <a:solidFill>
                  <a:srgbClr val="92D050"/>
                </a:solidFill>
                <a:latin typeface="Palatino Linotype" panose="02040502050505030304" pitchFamily="18" charset="0"/>
              </a:rPr>
              <a:t> der Brüder ist, ist über allem der </a:t>
            </a:r>
            <a:r>
              <a:rPr lang="de-DE" sz="2400" dirty="0" err="1">
                <a:solidFill>
                  <a:srgbClr val="92D050"/>
                </a:solidFill>
                <a:latin typeface="Palatino Linotype" panose="02040502050505030304" pitchFamily="18" charset="0"/>
              </a:rPr>
              <a:t>Verkläger</a:t>
            </a:r>
            <a:r>
              <a:rPr lang="de-DE" sz="2400" dirty="0">
                <a:solidFill>
                  <a:srgbClr val="92D050"/>
                </a:solidFill>
                <a:latin typeface="Palatino Linotype" panose="02040502050505030304" pitchFamily="18" charset="0"/>
              </a:rPr>
              <a:t> Gottes. </a:t>
            </a:r>
            <a:r>
              <a:rPr lang="de-DE" sz="2400" dirty="0">
                <a:latin typeface="Palatino Linotype" panose="02040502050505030304" pitchFamily="18" charset="0"/>
              </a:rPr>
              <a:t>Er ist ein Lügner von Anfang an, und schon bei seiner ersten Lüge auf Erden legte er falsches Zeugnis gegen Gott ab. In seiner einschmeichelnden Art fragte er die Frau: „Hat Gott gesagt: Ihr dürft nicht von allen Bäumen im Garten essen?“ </a:t>
            </a:r>
            <a:r>
              <a:rPr lang="de-DE" sz="2400" dirty="0">
                <a:solidFill>
                  <a:srgbClr val="92D050"/>
                </a:solidFill>
                <a:latin typeface="Palatino Linotype" panose="02040502050505030304" pitchFamily="18" charset="0"/>
              </a:rPr>
              <a:t>Seine Frage implizierte einen Vorwurf der Willkür, der Tyrannei und war darauf angelegt, Unzufriedenheit und Misstrauen in den Gedanken der Frau zu wecken</a:t>
            </a:r>
            <a:r>
              <a:rPr lang="de-DE" sz="2400" dirty="0">
                <a:latin typeface="Palatino Linotype" panose="02040502050505030304" pitchFamily="18" charset="0"/>
              </a:rPr>
              <a:t>. E. J. Waggoner „</a:t>
            </a:r>
            <a:r>
              <a:rPr lang="de-DE" sz="2400" dirty="0" err="1">
                <a:latin typeface="Palatino Linotype" panose="02040502050505030304" pitchFamily="18" charset="0"/>
              </a:rPr>
              <a:t>Witnesses</a:t>
            </a:r>
            <a:r>
              <a:rPr lang="de-DE" sz="2400" dirty="0">
                <a:latin typeface="Palatino Linotype" panose="02040502050505030304" pitchFamily="18" charset="0"/>
              </a:rPr>
              <a:t> </a:t>
            </a:r>
            <a:r>
              <a:rPr lang="de-DE" sz="2400" dirty="0" err="1">
                <a:latin typeface="Palatino Linotype" panose="02040502050505030304" pitchFamily="18" charset="0"/>
              </a:rPr>
              <a:t>for</a:t>
            </a:r>
            <a:r>
              <a:rPr lang="de-DE" sz="2400" dirty="0">
                <a:latin typeface="Palatino Linotype" panose="02040502050505030304" pitchFamily="18" charset="0"/>
              </a:rPr>
              <a:t> </a:t>
            </a:r>
            <a:r>
              <a:rPr lang="de-DE" sz="2400" dirty="0" err="1">
                <a:latin typeface="Palatino Linotype" panose="02040502050505030304" pitchFamily="18" charset="0"/>
              </a:rPr>
              <a:t>God</a:t>
            </a:r>
            <a:r>
              <a:rPr lang="de-DE" sz="2400" dirty="0">
                <a:latin typeface="Palatino Linotype" panose="02040502050505030304" pitchFamily="18" charset="0"/>
              </a:rPr>
              <a:t>“, GCQB2, 6. März 1897</a:t>
            </a:r>
            <a:endParaRPr lang="en-GB" altLang="en-US" sz="24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2789564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CEADE3-DFB0-FD88-DBA8-E0A9212A6ADA}"/>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6B94C610-7506-47B7-9065-CBB90EDAEE08}"/>
              </a:ext>
            </a:extLst>
          </p:cNvPr>
          <p:cNvSpPr>
            <a:spLocks noGrp="1" noChangeArrowheads="1"/>
          </p:cNvSpPr>
          <p:nvPr>
            <p:ph type="ctrTitle"/>
          </p:nvPr>
        </p:nvSpPr>
        <p:spPr>
          <a:xfrm>
            <a:off x="694261" y="405712"/>
            <a:ext cx="10803470" cy="628459"/>
          </a:xfrm>
        </p:spPr>
        <p:txBody>
          <a:bodyPr>
            <a:normAutofit/>
          </a:bodyPr>
          <a:lstStyle/>
          <a:p>
            <a:pPr defTabSz="1036638"/>
            <a:r>
              <a:rPr lang="en-US" altLang="en-US" sz="3200" dirty="0" err="1"/>
              <a:t>Wer</a:t>
            </a:r>
            <a:r>
              <a:rPr lang="en-US" altLang="en-US" sz="3200" dirty="0"/>
              <a:t> </a:t>
            </a:r>
            <a:r>
              <a:rPr lang="en-US" altLang="en-US" sz="3200" dirty="0" err="1"/>
              <a:t>rechnet</a:t>
            </a:r>
            <a:r>
              <a:rPr lang="en-US" altLang="en-US" sz="3200" dirty="0"/>
              <a:t> wen </a:t>
            </a:r>
            <a:r>
              <a:rPr lang="en-US" altLang="en-US" sz="3200" dirty="0" err="1"/>
              <a:t>als</a:t>
            </a:r>
            <a:r>
              <a:rPr lang="en-US" altLang="en-US" sz="3200" dirty="0"/>
              <a:t> </a:t>
            </a:r>
            <a:r>
              <a:rPr lang="en-US" altLang="en-US" sz="3200" dirty="0" err="1"/>
              <a:t>gerecht</a:t>
            </a:r>
            <a:r>
              <a:rPr lang="en-US" altLang="en-US" sz="3200" dirty="0"/>
              <a:t>?</a:t>
            </a:r>
          </a:p>
        </p:txBody>
      </p:sp>
      <p:sp>
        <p:nvSpPr>
          <p:cNvPr id="11267" name="Text Box 3">
            <a:extLst>
              <a:ext uri="{FF2B5EF4-FFF2-40B4-BE49-F238E27FC236}">
                <a16:creationId xmlns:a16="http://schemas.microsoft.com/office/drawing/2014/main" id="{F3AC7F9A-22B0-F46B-8C4C-2752E7CECDCA}"/>
              </a:ext>
            </a:extLst>
          </p:cNvPr>
          <p:cNvSpPr txBox="1">
            <a:spLocks noChangeArrowheads="1"/>
          </p:cNvSpPr>
          <p:nvPr/>
        </p:nvSpPr>
        <p:spPr bwMode="auto">
          <a:xfrm>
            <a:off x="539646" y="1394645"/>
            <a:ext cx="11287593"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altLang="en-US" sz="2800" dirty="0">
                <a:effectLst>
                  <a:outerShdw blurRad="38100" dist="38100" dir="2700000" algn="tl">
                    <a:srgbClr val="000000"/>
                  </a:outerShdw>
                </a:effectLst>
                <a:latin typeface="Palatino Linotype" panose="02040502050505030304" pitchFamily="18" charset="0"/>
              </a:rPr>
              <a:t>Und er hieß ihn hinausgehen und sprach: Sieh gen Himmel und zähle die Sterne; kannst du sie zählen? Und sprach zu ihm: So zahlreich sollen deine Nachkommen sein! Abram glaubte dem HERRN, und das rechnete er ihm zur Gerechtigkeit. 1.Mose 15,5.6</a:t>
            </a:r>
            <a:endParaRPr lang="en-GB" altLang="en-US" sz="2800" dirty="0">
              <a:effectLst>
                <a:outerShdw blurRad="38100" dist="38100" dir="2700000" algn="tl">
                  <a:srgbClr val="000000"/>
                </a:outerShdw>
              </a:effectLst>
              <a:latin typeface="Palatino Linotype" panose="02040502050505030304" pitchFamily="18" charset="0"/>
            </a:endParaRPr>
          </a:p>
          <a:p>
            <a:pPr algn="just"/>
            <a:endParaRPr lang="en-GB" altLang="en-US" sz="2800" dirty="0">
              <a:effectLst>
                <a:outerShdw blurRad="38100" dist="38100" dir="2700000" algn="tl">
                  <a:srgbClr val="000000"/>
                </a:outerShdw>
              </a:effectLst>
              <a:latin typeface="Palatino Linotype" panose="02040502050505030304" pitchFamily="18" charset="0"/>
            </a:endParaRPr>
          </a:p>
          <a:p>
            <a:pPr algn="just"/>
            <a:r>
              <a:rPr lang="de-DE" altLang="en-US" sz="2400" dirty="0">
                <a:effectLst>
                  <a:outerShdw blurRad="38100" dist="38100" dir="2700000" algn="tl">
                    <a:srgbClr val="000000"/>
                  </a:outerShdw>
                </a:effectLst>
                <a:latin typeface="Palatino Linotype" panose="02040502050505030304" pitchFamily="18" charset="0"/>
              </a:rPr>
              <a:t>Abram </a:t>
            </a:r>
            <a:r>
              <a:rPr lang="de-DE" altLang="en-US" sz="2400" dirty="0">
                <a:solidFill>
                  <a:srgbClr val="92D050"/>
                </a:solidFill>
                <a:effectLst>
                  <a:outerShdw blurRad="38100" dist="38100" dir="2700000" algn="tl">
                    <a:srgbClr val="000000"/>
                  </a:outerShdw>
                </a:effectLst>
                <a:latin typeface="Palatino Linotype" panose="02040502050505030304" pitchFamily="18" charset="0"/>
              </a:rPr>
              <a:t>glaubte</a:t>
            </a:r>
            <a:r>
              <a:rPr lang="de-DE" altLang="en-US" sz="2400" dirty="0">
                <a:effectLst>
                  <a:outerShdw blurRad="38100" dist="38100" dir="2700000" algn="tl">
                    <a:srgbClr val="000000"/>
                  </a:outerShdw>
                </a:effectLst>
                <a:latin typeface="Palatino Linotype" panose="02040502050505030304" pitchFamily="18" charset="0"/>
              </a:rPr>
              <a:t>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H539 </a:t>
            </a:r>
            <a:r>
              <a:rPr lang="de-DE" altLang="en-US" sz="2400" dirty="0">
                <a:effectLst>
                  <a:outerShdw blurRad="38100" dist="38100" dir="2700000" algn="tl">
                    <a:srgbClr val="000000"/>
                  </a:outerShdw>
                </a:effectLst>
                <a:latin typeface="Palatino Linotype" panose="02040502050505030304" pitchFamily="18" charset="0"/>
              </a:rPr>
              <a:t>dem </a:t>
            </a:r>
            <a:r>
              <a:rPr lang="de-DE" altLang="en-US" sz="2400" dirty="0">
                <a:solidFill>
                  <a:srgbClr val="92D050"/>
                </a:solidFill>
                <a:effectLst>
                  <a:outerShdw blurRad="38100" dist="38100" dir="2700000" algn="tl">
                    <a:srgbClr val="000000"/>
                  </a:outerShdw>
                </a:effectLst>
                <a:latin typeface="Palatino Linotype" panose="02040502050505030304" pitchFamily="18" charset="0"/>
              </a:rPr>
              <a:t>HERRN </a:t>
            </a:r>
            <a:r>
              <a:rPr lang="en-GB" altLang="en-US" sz="2400" dirty="0">
                <a:effectLst>
                  <a:outerShdw blurRad="38100" dist="38100" dir="2700000" algn="tl">
                    <a:srgbClr val="000000"/>
                  </a:outerShdw>
                </a:effectLst>
                <a:latin typeface="Palatino Linotype" panose="02040502050505030304" pitchFamily="18" charset="0"/>
              </a:rPr>
              <a:t>H3068</a:t>
            </a:r>
            <a:r>
              <a:rPr lang="de-DE" altLang="en-US" sz="2400" dirty="0">
                <a:effectLst>
                  <a:outerShdw blurRad="38100" dist="38100" dir="2700000" algn="tl">
                    <a:srgbClr val="000000"/>
                  </a:outerShdw>
                </a:effectLst>
                <a:latin typeface="Palatino Linotype" panose="02040502050505030304" pitchFamily="18" charset="0"/>
              </a:rPr>
              <a:t>, und das </a:t>
            </a:r>
            <a:r>
              <a:rPr lang="de-DE" altLang="en-US" sz="2400" dirty="0">
                <a:solidFill>
                  <a:srgbClr val="92D050"/>
                </a:solidFill>
                <a:effectLst>
                  <a:outerShdw blurRad="38100" dist="38100" dir="2700000" algn="tl">
                    <a:srgbClr val="000000"/>
                  </a:outerShdw>
                </a:effectLst>
                <a:latin typeface="Palatino Linotype" panose="02040502050505030304" pitchFamily="18" charset="0"/>
              </a:rPr>
              <a:t>rechnete</a:t>
            </a:r>
            <a:r>
              <a:rPr lang="de-DE" altLang="en-US" sz="2400" dirty="0">
                <a:effectLst>
                  <a:outerShdw blurRad="38100" dist="38100" dir="2700000" algn="tl">
                    <a:srgbClr val="000000"/>
                  </a:outerShdw>
                </a:effectLst>
                <a:latin typeface="Palatino Linotype" panose="02040502050505030304" pitchFamily="18" charset="0"/>
              </a:rPr>
              <a:t>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H2803 </a:t>
            </a:r>
            <a:r>
              <a:rPr lang="de-DE" altLang="en-US" sz="2400" dirty="0">
                <a:effectLst>
                  <a:outerShdw blurRad="38100" dist="38100" dir="2700000" algn="tl">
                    <a:srgbClr val="000000"/>
                  </a:outerShdw>
                </a:effectLst>
                <a:latin typeface="Palatino Linotype" panose="02040502050505030304" pitchFamily="18" charset="0"/>
              </a:rPr>
              <a:t>er ihm zur </a:t>
            </a:r>
            <a:r>
              <a:rPr lang="de-DE" altLang="en-US" sz="2400" dirty="0">
                <a:solidFill>
                  <a:srgbClr val="92D050"/>
                </a:solidFill>
                <a:effectLst>
                  <a:outerShdw blurRad="38100" dist="38100" dir="2700000" algn="tl">
                    <a:srgbClr val="000000"/>
                  </a:outerShdw>
                </a:effectLst>
                <a:latin typeface="Palatino Linotype" panose="02040502050505030304" pitchFamily="18" charset="0"/>
              </a:rPr>
              <a:t>Gerechtigkeit </a:t>
            </a:r>
            <a:r>
              <a:rPr lang="en-GB" altLang="en-US" sz="2400" dirty="0">
                <a:effectLst>
                  <a:outerShdw blurRad="38100" dist="38100" dir="2700000" algn="tl">
                    <a:srgbClr val="000000"/>
                  </a:outerShdw>
                </a:effectLst>
                <a:latin typeface="Palatino Linotype" panose="02040502050505030304" pitchFamily="18" charset="0"/>
              </a:rPr>
              <a:t>H6666</a:t>
            </a:r>
            <a:r>
              <a:rPr lang="de-DE" altLang="en-US" sz="2400" dirty="0">
                <a:effectLst>
                  <a:outerShdw blurRad="38100" dist="38100" dir="2700000" algn="tl">
                    <a:srgbClr val="000000"/>
                  </a:outerShdw>
                </a:effectLst>
                <a:latin typeface="Palatino Linotype" panose="02040502050505030304" pitchFamily="18" charset="0"/>
              </a:rPr>
              <a:t>. 1.Mose 15,6</a:t>
            </a:r>
            <a:endParaRPr lang="en-GB" altLang="en-US" sz="2400" dirty="0">
              <a:effectLst>
                <a:outerShdw blurRad="38100" dist="38100" dir="2700000" algn="tl">
                  <a:srgbClr val="000000"/>
                </a:outerShdw>
              </a:effectLst>
              <a:latin typeface="Palatino Linotype" panose="02040502050505030304" pitchFamily="18" charset="0"/>
            </a:endParaRP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Er </a:t>
            </a:r>
            <a:r>
              <a:rPr lang="en-GB" altLang="en-US" sz="2400" dirty="0" err="1">
                <a:effectLst>
                  <a:outerShdw blurRad="38100" dist="38100" dir="2700000" algn="tl">
                    <a:srgbClr val="000000"/>
                  </a:outerShdw>
                </a:effectLst>
                <a:latin typeface="Palatino Linotype" panose="02040502050505030304" pitchFamily="18" charset="0"/>
              </a:rPr>
              <a:t>glaubte</a:t>
            </a:r>
            <a:r>
              <a:rPr lang="en-GB" altLang="en-US" sz="2400" dirty="0">
                <a:effectLst>
                  <a:outerShdw blurRad="38100" dist="38100" dir="2700000" algn="tl">
                    <a:srgbClr val="000000"/>
                  </a:outerShdw>
                </a:effectLst>
                <a:latin typeface="Palatino Linotype" panose="02040502050505030304" pitchFamily="18" charset="0"/>
              </a:rPr>
              <a:t> </a:t>
            </a:r>
            <a:r>
              <a:rPr lang="en-GB" altLang="en-US" sz="2400" dirty="0" err="1">
                <a:effectLst>
                  <a:outerShdw blurRad="38100" dist="38100" dir="2700000" algn="tl">
                    <a:srgbClr val="000000"/>
                  </a:outerShdw>
                </a:effectLst>
                <a:latin typeface="Palatino Linotype" panose="02040502050505030304" pitchFamily="18" charset="0"/>
              </a:rPr>
              <a:t>dem</a:t>
            </a:r>
            <a:r>
              <a:rPr lang="en-GB" altLang="en-US" sz="2400" dirty="0">
                <a:effectLst>
                  <a:outerShdw blurRad="38100" dist="38100" dir="2700000" algn="tl">
                    <a:srgbClr val="000000"/>
                  </a:outerShdw>
                </a:effectLst>
                <a:latin typeface="Palatino Linotype" panose="02040502050505030304" pitchFamily="18" charset="0"/>
              </a:rPr>
              <a:t> Herrn und </a:t>
            </a:r>
            <a:r>
              <a:rPr lang="en-GB" altLang="en-US" sz="2400" dirty="0" err="1">
                <a:effectLst>
                  <a:outerShdw blurRad="38100" dist="38100" dir="2700000" algn="tl">
                    <a:srgbClr val="000000"/>
                  </a:outerShdw>
                </a:effectLst>
                <a:latin typeface="Palatino Linotype" panose="02040502050505030304" pitchFamily="18" charset="0"/>
              </a:rPr>
              <a:t>rechnete</a:t>
            </a:r>
            <a:r>
              <a:rPr lang="en-GB" altLang="en-US" sz="2400" dirty="0">
                <a:effectLst>
                  <a:outerShdw blurRad="38100" dist="38100" dir="2700000" algn="tl">
                    <a:srgbClr val="000000"/>
                  </a:outerShdw>
                </a:effectLst>
                <a:latin typeface="Palatino Linotype" panose="02040502050505030304" pitchFamily="18" charset="0"/>
              </a:rPr>
              <a:t> Ihn </a:t>
            </a:r>
            <a:r>
              <a:rPr lang="en-GB" altLang="en-US" sz="2400" dirty="0" err="1">
                <a:effectLst>
                  <a:outerShdw blurRad="38100" dist="38100" dir="2700000" algn="tl">
                    <a:srgbClr val="000000"/>
                  </a:outerShdw>
                </a:effectLst>
                <a:latin typeface="Palatino Linotype" panose="02040502050505030304" pitchFamily="18" charset="0"/>
              </a:rPr>
              <a:t>rechtschaffen</a:t>
            </a:r>
            <a:r>
              <a:rPr lang="en-GB" altLang="en-US" sz="2400" dirty="0">
                <a:effectLst>
                  <a:outerShdw blurRad="38100" dist="38100" dir="2700000" algn="tl">
                    <a:srgbClr val="000000"/>
                  </a:outerShdw>
                </a:effectLst>
                <a:latin typeface="Palatino Linotype" panose="02040502050505030304" pitchFamily="18" charset="0"/>
              </a:rPr>
              <a:t>/</a:t>
            </a:r>
            <a:r>
              <a:rPr lang="en-GB" altLang="en-US" sz="2400" dirty="0" err="1">
                <a:effectLst>
                  <a:outerShdw blurRad="38100" dist="38100" dir="2700000" algn="tl">
                    <a:srgbClr val="000000"/>
                  </a:outerShdw>
                </a:effectLst>
                <a:latin typeface="Palatino Linotype" panose="02040502050505030304" pitchFamily="18" charset="0"/>
              </a:rPr>
              <a:t>gerecht</a:t>
            </a:r>
            <a:r>
              <a:rPr lang="en-GB" altLang="en-US" sz="2400" dirty="0">
                <a:effectLst>
                  <a:outerShdw blurRad="38100" dist="38100" dir="2700000" algn="tl">
                    <a:srgbClr val="000000"/>
                  </a:outerShdw>
                </a:effectLst>
                <a:latin typeface="Palatino Linotype" panose="02040502050505030304" pitchFamily="18" charset="0"/>
              </a:rPr>
              <a:t>.</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a:t>
            </a:r>
            <a:r>
              <a:rPr lang="de-DE" altLang="en-US" sz="2400" dirty="0">
                <a:effectLst>
                  <a:outerShdw blurRad="38100" dist="38100" dir="2700000" algn="tl">
                    <a:srgbClr val="000000"/>
                  </a:outerShdw>
                </a:effectLst>
                <a:latin typeface="Palatino Linotype" panose="02040502050505030304" pitchFamily="18" charset="0"/>
              </a:rPr>
              <a:t>Gerecht und wahrhaftig sind Deine Wege, Du König der Heiligen!“ Offenbarung 15,3</a:t>
            </a:r>
            <a:endParaRPr lang="en-GB" altLang="en-US" sz="24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3554586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26BEA-C3A1-7228-1DDA-698D652B78DA}"/>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88329CDA-AC04-A28F-7281-8E6E2D0761A3}"/>
              </a:ext>
            </a:extLst>
          </p:cNvPr>
          <p:cNvSpPr>
            <a:spLocks noGrp="1" noChangeArrowheads="1"/>
          </p:cNvSpPr>
          <p:nvPr>
            <p:ph type="ctrTitle"/>
          </p:nvPr>
        </p:nvSpPr>
        <p:spPr>
          <a:xfrm>
            <a:off x="694261" y="405712"/>
            <a:ext cx="10803470" cy="628459"/>
          </a:xfrm>
        </p:spPr>
        <p:txBody>
          <a:bodyPr>
            <a:normAutofit/>
          </a:bodyPr>
          <a:lstStyle/>
          <a:p>
            <a:pPr defTabSz="1036638"/>
            <a:r>
              <a:rPr lang="en-US" altLang="en-US" sz="3200" dirty="0" err="1"/>
              <a:t>Wer</a:t>
            </a:r>
            <a:r>
              <a:rPr lang="en-US" altLang="en-US" sz="3200" dirty="0"/>
              <a:t> </a:t>
            </a:r>
            <a:r>
              <a:rPr lang="en-US" altLang="en-US" sz="3200" dirty="0" err="1"/>
              <a:t>rechnet</a:t>
            </a:r>
            <a:r>
              <a:rPr lang="en-US" altLang="en-US" sz="3200" dirty="0"/>
              <a:t> wen </a:t>
            </a:r>
            <a:r>
              <a:rPr lang="en-US" altLang="en-US" sz="3200" dirty="0" err="1"/>
              <a:t>als</a:t>
            </a:r>
            <a:r>
              <a:rPr lang="en-US" altLang="en-US" sz="3200" dirty="0"/>
              <a:t> </a:t>
            </a:r>
            <a:r>
              <a:rPr lang="en-US" altLang="en-US" sz="3200" dirty="0" err="1"/>
              <a:t>gerecht</a:t>
            </a:r>
            <a:r>
              <a:rPr lang="en-US" altLang="en-US" sz="3200" dirty="0"/>
              <a:t>?</a:t>
            </a:r>
          </a:p>
        </p:txBody>
      </p:sp>
      <p:sp>
        <p:nvSpPr>
          <p:cNvPr id="11267" name="Text Box 3">
            <a:extLst>
              <a:ext uri="{FF2B5EF4-FFF2-40B4-BE49-F238E27FC236}">
                <a16:creationId xmlns:a16="http://schemas.microsoft.com/office/drawing/2014/main" id="{E2613295-4FAD-7F9D-AD25-EFFA35B36A4E}"/>
              </a:ext>
            </a:extLst>
          </p:cNvPr>
          <p:cNvSpPr txBox="1">
            <a:spLocks noChangeArrowheads="1"/>
          </p:cNvSpPr>
          <p:nvPr/>
        </p:nvSpPr>
        <p:spPr bwMode="auto">
          <a:xfrm>
            <a:off x="520984" y="1158531"/>
            <a:ext cx="11287593" cy="5293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altLang="en-US" sz="2600" dirty="0">
                <a:effectLst>
                  <a:outerShdw blurRad="38100" dist="38100" dir="2700000" algn="tl">
                    <a:srgbClr val="000000"/>
                  </a:outerShdw>
                </a:effectLst>
                <a:latin typeface="Palatino Linotype" panose="02040502050505030304" pitchFamily="18" charset="0"/>
              </a:rPr>
              <a:t>Jetzt aber ist außerhalb des Gesetzes </a:t>
            </a:r>
            <a:r>
              <a:rPr lang="de-DE" altLang="en-US" sz="2600" dirty="0">
                <a:solidFill>
                  <a:srgbClr val="92D050"/>
                </a:solidFill>
                <a:effectLst>
                  <a:outerShdw blurRad="38100" dist="38100" dir="2700000" algn="tl">
                    <a:srgbClr val="000000"/>
                  </a:outerShdw>
                </a:effectLst>
                <a:latin typeface="Palatino Linotype" panose="02040502050505030304" pitchFamily="18" charset="0"/>
              </a:rPr>
              <a:t>die Gerechtigkeit Gottes </a:t>
            </a:r>
            <a:r>
              <a:rPr lang="de-DE" altLang="en-US" sz="2600" dirty="0">
                <a:effectLst>
                  <a:outerShdw blurRad="38100" dist="38100" dir="2700000" algn="tl">
                    <a:srgbClr val="000000"/>
                  </a:outerShdw>
                </a:effectLst>
                <a:latin typeface="Palatino Linotype" panose="02040502050505030304" pitchFamily="18" charset="0"/>
              </a:rPr>
              <a:t>offenbar gemacht worden, die von dem Gesetz und den Propheten bezeugt wird, </a:t>
            </a:r>
            <a:r>
              <a:rPr lang="de-DE" altLang="en-US" sz="2600" dirty="0">
                <a:solidFill>
                  <a:srgbClr val="92D050"/>
                </a:solidFill>
                <a:effectLst>
                  <a:outerShdw blurRad="38100" dist="38100" dir="2700000" algn="tl">
                    <a:srgbClr val="000000"/>
                  </a:outerShdw>
                </a:effectLst>
                <a:latin typeface="Palatino Linotype" panose="02040502050505030304" pitchFamily="18" charset="0"/>
              </a:rPr>
              <a:t>nämlich die Gerechtigkeit Gottes </a:t>
            </a:r>
            <a:r>
              <a:rPr lang="de-DE" altLang="en-US" sz="2600" dirty="0">
                <a:effectLst>
                  <a:outerShdw blurRad="38100" dist="38100" dir="2700000" algn="tl">
                    <a:srgbClr val="000000"/>
                  </a:outerShdw>
                </a:effectLst>
                <a:latin typeface="Palatino Linotype" panose="02040502050505030304" pitchFamily="18" charset="0"/>
              </a:rPr>
              <a:t>durch den Glauben an Jesus Christus, die zu allen und auf alle [kommt], die glauben. Denn es ist kein Unterschied; denn alle haben gesündigt und verfehlen die Herrlichkeit, die sie vor Gott haben sollten, sodass sie ohne Verdienst gerechtfertigt werden durch seine Gnade aufgrund der Erlösung, die in Christus Jesus ist. Ihn hat Gott zum Sühnopfer bestimmt, [das wirksam wird] durch den Glauben an sein Blut, </a:t>
            </a:r>
            <a:r>
              <a:rPr lang="de-DE" altLang="en-US" sz="2600" dirty="0">
                <a:solidFill>
                  <a:srgbClr val="92D050"/>
                </a:solidFill>
                <a:effectLst>
                  <a:outerShdw blurRad="38100" dist="38100" dir="2700000" algn="tl">
                    <a:srgbClr val="000000"/>
                  </a:outerShdw>
                </a:effectLst>
                <a:latin typeface="Palatino Linotype" panose="02040502050505030304" pitchFamily="18" charset="0"/>
              </a:rPr>
              <a:t>um seine Gerechtigkeit zu erweisen</a:t>
            </a:r>
            <a:r>
              <a:rPr lang="de-DE" altLang="en-US" sz="2600" dirty="0">
                <a:effectLst>
                  <a:outerShdw blurRad="38100" dist="38100" dir="2700000" algn="tl">
                    <a:srgbClr val="000000"/>
                  </a:outerShdw>
                </a:effectLst>
                <a:latin typeface="Palatino Linotype" panose="02040502050505030304" pitchFamily="18" charset="0"/>
              </a:rPr>
              <a:t>, weil er die Sünden ungestraft ließ, die zuvor geschehen waren, als Gott Zurückhaltung übte, </a:t>
            </a:r>
            <a:r>
              <a:rPr lang="de-DE" altLang="en-US" sz="2600" dirty="0">
                <a:solidFill>
                  <a:srgbClr val="92D050"/>
                </a:solidFill>
                <a:effectLst>
                  <a:outerShdw blurRad="38100" dist="38100" dir="2700000" algn="tl">
                    <a:srgbClr val="000000"/>
                  </a:outerShdw>
                </a:effectLst>
                <a:latin typeface="Palatino Linotype" panose="02040502050505030304" pitchFamily="18" charset="0"/>
              </a:rPr>
              <a:t>um seine Gerechtigkeit in der jetzigen Zeit zu erweisen, damit er selbst gerecht sei und zugleich den rechtfertige, der aus dem Glauben an Jesus ist</a:t>
            </a:r>
            <a:r>
              <a:rPr lang="de-DE" altLang="en-US" sz="2600" dirty="0">
                <a:effectLst>
                  <a:outerShdw blurRad="38100" dist="38100" dir="2700000" algn="tl">
                    <a:srgbClr val="000000"/>
                  </a:outerShdw>
                </a:effectLst>
                <a:latin typeface="Palatino Linotype" panose="02040502050505030304" pitchFamily="18" charset="0"/>
              </a:rPr>
              <a:t>. </a:t>
            </a:r>
            <a:r>
              <a:rPr lang="en-GB" altLang="en-US" sz="2600" dirty="0">
                <a:effectLst>
                  <a:outerShdw blurRad="38100" dist="38100" dir="2700000" algn="tl">
                    <a:srgbClr val="000000"/>
                  </a:outerShdw>
                </a:effectLst>
                <a:latin typeface="Palatino Linotype" panose="02040502050505030304" pitchFamily="18" charset="0"/>
              </a:rPr>
              <a:t>Römer 3,21-26</a:t>
            </a:r>
          </a:p>
        </p:txBody>
      </p:sp>
    </p:spTree>
    <p:extLst>
      <p:ext uri="{BB962C8B-B14F-4D97-AF65-F5344CB8AC3E}">
        <p14:creationId xmlns:p14="http://schemas.microsoft.com/office/powerpoint/2010/main" val="1560981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F0D10A-53A9-04AF-7455-4D5C94E7FE81}"/>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B9F2735F-C45F-1411-5E93-4FE3B0A306C8}"/>
              </a:ext>
            </a:extLst>
          </p:cNvPr>
          <p:cNvSpPr>
            <a:spLocks noGrp="1" noChangeArrowheads="1"/>
          </p:cNvSpPr>
          <p:nvPr>
            <p:ph type="ctrTitle"/>
          </p:nvPr>
        </p:nvSpPr>
        <p:spPr>
          <a:xfrm>
            <a:off x="860316" y="555002"/>
            <a:ext cx="10614437" cy="628459"/>
          </a:xfrm>
        </p:spPr>
        <p:txBody>
          <a:bodyPr>
            <a:normAutofit fontScale="90000"/>
          </a:bodyPr>
          <a:lstStyle/>
          <a:p>
            <a:pPr defTabSz="1036638"/>
            <a:r>
              <a:rPr lang="de-DE" altLang="en-US" sz="3200" dirty="0"/>
              <a:t>1.Mose 15,6 definiert durch die Definition von Gerechtigkeit</a:t>
            </a:r>
            <a:endParaRPr lang="en-US" altLang="en-US" sz="3200" dirty="0"/>
          </a:p>
        </p:txBody>
      </p:sp>
      <p:sp>
        <p:nvSpPr>
          <p:cNvPr id="11267" name="Text Box 3">
            <a:extLst>
              <a:ext uri="{FF2B5EF4-FFF2-40B4-BE49-F238E27FC236}">
                <a16:creationId xmlns:a16="http://schemas.microsoft.com/office/drawing/2014/main" id="{C9C7D1AF-5BE7-F4E4-1063-77B5744B2BEF}"/>
              </a:ext>
            </a:extLst>
          </p:cNvPr>
          <p:cNvSpPr txBox="1">
            <a:spLocks noChangeArrowheads="1"/>
          </p:cNvSpPr>
          <p:nvPr/>
        </p:nvSpPr>
        <p:spPr bwMode="auto">
          <a:xfrm>
            <a:off x="457201" y="1375985"/>
            <a:ext cx="11420668"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altLang="en-US" sz="2400" dirty="0">
                <a:effectLst>
                  <a:outerShdw blurRad="38100" dist="38100" dir="2700000" algn="tl">
                    <a:srgbClr val="000000"/>
                  </a:outerShdw>
                </a:effectLst>
                <a:latin typeface="Palatino Linotype" panose="02040502050505030304" pitchFamily="18" charset="0"/>
              </a:rPr>
              <a:t>Und er hieß ihn hinausgehen und sprach: Sieh gen Himmel und zähle die Sterne; kannst du sie zählen? Und sprach zu ihm: So zahlreich sollen deine Nachkommen sein! Abram glaubte dem HERRN, und das rechnete er ihm zur Gerechtigkeit. 1.Mose 15,5.6</a:t>
            </a:r>
            <a:endParaRPr lang="en-GB" altLang="en-US" sz="2400" dirty="0">
              <a:effectLst>
                <a:outerShdw blurRad="38100" dist="38100" dir="2700000" algn="tl">
                  <a:srgbClr val="000000"/>
                </a:outerShdw>
              </a:effectLst>
              <a:latin typeface="Palatino Linotype" panose="02040502050505030304" pitchFamily="18" charset="0"/>
            </a:endParaRP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de-DE" altLang="en-US" sz="2400" dirty="0">
                <a:effectLst>
                  <a:outerShdw blurRad="38100" dist="38100" dir="2700000" algn="tl">
                    <a:srgbClr val="000000"/>
                  </a:outerShdw>
                </a:effectLst>
                <a:latin typeface="Palatino Linotype" panose="02040502050505030304" pitchFamily="18" charset="0"/>
              </a:rPr>
              <a:t>Wenn Gerechtigkeit bedeutet, dass jede Sünde bestraft werden muss, dann kann Abraham Gott nicht als gerecht oder rechtschaffen bezeichnen, nur weil Er ihm eine Verheißung ewiger Nachkommenschaft gegeben hat, obwohl Abraham gerade all diese Männer getötet hatte, um seinen Neffen Lot zu retten.</a:t>
            </a:r>
            <a:endParaRPr lang="en-GB" altLang="en-US" sz="2400" dirty="0">
              <a:effectLst>
                <a:outerShdw blurRad="38100" dist="38100" dir="2700000" algn="tl">
                  <a:srgbClr val="000000"/>
                </a:outerShdw>
              </a:effectLst>
              <a:latin typeface="Palatino Linotype" panose="02040502050505030304" pitchFamily="18" charset="0"/>
            </a:endParaRP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de-DE" altLang="en-US" sz="2400" dirty="0">
                <a:effectLst>
                  <a:outerShdw blurRad="38100" dist="38100" dir="2700000" algn="tl">
                    <a:srgbClr val="000000"/>
                  </a:outerShdw>
                </a:effectLst>
                <a:latin typeface="Palatino Linotype" panose="02040502050505030304" pitchFamily="18" charset="0"/>
              </a:rPr>
              <a:t>Wenn Gerechtigkeit jedoch Liebe, Barmherzigkeit, Güte und Mitgefühl bedeutet, dann ist Abraham derjenige, der Gott als gerecht rechnet, und wenn Abraham die Wahrheit über Gottes gerechten Charakter anerkennt, ist die Versöhnung vollendet und der Mensch versöhnt.</a:t>
            </a:r>
            <a:endParaRPr lang="en-GB" altLang="en-US" sz="20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1223450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93ECBD-303E-20DE-FDB8-18901822D4F6}"/>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97F559DA-BC2D-2BF6-CEC4-D02AE2BC2B36}"/>
              </a:ext>
            </a:extLst>
          </p:cNvPr>
          <p:cNvSpPr>
            <a:spLocks noGrp="1" noChangeArrowheads="1"/>
          </p:cNvSpPr>
          <p:nvPr>
            <p:ph type="ctrTitle"/>
          </p:nvPr>
        </p:nvSpPr>
        <p:spPr>
          <a:xfrm>
            <a:off x="694261" y="405712"/>
            <a:ext cx="10803470" cy="628459"/>
          </a:xfrm>
        </p:spPr>
        <p:txBody>
          <a:bodyPr>
            <a:normAutofit/>
          </a:bodyPr>
          <a:lstStyle/>
          <a:p>
            <a:pPr defTabSz="1036638"/>
            <a:r>
              <a:rPr lang="en-US" altLang="en-US" sz="3200" dirty="0"/>
              <a:t>Was </a:t>
            </a:r>
            <a:r>
              <a:rPr lang="en-US" altLang="en-US" sz="3200" dirty="0" err="1"/>
              <a:t>aber</a:t>
            </a:r>
            <a:r>
              <a:rPr lang="en-US" altLang="en-US" sz="3200" dirty="0"/>
              <a:t> </a:t>
            </a:r>
            <a:r>
              <a:rPr lang="en-US" altLang="en-US" sz="3200" dirty="0" err="1"/>
              <a:t>mit</a:t>
            </a:r>
            <a:r>
              <a:rPr lang="en-US" altLang="en-US" sz="3200" dirty="0"/>
              <a:t> Römer 4,1-5</a:t>
            </a:r>
          </a:p>
        </p:txBody>
      </p:sp>
      <p:sp>
        <p:nvSpPr>
          <p:cNvPr id="11267" name="Text Box 3">
            <a:extLst>
              <a:ext uri="{FF2B5EF4-FFF2-40B4-BE49-F238E27FC236}">
                <a16:creationId xmlns:a16="http://schemas.microsoft.com/office/drawing/2014/main" id="{20BAF767-03AF-6D7A-C4EC-312B80212FE1}"/>
              </a:ext>
            </a:extLst>
          </p:cNvPr>
          <p:cNvSpPr txBox="1">
            <a:spLocks noChangeArrowheads="1"/>
          </p:cNvSpPr>
          <p:nvPr/>
        </p:nvSpPr>
        <p:spPr bwMode="auto">
          <a:xfrm>
            <a:off x="539646" y="1394645"/>
            <a:ext cx="11287593"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altLang="en-US" sz="2400" dirty="0">
                <a:effectLst>
                  <a:outerShdw blurRad="38100" dist="38100" dir="2700000" algn="tl">
                    <a:srgbClr val="000000"/>
                  </a:outerShdw>
                </a:effectLst>
                <a:latin typeface="Palatino Linotype" panose="02040502050505030304" pitchFamily="18" charset="0"/>
              </a:rPr>
              <a:t>Was wollen wir denn sagen, dass Abraham, unser Vater, nach dem Fleisch erlangt hat? Wenn nämlich Abraham aus Werken gerechtfertigt worden ist, hat er zwar Ruhm, aber nicht vor Gott. Denn was sagt die Schrift? </a:t>
            </a:r>
            <a:r>
              <a:rPr lang="de-DE" altLang="en-US" sz="2400" dirty="0">
                <a:solidFill>
                  <a:srgbClr val="92D050"/>
                </a:solidFill>
                <a:effectLst>
                  <a:outerShdw blurRad="38100" dist="38100" dir="2700000" algn="tl">
                    <a:srgbClr val="000000"/>
                  </a:outerShdw>
                </a:effectLst>
                <a:latin typeface="Palatino Linotype" panose="02040502050505030304" pitchFamily="18" charset="0"/>
              </a:rPr>
              <a:t>»Abraham aber glaubte Gott, und das wurde ihm als Gerechtigkeit angerechnet«. Wer aber Werke verrichtet, dem wird der Lohn nicht aufgrund von Gnade angerechnet, sondern aufgrund der Verpflichtung; wer dagegen keine Werke verrichtet, </a:t>
            </a:r>
            <a:r>
              <a:rPr lang="de-DE" altLang="en-US" sz="2400" u="sng" dirty="0">
                <a:solidFill>
                  <a:srgbClr val="92D050"/>
                </a:solidFill>
                <a:effectLst>
                  <a:outerShdw blurRad="38100" dist="38100" dir="2700000" algn="tl">
                    <a:srgbClr val="000000"/>
                  </a:outerShdw>
                </a:effectLst>
                <a:latin typeface="Palatino Linotype" panose="02040502050505030304" pitchFamily="18" charset="0"/>
              </a:rPr>
              <a:t>sondern an den glaubt, der den Gottlosen rechtfertigt</a:t>
            </a:r>
            <a:r>
              <a:rPr lang="de-DE" altLang="en-US" sz="2400" dirty="0">
                <a:solidFill>
                  <a:srgbClr val="92D050"/>
                </a:solidFill>
                <a:effectLst>
                  <a:outerShdw blurRad="38100" dist="38100" dir="2700000" algn="tl">
                    <a:srgbClr val="000000"/>
                  </a:outerShdw>
                </a:effectLst>
                <a:latin typeface="Palatino Linotype" panose="02040502050505030304" pitchFamily="18" charset="0"/>
              </a:rPr>
              <a:t>, dem wird sein Glaube als Gerechtigkeit angerechnet</a:t>
            </a:r>
            <a:r>
              <a:rPr lang="de-DE" altLang="en-US" sz="2400" dirty="0">
                <a:effectLst>
                  <a:outerShdw blurRad="38100" dist="38100" dir="2700000" algn="tl">
                    <a:srgbClr val="000000"/>
                  </a:outerShdw>
                </a:effectLst>
                <a:latin typeface="Palatino Linotype" panose="02040502050505030304" pitchFamily="18" charset="0"/>
              </a:rPr>
              <a:t>.</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 </a:t>
            </a:r>
            <a:r>
              <a:rPr lang="en-GB" altLang="en-US" sz="2400" dirty="0">
                <a:effectLst>
                  <a:outerShdw blurRad="38100" dist="38100" dir="2700000" algn="tl">
                    <a:srgbClr val="000000"/>
                  </a:outerShdw>
                </a:effectLst>
                <a:latin typeface="Palatino Linotype" panose="02040502050505030304" pitchFamily="18" charset="0"/>
              </a:rPr>
              <a:t>Römer 4,1-5</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de-DE" altLang="en-US" sz="2400" dirty="0">
                <a:effectLst>
                  <a:outerShdw blurRad="38100" dist="38100" dir="2700000" algn="tl">
                    <a:srgbClr val="000000"/>
                  </a:outerShdw>
                </a:effectLst>
                <a:latin typeface="Palatino Linotype" panose="02040502050505030304" pitchFamily="18" charset="0"/>
              </a:rPr>
              <a:t>Alter Bund – Gott rechnet den Menschen als gerecht, weil er Gottes Opfer annimmt.</a:t>
            </a:r>
          </a:p>
          <a:p>
            <a:pPr algn="just"/>
            <a:r>
              <a:rPr lang="de-DE" altLang="en-US" sz="2400" dirty="0">
                <a:effectLst>
                  <a:outerShdw blurRad="38100" dist="38100" dir="2700000" algn="tl">
                    <a:srgbClr val="000000"/>
                  </a:outerShdw>
                </a:effectLst>
                <a:latin typeface="Palatino Linotype" panose="02040502050505030304" pitchFamily="18" charset="0"/>
              </a:rPr>
              <a:t>Neuer Bund – Der Mensch rechnet Gott als gerecht, indem er Seiner Verheißung glaubt und damit an die Wahrheit Seines Charakters glaubt.</a:t>
            </a:r>
            <a:endParaRPr lang="en-GB" altLang="en-US" sz="20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2075730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56F233-291A-1DA0-271F-53AD8E8AF41A}"/>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BAFCCC55-ACA6-EA77-6375-B9D5723CD78D}"/>
              </a:ext>
            </a:extLst>
          </p:cNvPr>
          <p:cNvSpPr>
            <a:spLocks noGrp="1" noChangeArrowheads="1"/>
          </p:cNvSpPr>
          <p:nvPr>
            <p:ph type="ctrTitle"/>
          </p:nvPr>
        </p:nvSpPr>
        <p:spPr>
          <a:xfrm>
            <a:off x="812799" y="477202"/>
            <a:ext cx="10566399" cy="633765"/>
          </a:xfrm>
        </p:spPr>
        <p:txBody>
          <a:bodyPr>
            <a:normAutofit/>
          </a:bodyPr>
          <a:lstStyle/>
          <a:p>
            <a:pPr defTabSz="1036638"/>
            <a:r>
              <a:rPr lang="en-US" altLang="en-US" sz="3200" dirty="0"/>
              <a:t>Der </a:t>
            </a:r>
            <a:r>
              <a:rPr lang="en-US" altLang="en-US" sz="3200" dirty="0" err="1"/>
              <a:t>glaube</a:t>
            </a:r>
            <a:r>
              <a:rPr lang="en-US" altLang="en-US" sz="3200" dirty="0"/>
              <a:t> </a:t>
            </a:r>
            <a:r>
              <a:rPr lang="en-US" altLang="en-US" sz="3200" dirty="0" err="1"/>
              <a:t>abrahams</a:t>
            </a:r>
            <a:endParaRPr lang="en-US" altLang="en-US" sz="3200" dirty="0"/>
          </a:p>
        </p:txBody>
      </p:sp>
      <p:sp>
        <p:nvSpPr>
          <p:cNvPr id="11267" name="Text Box 3">
            <a:extLst>
              <a:ext uri="{FF2B5EF4-FFF2-40B4-BE49-F238E27FC236}">
                <a16:creationId xmlns:a16="http://schemas.microsoft.com/office/drawing/2014/main" id="{39119800-E7EC-CEB4-FCB1-7C837ABE9914}"/>
              </a:ext>
            </a:extLst>
          </p:cNvPr>
          <p:cNvSpPr txBox="1">
            <a:spLocks noChangeArrowheads="1"/>
          </p:cNvSpPr>
          <p:nvPr/>
        </p:nvSpPr>
        <p:spPr bwMode="auto">
          <a:xfrm>
            <a:off x="812799" y="1443841"/>
            <a:ext cx="10424633"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altLang="en-US" sz="2800" dirty="0">
                <a:effectLst>
                  <a:outerShdw blurRad="38100" dist="38100" dir="2700000" algn="tl">
                    <a:srgbClr val="000000"/>
                  </a:outerShdw>
                </a:effectLst>
                <a:latin typeface="Palatino Linotype" panose="02040502050505030304" pitchFamily="18" charset="0"/>
              </a:rPr>
              <a:t>Und Er führte ihn hinaus und sprach: Sieh doch zum Himmel und zähle die Sterne, wenn du sie zählen kannst! Und Er sprach zu ihm: So soll dein Same sein! Und [Abram] glaubte dem HERRN, und das rechnete er ihm als Gerechtigkeit </a:t>
            </a:r>
            <a:r>
              <a:rPr lang="en-GB" altLang="en-US" sz="2800" dirty="0">
                <a:solidFill>
                  <a:srgbClr val="92D050"/>
                </a:solidFill>
                <a:effectLst>
                  <a:outerShdw blurRad="38100" dist="38100" dir="2700000" algn="tl">
                    <a:srgbClr val="000000"/>
                  </a:outerShdw>
                </a:effectLst>
                <a:latin typeface="Palatino Linotype" panose="02040502050505030304" pitchFamily="18" charset="0"/>
              </a:rPr>
              <a:t>[H6666 von H6664 </a:t>
            </a:r>
            <a:r>
              <a:rPr lang="en-GB" altLang="en-US" sz="2800" dirty="0" err="1">
                <a:solidFill>
                  <a:srgbClr val="92D050"/>
                </a:solidFill>
                <a:effectLst>
                  <a:outerShdw blurRad="38100" dist="38100" dir="2700000" algn="tl">
                    <a:srgbClr val="000000"/>
                  </a:outerShdw>
                </a:effectLst>
                <a:latin typeface="Palatino Linotype" panose="02040502050505030304" pitchFamily="18" charset="0"/>
              </a:rPr>
              <a:t>Tsedeq</a:t>
            </a:r>
            <a:r>
              <a:rPr lang="en-GB" altLang="en-US" sz="2800" dirty="0">
                <a:solidFill>
                  <a:srgbClr val="92D050"/>
                </a:solidFill>
                <a:effectLst>
                  <a:outerShdw blurRad="38100" dist="38100" dir="2700000" algn="tl">
                    <a:srgbClr val="000000"/>
                  </a:outerShdw>
                </a:effectLst>
                <a:latin typeface="Palatino Linotype" panose="02040502050505030304" pitchFamily="18" charset="0"/>
              </a:rPr>
              <a:t>] </a:t>
            </a:r>
            <a:r>
              <a:rPr lang="de-DE" altLang="en-US" sz="2800" dirty="0">
                <a:effectLst>
                  <a:outerShdw blurRad="38100" dist="38100" dir="2700000" algn="tl">
                    <a:srgbClr val="000000"/>
                  </a:outerShdw>
                </a:effectLst>
                <a:latin typeface="Palatino Linotype" panose="02040502050505030304" pitchFamily="18" charset="0"/>
              </a:rPr>
              <a:t>an. 1.Mose 15,5.6</a:t>
            </a:r>
            <a:endParaRPr lang="en-GB" altLang="en-US" sz="2800" dirty="0">
              <a:effectLst>
                <a:outerShdw blurRad="38100" dist="38100" dir="2700000" algn="tl">
                  <a:srgbClr val="000000"/>
                </a:outerShdw>
              </a:effectLst>
              <a:latin typeface="Palatino Linotype" panose="02040502050505030304" pitchFamily="18" charset="0"/>
            </a:endParaRPr>
          </a:p>
          <a:p>
            <a:pPr algn="just"/>
            <a:endParaRPr lang="en-GB" altLang="en-US" sz="2800" dirty="0">
              <a:solidFill>
                <a:srgbClr val="92D050"/>
              </a:solidFill>
              <a:effectLst>
                <a:outerShdw blurRad="38100" dist="38100" dir="2700000" algn="tl">
                  <a:srgbClr val="000000"/>
                </a:outerShdw>
              </a:effectLst>
              <a:latin typeface="Palatino Linotype" panose="02040502050505030304" pitchFamily="18" charset="0"/>
            </a:endParaRPr>
          </a:p>
          <a:p>
            <a:pPr algn="just"/>
            <a:r>
              <a:rPr lang="de-DE" altLang="en-US" sz="2800" dirty="0">
                <a:effectLst>
                  <a:outerShdw blurRad="38100" dist="38100" dir="2700000" algn="tl">
                    <a:srgbClr val="000000"/>
                  </a:outerShdw>
                </a:effectLst>
                <a:latin typeface="Palatino Linotype" panose="02040502050505030304" pitchFamily="18" charset="0"/>
              </a:rPr>
              <a:t>H6666: Von H6663; Rechtschaffenheit (abstrakt), subjektiv (Aufrichtigkeit), </a:t>
            </a:r>
            <a:r>
              <a:rPr lang="de-DE" altLang="en-US" sz="2800" dirty="0">
                <a:solidFill>
                  <a:srgbClr val="92D050"/>
                </a:solidFill>
                <a:effectLst>
                  <a:outerShdw blurRad="38100" dist="38100" dir="2700000" algn="tl">
                    <a:srgbClr val="000000"/>
                  </a:outerShdw>
                </a:effectLst>
                <a:latin typeface="Palatino Linotype" panose="02040502050505030304" pitchFamily="18" charset="0"/>
              </a:rPr>
              <a:t>objektiv (Gerechtigkeit)</a:t>
            </a:r>
            <a:r>
              <a:rPr lang="de-DE" altLang="en-US" sz="2800" dirty="0">
                <a:effectLst>
                  <a:outerShdw blurRad="38100" dist="38100" dir="2700000" algn="tl">
                    <a:srgbClr val="000000"/>
                  </a:outerShdw>
                </a:effectLst>
                <a:latin typeface="Palatino Linotype" panose="02040502050505030304" pitchFamily="18" charset="0"/>
              </a:rPr>
              <a:t>,</a:t>
            </a:r>
            <a:r>
              <a:rPr lang="de-DE" altLang="en-US" sz="2800" dirty="0">
                <a:solidFill>
                  <a:srgbClr val="92D050"/>
                </a:solidFill>
                <a:effectLst>
                  <a:outerShdw blurRad="38100" dist="38100" dir="2700000" algn="tl">
                    <a:srgbClr val="000000"/>
                  </a:outerShdw>
                </a:effectLst>
                <a:latin typeface="Palatino Linotype" panose="02040502050505030304" pitchFamily="18" charset="0"/>
              </a:rPr>
              <a:t> </a:t>
            </a:r>
            <a:r>
              <a:rPr lang="de-DE" altLang="en-US" sz="2800" dirty="0">
                <a:effectLst>
                  <a:outerShdw blurRad="38100" dist="38100" dir="2700000" algn="tl">
                    <a:srgbClr val="000000"/>
                  </a:outerShdw>
                </a:effectLst>
                <a:latin typeface="Palatino Linotype" panose="02040502050505030304" pitchFamily="18" charset="0"/>
              </a:rPr>
              <a:t>moralisch (Tugend) oder im übertragenen Sinne (Gedeihen): – Gerechtigkeit, gemäßigt, Recht (gerecht) (gerechte Handlung) (richtig) (Richtigkeit)</a:t>
            </a:r>
            <a:endParaRPr lang="en-GB" altLang="en-US" sz="28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2257332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BE0938-9801-B63B-BE64-4F546732906A}"/>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703B0A35-053A-5A70-0479-2D02DAE5D8F7}"/>
              </a:ext>
            </a:extLst>
          </p:cNvPr>
          <p:cNvSpPr>
            <a:spLocks noGrp="1" noChangeArrowheads="1"/>
          </p:cNvSpPr>
          <p:nvPr>
            <p:ph type="ctrTitle"/>
          </p:nvPr>
        </p:nvSpPr>
        <p:spPr>
          <a:xfrm>
            <a:off x="694261" y="405712"/>
            <a:ext cx="10803470" cy="628459"/>
          </a:xfrm>
        </p:spPr>
        <p:txBody>
          <a:bodyPr>
            <a:normAutofit/>
          </a:bodyPr>
          <a:lstStyle/>
          <a:p>
            <a:pPr defTabSz="1036638"/>
            <a:r>
              <a:rPr lang="en-US" altLang="en-US" sz="3200" dirty="0"/>
              <a:t>Aber wo war das </a:t>
            </a:r>
            <a:r>
              <a:rPr lang="en-US" altLang="en-US" sz="3200" dirty="0" err="1"/>
              <a:t>opfer</a:t>
            </a:r>
            <a:r>
              <a:rPr lang="en-US" altLang="en-US" sz="3200" dirty="0"/>
              <a:t>?</a:t>
            </a:r>
          </a:p>
        </p:txBody>
      </p:sp>
      <p:sp>
        <p:nvSpPr>
          <p:cNvPr id="11267" name="Text Box 3">
            <a:extLst>
              <a:ext uri="{FF2B5EF4-FFF2-40B4-BE49-F238E27FC236}">
                <a16:creationId xmlns:a16="http://schemas.microsoft.com/office/drawing/2014/main" id="{7D59547E-8D64-E486-B740-81DA9F0F4DCB}"/>
              </a:ext>
            </a:extLst>
          </p:cNvPr>
          <p:cNvSpPr txBox="1">
            <a:spLocks noChangeArrowheads="1"/>
          </p:cNvSpPr>
          <p:nvPr/>
        </p:nvSpPr>
        <p:spPr bwMode="auto">
          <a:xfrm>
            <a:off x="539646" y="1394645"/>
            <a:ext cx="11287593"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altLang="en-US" sz="2400" dirty="0">
                <a:solidFill>
                  <a:srgbClr val="92D050"/>
                </a:solidFill>
                <a:effectLst>
                  <a:outerShdw blurRad="38100" dist="38100" dir="2700000" algn="tl">
                    <a:srgbClr val="000000"/>
                  </a:outerShdw>
                </a:effectLst>
                <a:latin typeface="Palatino Linotype" panose="02040502050505030304" pitchFamily="18" charset="0"/>
              </a:rPr>
              <a:t>Nach diesen Geschichten begab sich’s, dass zu Abram das Wort des HERRN kam in einer Erscheinung: Fürchte dich nicht, Abram! Ich bin dein Schild und dein sehr großer Lohn</a:t>
            </a:r>
            <a:r>
              <a:rPr lang="de-DE" altLang="en-US" sz="2400" dirty="0">
                <a:effectLst>
                  <a:outerShdw blurRad="38100" dist="38100" dir="2700000" algn="tl">
                    <a:srgbClr val="000000"/>
                  </a:outerShdw>
                </a:effectLst>
                <a:latin typeface="Palatino Linotype" panose="02040502050505030304" pitchFamily="18" charset="0"/>
              </a:rPr>
              <a:t>. Abram sprach aber: Herr </a:t>
            </a:r>
            <a:r>
              <a:rPr lang="de-DE" altLang="en-US" sz="2400" dirty="0" err="1">
                <a:effectLst>
                  <a:outerShdw blurRad="38100" dist="38100" dir="2700000" algn="tl">
                    <a:srgbClr val="000000"/>
                  </a:outerShdw>
                </a:effectLst>
                <a:latin typeface="Palatino Linotype" panose="02040502050505030304" pitchFamily="18" charset="0"/>
              </a:rPr>
              <a:t>HERR</a:t>
            </a:r>
            <a:r>
              <a:rPr lang="de-DE" altLang="en-US" sz="2400" dirty="0">
                <a:effectLst>
                  <a:outerShdw blurRad="38100" dist="38100" dir="2700000" algn="tl">
                    <a:srgbClr val="000000"/>
                  </a:outerShdw>
                </a:effectLst>
                <a:latin typeface="Palatino Linotype" panose="02040502050505030304" pitchFamily="18" charset="0"/>
              </a:rPr>
              <a:t>, was willst du mir geben? Ich gehe dahin ohne Kinder und mein Knecht </a:t>
            </a:r>
            <a:r>
              <a:rPr lang="de-DE" altLang="en-US" sz="2400" dirty="0" err="1">
                <a:effectLst>
                  <a:outerShdw blurRad="38100" dist="38100" dir="2700000" algn="tl">
                    <a:srgbClr val="000000"/>
                  </a:outerShdw>
                </a:effectLst>
                <a:latin typeface="Palatino Linotype" panose="02040502050505030304" pitchFamily="18" charset="0"/>
              </a:rPr>
              <a:t>Eliëser</a:t>
            </a:r>
            <a:r>
              <a:rPr lang="de-DE" altLang="en-US" sz="2400" dirty="0">
                <a:effectLst>
                  <a:outerShdw blurRad="38100" dist="38100" dir="2700000" algn="tl">
                    <a:srgbClr val="000000"/>
                  </a:outerShdw>
                </a:effectLst>
                <a:latin typeface="Palatino Linotype" panose="02040502050505030304" pitchFamily="18" charset="0"/>
              </a:rPr>
              <a:t> von Damaskus wird mein Haus besitzen. Und Abram sprach: Mir hast du keine Nachkommen gegeben; und siehe, einer aus meinem Haus wird mein Erbe sein. Und siehe, der HERR sprach zu ihm: Er soll nicht dein Erbe sein, sondern der von deinem Leibe kommen wird, der soll dein Erbe sein. </a:t>
            </a:r>
            <a:r>
              <a:rPr lang="de-DE" altLang="en-US" sz="2400" dirty="0">
                <a:solidFill>
                  <a:srgbClr val="92D050"/>
                </a:solidFill>
                <a:effectLst>
                  <a:outerShdw blurRad="38100" dist="38100" dir="2700000" algn="tl">
                    <a:srgbClr val="000000"/>
                  </a:outerShdw>
                </a:effectLst>
                <a:latin typeface="Palatino Linotype" panose="02040502050505030304" pitchFamily="18" charset="0"/>
              </a:rPr>
              <a:t>Und er hieß ihn hinausgehen und sprach: Sieh gen Himmel und zähle die Sterne; kannst du sie zählen? Und sprach zu ihm: So zahlreich sollen deine Nachkommen sein! </a:t>
            </a:r>
            <a:r>
              <a:rPr lang="de-DE" altLang="en-US" sz="2400" dirty="0">
                <a:effectLst>
                  <a:outerShdw blurRad="38100" dist="38100" dir="2700000" algn="tl">
                    <a:srgbClr val="000000"/>
                  </a:outerShdw>
                </a:effectLst>
                <a:latin typeface="Palatino Linotype" panose="02040502050505030304" pitchFamily="18" charset="0"/>
              </a:rPr>
              <a:t>Abram glaubte dem HERRN, und das rechnete er ihm zur Gerechtigkeit. </a:t>
            </a:r>
            <a:r>
              <a:rPr lang="en-GB" altLang="en-US" sz="2400" dirty="0">
                <a:effectLst>
                  <a:outerShdw blurRad="38100" dist="38100" dir="2700000" algn="tl">
                    <a:srgbClr val="000000"/>
                  </a:outerShdw>
                </a:effectLst>
                <a:latin typeface="Palatino Linotype" panose="02040502050505030304" pitchFamily="18" charset="0"/>
              </a:rPr>
              <a:t>1.Mose 15,1-6 Luther 2017</a:t>
            </a:r>
            <a:endParaRPr lang="en-GB" altLang="en-US" sz="20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3374459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1B498A-3E08-DD02-56AB-B35AB0DDB326}"/>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F0B2DFEE-B2CC-F8BA-0CDA-B0E8DD68E8C1}"/>
              </a:ext>
            </a:extLst>
          </p:cNvPr>
          <p:cNvSpPr>
            <a:spLocks noGrp="1" noChangeArrowheads="1"/>
          </p:cNvSpPr>
          <p:nvPr>
            <p:ph type="ctrTitle"/>
          </p:nvPr>
        </p:nvSpPr>
        <p:spPr>
          <a:xfrm>
            <a:off x="694261" y="405712"/>
            <a:ext cx="10803470" cy="628459"/>
          </a:xfrm>
        </p:spPr>
        <p:txBody>
          <a:bodyPr>
            <a:normAutofit/>
          </a:bodyPr>
          <a:lstStyle/>
          <a:p>
            <a:pPr defTabSz="1036638"/>
            <a:r>
              <a:rPr lang="en-US" altLang="en-US" sz="3200" dirty="0"/>
              <a:t>Aber wo war das </a:t>
            </a:r>
            <a:r>
              <a:rPr lang="en-US" altLang="en-US" sz="3200" dirty="0" err="1"/>
              <a:t>opfer</a:t>
            </a:r>
            <a:r>
              <a:rPr lang="en-US" altLang="en-US" sz="3200" dirty="0"/>
              <a:t>?</a:t>
            </a:r>
          </a:p>
        </p:txBody>
      </p:sp>
      <p:sp>
        <p:nvSpPr>
          <p:cNvPr id="11267" name="Text Box 3">
            <a:extLst>
              <a:ext uri="{FF2B5EF4-FFF2-40B4-BE49-F238E27FC236}">
                <a16:creationId xmlns:a16="http://schemas.microsoft.com/office/drawing/2014/main" id="{146D6FAB-0BEE-06D8-9964-94061286FC33}"/>
              </a:ext>
            </a:extLst>
          </p:cNvPr>
          <p:cNvSpPr txBox="1">
            <a:spLocks noChangeArrowheads="1"/>
          </p:cNvSpPr>
          <p:nvPr/>
        </p:nvSpPr>
        <p:spPr bwMode="auto">
          <a:xfrm>
            <a:off x="584617" y="1319694"/>
            <a:ext cx="11287593"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altLang="en-US" sz="2400" dirty="0">
                <a:effectLst>
                  <a:outerShdw blurRad="38100" dist="38100" dir="2700000" algn="tl">
                    <a:srgbClr val="000000"/>
                  </a:outerShdw>
                </a:effectLst>
                <a:latin typeface="Palatino Linotype" panose="02040502050505030304" pitchFamily="18" charset="0"/>
              </a:rPr>
              <a:t>Und er sprach zu ihm: Ich bin der HERR, der dich aus Ur in Chaldäa geführt hat, auf dass ich dir dies Land zu besitzen gebe. </a:t>
            </a:r>
            <a:r>
              <a:rPr lang="de-DE" altLang="en-US" sz="2400" dirty="0">
                <a:solidFill>
                  <a:srgbClr val="92D050"/>
                </a:solidFill>
                <a:effectLst>
                  <a:outerShdw blurRad="38100" dist="38100" dir="2700000" algn="tl">
                    <a:srgbClr val="000000"/>
                  </a:outerShdw>
                </a:effectLst>
                <a:latin typeface="Palatino Linotype" panose="02040502050505030304" pitchFamily="18" charset="0"/>
              </a:rPr>
              <a:t>Abram aber sprach: Herr </a:t>
            </a:r>
            <a:r>
              <a:rPr lang="de-DE" altLang="en-US" sz="2400" dirty="0" err="1">
                <a:solidFill>
                  <a:srgbClr val="92D050"/>
                </a:solidFill>
                <a:effectLst>
                  <a:outerShdw blurRad="38100" dist="38100" dir="2700000" algn="tl">
                    <a:srgbClr val="000000"/>
                  </a:outerShdw>
                </a:effectLst>
                <a:latin typeface="Palatino Linotype" panose="02040502050505030304" pitchFamily="18" charset="0"/>
              </a:rPr>
              <a:t>HERR</a:t>
            </a:r>
            <a:r>
              <a:rPr lang="de-DE" altLang="en-US" sz="2400" dirty="0">
                <a:solidFill>
                  <a:srgbClr val="92D050"/>
                </a:solidFill>
                <a:effectLst>
                  <a:outerShdw blurRad="38100" dist="38100" dir="2700000" algn="tl">
                    <a:srgbClr val="000000"/>
                  </a:outerShdw>
                </a:effectLst>
                <a:latin typeface="Palatino Linotype" panose="02040502050505030304" pitchFamily="18" charset="0"/>
              </a:rPr>
              <a:t>, woran soll ich merken, dass ich’s besitzen werde? </a:t>
            </a:r>
            <a:r>
              <a:rPr lang="de-DE" altLang="en-US" sz="2400" dirty="0">
                <a:effectLst>
                  <a:outerShdw blurRad="38100" dist="38100" dir="2700000" algn="tl">
                    <a:srgbClr val="000000"/>
                  </a:outerShdw>
                </a:effectLst>
                <a:latin typeface="Palatino Linotype" panose="02040502050505030304" pitchFamily="18" charset="0"/>
              </a:rPr>
              <a:t>Und er sprach zu ihm: Bringe mir eine dreijährige Kuh, eine dreijährige Ziege, einen dreijährigen Widder, eine Turteltaube und eine andere Taube. Und er brachte ihm dies alles und zerteilte es in der Mitte und legte je einen Teil dem andern gegenüber; aber die Vögel zerteilte er nicht. Und die Raubvögel stießen hernieder auf die Stücke, aber Abram scheuchte sie davon. Als nun die Sonne unterging, fiel ein tiefer Schlaf auf Abram, und siehe, Schrecken und große Finsternis überfiel ihn. 1.Mose </a:t>
            </a:r>
            <a:r>
              <a:rPr lang="en-GB" altLang="en-US" sz="2400" dirty="0">
                <a:effectLst>
                  <a:outerShdw blurRad="38100" dist="38100" dir="2700000" algn="tl">
                    <a:srgbClr val="000000"/>
                  </a:outerShdw>
                </a:effectLst>
                <a:latin typeface="Palatino Linotype" panose="02040502050505030304" pitchFamily="18" charset="0"/>
              </a:rPr>
              <a:t>15,7-12</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de-DE" altLang="en-US" sz="2400" dirty="0">
                <a:effectLst>
                  <a:outerShdw blurRad="38100" dist="38100" dir="2700000" algn="tl">
                    <a:srgbClr val="000000"/>
                  </a:outerShdw>
                </a:effectLst>
                <a:latin typeface="Palatino Linotype" panose="02040502050505030304" pitchFamily="18" charset="0"/>
              </a:rPr>
              <a:t>Das Opfer erfolgt NACH Abrahams Glauben an Gottes Verheißung. Das Opfer erfolgt, nachdem Abraham in seinem Glauben wankte. Der wankende Glaube verändert die Bedeutung von Gerechtigkeit.</a:t>
            </a:r>
            <a:endParaRPr lang="en-GB" altLang="en-US" sz="20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3197555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63B886-0536-CB19-848F-66616329F37A}"/>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FBF1E5D1-E37E-77F2-B529-1E5BCFFA6B54}"/>
              </a:ext>
            </a:extLst>
          </p:cNvPr>
          <p:cNvSpPr>
            <a:spLocks noGrp="1" noChangeArrowheads="1"/>
          </p:cNvSpPr>
          <p:nvPr>
            <p:ph type="ctrTitle"/>
          </p:nvPr>
        </p:nvSpPr>
        <p:spPr>
          <a:xfrm>
            <a:off x="694261" y="405712"/>
            <a:ext cx="10803470" cy="628459"/>
          </a:xfrm>
        </p:spPr>
        <p:txBody>
          <a:bodyPr>
            <a:normAutofit/>
          </a:bodyPr>
          <a:lstStyle/>
          <a:p>
            <a:pPr defTabSz="1036638"/>
            <a:r>
              <a:rPr lang="en-US" altLang="en-US" sz="3200" dirty="0"/>
              <a:t>Wo war das Opfer von Melchisedek?</a:t>
            </a:r>
          </a:p>
        </p:txBody>
      </p:sp>
      <p:sp>
        <p:nvSpPr>
          <p:cNvPr id="11267" name="Text Box 3">
            <a:extLst>
              <a:ext uri="{FF2B5EF4-FFF2-40B4-BE49-F238E27FC236}">
                <a16:creationId xmlns:a16="http://schemas.microsoft.com/office/drawing/2014/main" id="{0D9BBE90-747F-64A4-F76A-AB414497EDBB}"/>
              </a:ext>
            </a:extLst>
          </p:cNvPr>
          <p:cNvSpPr txBox="1">
            <a:spLocks noChangeArrowheads="1"/>
          </p:cNvSpPr>
          <p:nvPr/>
        </p:nvSpPr>
        <p:spPr bwMode="auto">
          <a:xfrm>
            <a:off x="774488" y="1589517"/>
            <a:ext cx="10643016"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altLang="en-US" sz="2400" dirty="0">
                <a:solidFill>
                  <a:srgbClr val="92D050"/>
                </a:solidFill>
                <a:effectLst>
                  <a:outerShdw blurRad="38100" dist="38100" dir="2700000" algn="tl">
                    <a:srgbClr val="000000"/>
                  </a:outerShdw>
                </a:effectLst>
                <a:latin typeface="Palatino Linotype" panose="02040502050505030304" pitchFamily="18" charset="0"/>
              </a:rPr>
              <a:t>Als aber [Abram] von der Schlacht gegen </a:t>
            </a:r>
            <a:r>
              <a:rPr lang="de-DE" altLang="en-US" sz="2400" dirty="0" err="1">
                <a:solidFill>
                  <a:srgbClr val="92D050"/>
                </a:solidFill>
                <a:effectLst>
                  <a:outerShdw blurRad="38100" dist="38100" dir="2700000" algn="tl">
                    <a:srgbClr val="000000"/>
                  </a:outerShdw>
                </a:effectLst>
                <a:latin typeface="Palatino Linotype" panose="02040502050505030304" pitchFamily="18" charset="0"/>
              </a:rPr>
              <a:t>Kedor-Laomer</a:t>
            </a:r>
            <a:r>
              <a:rPr lang="de-DE" altLang="en-US" sz="2400" dirty="0">
                <a:solidFill>
                  <a:srgbClr val="92D050"/>
                </a:solidFill>
                <a:effectLst>
                  <a:outerShdw blurRad="38100" dist="38100" dir="2700000" algn="tl">
                    <a:srgbClr val="000000"/>
                  </a:outerShdw>
                </a:effectLst>
                <a:latin typeface="Palatino Linotype" panose="02040502050505030304" pitchFamily="18" charset="0"/>
              </a:rPr>
              <a:t> und die Könige, die mit ihm waren, zurückkehrte</a:t>
            </a:r>
            <a:r>
              <a:rPr lang="de-DE" altLang="en-US" sz="2400" dirty="0">
                <a:effectLst>
                  <a:outerShdw blurRad="38100" dist="38100" dir="2700000" algn="tl">
                    <a:srgbClr val="000000"/>
                  </a:outerShdw>
                </a:effectLst>
                <a:latin typeface="Palatino Linotype" panose="02040502050505030304" pitchFamily="18" charset="0"/>
              </a:rPr>
              <a:t>, ging ihm der König von Sodom entgegen in das Tal </a:t>
            </a:r>
            <a:r>
              <a:rPr lang="de-DE" altLang="en-US" sz="2400" dirty="0" err="1">
                <a:effectLst>
                  <a:outerShdw blurRad="38100" dist="38100" dir="2700000" algn="tl">
                    <a:srgbClr val="000000"/>
                  </a:outerShdw>
                </a:effectLst>
                <a:latin typeface="Palatino Linotype" panose="02040502050505030304" pitchFamily="18" charset="0"/>
              </a:rPr>
              <a:t>Schaweh</a:t>
            </a:r>
            <a:r>
              <a:rPr lang="de-DE" altLang="en-US" sz="2400" dirty="0">
                <a:effectLst>
                  <a:outerShdw blurRad="38100" dist="38100" dir="2700000" algn="tl">
                    <a:srgbClr val="000000"/>
                  </a:outerShdw>
                </a:effectLst>
                <a:latin typeface="Palatino Linotype" panose="02040502050505030304" pitchFamily="18" charset="0"/>
              </a:rPr>
              <a:t>, das ist das Königstal. </a:t>
            </a:r>
            <a:r>
              <a:rPr lang="de-DE" altLang="en-US" sz="2400" dirty="0">
                <a:solidFill>
                  <a:srgbClr val="92D050"/>
                </a:solidFill>
                <a:effectLst>
                  <a:outerShdw blurRad="38100" dist="38100" dir="2700000" algn="tl">
                    <a:srgbClr val="000000"/>
                  </a:outerShdw>
                </a:effectLst>
                <a:latin typeface="Palatino Linotype" panose="02040502050505030304" pitchFamily="18" charset="0"/>
              </a:rPr>
              <a:t>Aber Melchisedek, der König von Salem, brachte Brot und Wein herbei. Und er war ein Priester Gottes, des Allerhöchsten. Und er segnete ihn und sprach: Gesegnet sei Abram von Gott, dem Allerhöchsten, dem Besitzer des Himmels und der Erde! </a:t>
            </a:r>
            <a:r>
              <a:rPr lang="de-DE" altLang="en-US" sz="2400" dirty="0">
                <a:effectLst>
                  <a:outerShdw blurRad="38100" dist="38100" dir="2700000" algn="tl">
                    <a:srgbClr val="000000"/>
                  </a:outerShdw>
                </a:effectLst>
                <a:latin typeface="Palatino Linotype" panose="02040502050505030304" pitchFamily="18" charset="0"/>
              </a:rPr>
              <a:t>1. Mose 14,17-19</a:t>
            </a:r>
            <a:endParaRPr lang="en-GB" altLang="en-US" sz="20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13606201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9BFAD83C-2417-3A03-8A72-6E0FBBF838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2556" y="1882391"/>
            <a:ext cx="3436907" cy="3093217"/>
          </a:xfrm>
          <a:prstGeom prst="rect">
            <a:avLst/>
          </a:prstGeom>
        </p:spPr>
      </p:pic>
    </p:spTree>
    <p:extLst>
      <p:ext uri="{BB962C8B-B14F-4D97-AF65-F5344CB8AC3E}">
        <p14:creationId xmlns:p14="http://schemas.microsoft.com/office/powerpoint/2010/main" val="1222391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7D397C-3F67-F0DB-7C4E-3C162C03AAD2}"/>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0D25D8FD-BF41-429A-2437-726024B4C0CC}"/>
              </a:ext>
            </a:extLst>
          </p:cNvPr>
          <p:cNvSpPr>
            <a:spLocks noGrp="1" noChangeArrowheads="1"/>
          </p:cNvSpPr>
          <p:nvPr>
            <p:ph type="ctrTitle"/>
          </p:nvPr>
        </p:nvSpPr>
        <p:spPr>
          <a:xfrm>
            <a:off x="1224562" y="312382"/>
            <a:ext cx="9291570" cy="628459"/>
          </a:xfrm>
        </p:spPr>
        <p:txBody>
          <a:bodyPr>
            <a:normAutofit/>
          </a:bodyPr>
          <a:lstStyle/>
          <a:p>
            <a:pPr defTabSz="1036638"/>
            <a:r>
              <a:rPr lang="en-US" altLang="en-US" sz="3200" dirty="0" err="1"/>
              <a:t>Gerechtigkeit</a:t>
            </a:r>
            <a:r>
              <a:rPr lang="en-US" altLang="en-US" sz="3200" dirty="0"/>
              <a:t> = Recht = Gnade</a:t>
            </a:r>
          </a:p>
        </p:txBody>
      </p:sp>
      <p:sp>
        <p:nvSpPr>
          <p:cNvPr id="11267" name="Text Box 3">
            <a:extLst>
              <a:ext uri="{FF2B5EF4-FFF2-40B4-BE49-F238E27FC236}">
                <a16:creationId xmlns:a16="http://schemas.microsoft.com/office/drawing/2014/main" id="{6296A246-DF2F-5F15-1481-EFA68FAF4666}"/>
              </a:ext>
            </a:extLst>
          </p:cNvPr>
          <p:cNvSpPr txBox="1">
            <a:spLocks noChangeArrowheads="1"/>
          </p:cNvSpPr>
          <p:nvPr/>
        </p:nvSpPr>
        <p:spPr bwMode="auto">
          <a:xfrm>
            <a:off x="976859" y="1451655"/>
            <a:ext cx="10238282"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altLang="en-US" sz="2800" dirty="0">
                <a:solidFill>
                  <a:srgbClr val="92D050"/>
                </a:solidFill>
                <a:effectLst>
                  <a:outerShdw blurRad="38100" dist="38100" dir="2700000" algn="tl">
                    <a:srgbClr val="000000"/>
                  </a:outerShdw>
                </a:effectLst>
                <a:latin typeface="Palatino Linotype" panose="02040502050505030304" pitchFamily="18" charset="0"/>
              </a:rPr>
              <a:t>Recht</a:t>
            </a:r>
            <a:r>
              <a:rPr lang="de-DE" altLang="en-US" sz="2800" dirty="0">
                <a:effectLst>
                  <a:outerShdw blurRad="38100" dist="38100" dir="2700000" algn="tl">
                    <a:srgbClr val="000000"/>
                  </a:outerShdw>
                </a:effectLst>
                <a:latin typeface="Palatino Linotype" panose="02040502050505030304" pitchFamily="18" charset="0"/>
              </a:rPr>
              <a:t> </a:t>
            </a:r>
            <a:r>
              <a:rPr lang="en-GB" altLang="en-US" sz="2800" dirty="0">
                <a:effectLst>
                  <a:outerShdw blurRad="38100" dist="38100" dir="2700000" algn="tl">
                    <a:srgbClr val="000000"/>
                  </a:outerShdw>
                </a:effectLst>
                <a:latin typeface="Palatino Linotype" panose="02040502050505030304" pitchFamily="18" charset="0"/>
              </a:rPr>
              <a:t>[H6664 </a:t>
            </a:r>
            <a:r>
              <a:rPr lang="en-GB" altLang="en-US" sz="2800" dirty="0" err="1">
                <a:effectLst>
                  <a:outerShdw blurRad="38100" dist="38100" dir="2700000" algn="tl">
                    <a:srgbClr val="000000"/>
                  </a:outerShdw>
                </a:effectLst>
                <a:latin typeface="Palatino Linotype" panose="02040502050505030304" pitchFamily="18" charset="0"/>
              </a:rPr>
              <a:t>Tsedeq</a:t>
            </a:r>
            <a:r>
              <a:rPr lang="en-GB" altLang="en-US" sz="2800" dirty="0">
                <a:effectLst>
                  <a:outerShdw blurRad="38100" dist="38100" dir="2700000" algn="tl">
                    <a:srgbClr val="000000"/>
                  </a:outerShdw>
                </a:effectLst>
                <a:latin typeface="Palatino Linotype" panose="02040502050505030304" pitchFamily="18" charset="0"/>
              </a:rPr>
              <a:t>] </a:t>
            </a:r>
            <a:r>
              <a:rPr lang="de-DE" altLang="en-US" sz="2800" dirty="0">
                <a:effectLst>
                  <a:outerShdw blurRad="38100" dist="38100" dir="2700000" algn="tl">
                    <a:srgbClr val="000000"/>
                  </a:outerShdw>
                </a:effectLst>
                <a:latin typeface="Palatino Linotype" panose="02040502050505030304" pitchFamily="18" charset="0"/>
              </a:rPr>
              <a:t>und Gerechtigkeit sind die Grundfeste Deines Thrones, </a:t>
            </a:r>
            <a:r>
              <a:rPr lang="de-DE" altLang="en-US" sz="2800" dirty="0">
                <a:solidFill>
                  <a:srgbClr val="92D050"/>
                </a:solidFill>
                <a:effectLst>
                  <a:outerShdw blurRad="38100" dist="38100" dir="2700000" algn="tl">
                    <a:srgbClr val="000000"/>
                  </a:outerShdw>
                </a:effectLst>
                <a:latin typeface="Palatino Linotype" panose="02040502050505030304" pitchFamily="18" charset="0"/>
              </a:rPr>
              <a:t>Gnade und Wahrheit </a:t>
            </a:r>
            <a:r>
              <a:rPr lang="de-DE" altLang="en-US" sz="2800" dirty="0">
                <a:effectLst>
                  <a:outerShdw blurRad="38100" dist="38100" dir="2700000" algn="tl">
                    <a:srgbClr val="000000"/>
                  </a:outerShdw>
                </a:effectLst>
                <a:latin typeface="Palatino Linotype" panose="02040502050505030304" pitchFamily="18" charset="0"/>
              </a:rPr>
              <a:t>gehen vor Deinem Angesicht her. Psalm 89,14 Schlachter 2000 </a:t>
            </a:r>
            <a:endParaRPr lang="en-GB" altLang="en-US" sz="2800" dirty="0">
              <a:effectLst>
                <a:outerShdw blurRad="38100" dist="38100" dir="2700000" algn="tl">
                  <a:srgbClr val="000000"/>
                </a:outerShdw>
              </a:effectLst>
              <a:latin typeface="Palatino Linotype" panose="02040502050505030304" pitchFamily="18" charset="0"/>
            </a:endParaRPr>
          </a:p>
          <a:p>
            <a:pPr algn="just"/>
            <a:endParaRPr lang="en-GB" altLang="en-US" sz="2800" dirty="0">
              <a:effectLst>
                <a:outerShdw blurRad="38100" dist="38100" dir="2700000" algn="tl">
                  <a:srgbClr val="000000"/>
                </a:outerShdw>
              </a:effectLst>
              <a:latin typeface="Palatino Linotype" panose="02040502050505030304" pitchFamily="18" charset="0"/>
            </a:endParaRPr>
          </a:p>
          <a:p>
            <a:pPr algn="just"/>
            <a:r>
              <a:rPr lang="de-DE" altLang="en-US" sz="2800" dirty="0">
                <a:solidFill>
                  <a:srgbClr val="92D050"/>
                </a:solidFill>
                <a:effectLst>
                  <a:outerShdw blurRad="38100" dist="38100" dir="2700000" algn="tl">
                    <a:srgbClr val="000000"/>
                  </a:outerShdw>
                </a:effectLst>
                <a:latin typeface="Palatino Linotype" panose="02040502050505030304" pitchFamily="18" charset="0"/>
              </a:rPr>
              <a:t>Gerechtigkeit</a:t>
            </a:r>
            <a:r>
              <a:rPr lang="de-DE" altLang="en-US" sz="2800" dirty="0">
                <a:effectLst>
                  <a:outerShdw blurRad="38100" dist="38100" dir="2700000" algn="tl">
                    <a:srgbClr val="000000"/>
                  </a:outerShdw>
                </a:effectLst>
                <a:latin typeface="Palatino Linotype" panose="02040502050505030304" pitchFamily="18" charset="0"/>
              </a:rPr>
              <a:t> und Gericht ist Deines Stuhles Festung; </a:t>
            </a:r>
            <a:r>
              <a:rPr lang="de-DE" altLang="en-US" sz="2800" dirty="0">
                <a:solidFill>
                  <a:srgbClr val="92D050"/>
                </a:solidFill>
                <a:effectLst>
                  <a:outerShdw blurRad="38100" dist="38100" dir="2700000" algn="tl">
                    <a:srgbClr val="000000"/>
                  </a:outerShdw>
                </a:effectLst>
                <a:latin typeface="Palatino Linotype" panose="02040502050505030304" pitchFamily="18" charset="0"/>
              </a:rPr>
              <a:t>Gnade und Wahrheit </a:t>
            </a:r>
            <a:r>
              <a:rPr lang="de-DE" altLang="en-US" sz="2800" dirty="0">
                <a:effectLst>
                  <a:outerShdw blurRad="38100" dist="38100" dir="2700000" algn="tl">
                    <a:srgbClr val="000000"/>
                  </a:outerShdw>
                </a:effectLst>
                <a:latin typeface="Palatino Linotype" panose="02040502050505030304" pitchFamily="18" charset="0"/>
              </a:rPr>
              <a:t>sind vor Deinem Angesicht. Psalm 89,14 Luther 1912</a:t>
            </a:r>
            <a:endParaRPr lang="en-GB" altLang="en-US" sz="2800" dirty="0">
              <a:effectLst>
                <a:outerShdw blurRad="38100" dist="38100" dir="2700000" algn="tl">
                  <a:srgbClr val="000000"/>
                </a:outerShdw>
              </a:effectLst>
              <a:latin typeface="Palatino Linotype" panose="02040502050505030304" pitchFamily="18" charset="0"/>
            </a:endParaRPr>
          </a:p>
          <a:p>
            <a:pPr algn="just"/>
            <a:endParaRPr lang="en-GB" altLang="en-US" sz="2800" dirty="0">
              <a:effectLst>
                <a:outerShdw blurRad="38100" dist="38100" dir="2700000" algn="tl">
                  <a:srgbClr val="000000"/>
                </a:outerShdw>
              </a:effectLst>
              <a:latin typeface="Palatino Linotype" panose="02040502050505030304" pitchFamily="18" charset="0"/>
            </a:endParaRPr>
          </a:p>
          <a:p>
            <a:pPr algn="just"/>
            <a:r>
              <a:rPr lang="de-DE" altLang="en-US" sz="2800" dirty="0">
                <a:effectLst>
                  <a:outerShdw blurRad="38100" dist="38100" dir="2700000" algn="tl">
                    <a:srgbClr val="000000"/>
                  </a:outerShdw>
                </a:effectLst>
                <a:latin typeface="Palatino Linotype" panose="02040502050505030304" pitchFamily="18" charset="0"/>
              </a:rPr>
              <a:t>Auf dem Pfad der Gerechtigkeit </a:t>
            </a:r>
            <a:r>
              <a:rPr lang="en-GB" altLang="en-US" sz="2800" dirty="0">
                <a:effectLst>
                  <a:outerShdw blurRad="38100" dist="38100" dir="2700000" algn="tl">
                    <a:srgbClr val="000000"/>
                  </a:outerShdw>
                </a:effectLst>
                <a:latin typeface="Palatino Linotype" panose="02040502050505030304" pitchFamily="18" charset="0"/>
              </a:rPr>
              <a:t>[H6666] </a:t>
            </a:r>
            <a:r>
              <a:rPr lang="de-DE" altLang="en-US" sz="2800" dirty="0">
                <a:effectLst>
                  <a:outerShdw blurRad="38100" dist="38100" dir="2700000" algn="tl">
                    <a:srgbClr val="000000"/>
                  </a:outerShdw>
                </a:effectLst>
                <a:latin typeface="Palatino Linotype" panose="02040502050505030304" pitchFamily="18" charset="0"/>
              </a:rPr>
              <a:t>ist Leben, </a:t>
            </a:r>
            <a:r>
              <a:rPr lang="de-DE" altLang="en-US" sz="2800" dirty="0">
                <a:solidFill>
                  <a:srgbClr val="92D050"/>
                </a:solidFill>
                <a:effectLst>
                  <a:outerShdw blurRad="38100" dist="38100" dir="2700000" algn="tl">
                    <a:srgbClr val="000000"/>
                  </a:outerShdw>
                </a:effectLst>
                <a:latin typeface="Palatino Linotype" panose="02040502050505030304" pitchFamily="18" charset="0"/>
              </a:rPr>
              <a:t>auf ihrem Weg gibt es keinen Tod. </a:t>
            </a:r>
            <a:r>
              <a:rPr lang="de-DE" altLang="en-US" sz="2800" dirty="0">
                <a:effectLst>
                  <a:outerShdw blurRad="38100" dist="38100" dir="2700000" algn="tl">
                    <a:srgbClr val="000000"/>
                  </a:outerShdw>
                </a:effectLst>
                <a:latin typeface="Palatino Linotype" panose="02040502050505030304" pitchFamily="18" charset="0"/>
              </a:rPr>
              <a:t>Sprüche 12,28</a:t>
            </a:r>
            <a:endParaRPr lang="en-GB" altLang="en-US" sz="2800" dirty="0">
              <a:effectLst>
                <a:outerShdw blurRad="38100" dist="38100" dir="2700000" algn="tl">
                  <a:srgbClr val="000000"/>
                </a:outerShdw>
              </a:effectLst>
              <a:latin typeface="Palatino Linotype" panose="02040502050505030304" pitchFamily="18" charset="0"/>
            </a:endParaRPr>
          </a:p>
          <a:p>
            <a:pPr algn="just"/>
            <a:endParaRPr lang="en-GB" altLang="en-US" sz="2800" dirty="0">
              <a:effectLst>
                <a:outerShdw blurRad="38100" dist="38100" dir="2700000" algn="tl">
                  <a:srgbClr val="000000"/>
                </a:outerShdw>
              </a:effectLst>
              <a:latin typeface="Palatino Linotype" panose="02040502050505030304" pitchFamily="18" charset="0"/>
            </a:endParaRPr>
          </a:p>
          <a:p>
            <a:pPr algn="just"/>
            <a:endParaRPr lang="en-GB" altLang="en-US" sz="2800" dirty="0">
              <a:effectLst>
                <a:outerShdw blurRad="38100" dist="38100" dir="2700000" algn="tl">
                  <a:srgbClr val="000000"/>
                </a:outerShdw>
              </a:effectLst>
              <a:latin typeface="Palatino Linotype" panose="02040502050505030304" pitchFamily="18" charset="0"/>
            </a:endParaRPr>
          </a:p>
          <a:p>
            <a:pPr algn="just"/>
            <a:endParaRPr lang="en-GB" altLang="en-US" sz="24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2136981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F0C5C-0AD5-A927-3ED9-593C7F5624CD}"/>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B0BA08DB-22A5-D801-6DF7-4FBA0B8885CE}"/>
              </a:ext>
            </a:extLst>
          </p:cNvPr>
          <p:cNvSpPr>
            <a:spLocks noGrp="1" noChangeArrowheads="1"/>
          </p:cNvSpPr>
          <p:nvPr>
            <p:ph type="ctrTitle"/>
          </p:nvPr>
        </p:nvSpPr>
        <p:spPr>
          <a:xfrm>
            <a:off x="1224561" y="312382"/>
            <a:ext cx="9673593" cy="628459"/>
          </a:xfrm>
        </p:spPr>
        <p:txBody>
          <a:bodyPr>
            <a:normAutofit fontScale="90000"/>
          </a:bodyPr>
          <a:lstStyle/>
          <a:p>
            <a:pPr defTabSz="1036638"/>
            <a:r>
              <a:rPr lang="en-US" altLang="en-US" sz="3200" dirty="0"/>
              <a:t>Die definition von Recht/</a:t>
            </a:r>
            <a:r>
              <a:rPr lang="en-US" altLang="en-US" sz="3200" dirty="0" err="1"/>
              <a:t>gerechtigkeit</a:t>
            </a:r>
            <a:endParaRPr lang="en-US" altLang="en-US" sz="3200" dirty="0"/>
          </a:p>
        </p:txBody>
      </p:sp>
      <p:sp>
        <p:nvSpPr>
          <p:cNvPr id="11267" name="Text Box 3">
            <a:extLst>
              <a:ext uri="{FF2B5EF4-FFF2-40B4-BE49-F238E27FC236}">
                <a16:creationId xmlns:a16="http://schemas.microsoft.com/office/drawing/2014/main" id="{DADBA3B0-AACA-7430-9DC7-99E905BBC0A4}"/>
              </a:ext>
            </a:extLst>
          </p:cNvPr>
          <p:cNvSpPr txBox="1">
            <a:spLocks noChangeArrowheads="1"/>
          </p:cNvSpPr>
          <p:nvPr/>
        </p:nvSpPr>
        <p:spPr bwMode="auto">
          <a:xfrm>
            <a:off x="558383" y="1136064"/>
            <a:ext cx="11075233" cy="5186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altLang="en-US" sz="2200" dirty="0">
                <a:effectLst>
                  <a:outerShdw blurRad="38100" dist="38100" dir="2700000" algn="tl">
                    <a:srgbClr val="000000"/>
                  </a:outerShdw>
                </a:effectLst>
                <a:latin typeface="Palatino Linotype" panose="02040502050505030304" pitchFamily="18" charset="0"/>
              </a:rPr>
              <a:t>Schafft Recht dem Geringen und der Waise, den Elenden und Armen lasst Gerechtigkeit </a:t>
            </a:r>
            <a:r>
              <a:rPr lang="en-GB" altLang="en-US" sz="2200" dirty="0">
                <a:effectLst>
                  <a:outerShdw blurRad="38100" dist="38100" dir="2700000" algn="tl">
                    <a:srgbClr val="000000"/>
                  </a:outerShdw>
                </a:effectLst>
                <a:latin typeface="Palatino Linotype" panose="02040502050505030304" pitchFamily="18" charset="0"/>
              </a:rPr>
              <a:t>[H6663]</a:t>
            </a:r>
            <a:r>
              <a:rPr lang="de-DE" altLang="en-US" sz="2200" dirty="0">
                <a:effectLst>
                  <a:outerShdw blurRad="38100" dist="38100" dir="2700000" algn="tl">
                    <a:srgbClr val="000000"/>
                  </a:outerShdw>
                </a:effectLst>
                <a:latin typeface="Palatino Linotype" panose="02040502050505030304" pitchFamily="18" charset="0"/>
              </a:rPr>
              <a:t> widerfahren! Befreit den Geringen und Bedürftigen, </a:t>
            </a:r>
            <a:r>
              <a:rPr lang="de-DE" altLang="en-US" sz="2200" dirty="0">
                <a:solidFill>
                  <a:srgbClr val="92D050"/>
                </a:solidFill>
                <a:effectLst>
                  <a:outerShdw blurRad="38100" dist="38100" dir="2700000" algn="tl">
                    <a:srgbClr val="000000"/>
                  </a:outerShdw>
                </a:effectLst>
                <a:latin typeface="Palatino Linotype" panose="02040502050505030304" pitchFamily="18" charset="0"/>
              </a:rPr>
              <a:t>errettet ihn aus der Hand der Gottlosen!</a:t>
            </a:r>
            <a:r>
              <a:rPr lang="de-DE" altLang="en-US" sz="2200" dirty="0">
                <a:effectLst>
                  <a:outerShdw blurRad="38100" dist="38100" dir="2700000" algn="tl">
                    <a:srgbClr val="000000"/>
                  </a:outerShdw>
                </a:effectLst>
                <a:latin typeface="Palatino Linotype" panose="02040502050505030304" pitchFamily="18" charset="0"/>
              </a:rPr>
              <a:t>« </a:t>
            </a:r>
            <a:r>
              <a:rPr lang="en-GB" altLang="en-US" sz="2200" dirty="0">
                <a:effectLst>
                  <a:outerShdw blurRad="38100" dist="38100" dir="2700000" algn="tl">
                    <a:srgbClr val="000000"/>
                  </a:outerShdw>
                </a:effectLst>
                <a:latin typeface="Palatino Linotype" panose="02040502050505030304" pitchFamily="18" charset="0"/>
              </a:rPr>
              <a:t>Psalm 82,3-4</a:t>
            </a:r>
          </a:p>
          <a:p>
            <a:pPr algn="just"/>
            <a:endParaRPr lang="en-GB" altLang="en-US" sz="1100" dirty="0">
              <a:effectLst>
                <a:outerShdw blurRad="38100" dist="38100" dir="2700000" algn="tl">
                  <a:srgbClr val="000000"/>
                </a:outerShdw>
              </a:effectLst>
              <a:latin typeface="Palatino Linotype" panose="02040502050505030304" pitchFamily="18" charset="0"/>
            </a:endParaRPr>
          </a:p>
          <a:p>
            <a:pPr algn="just"/>
            <a:r>
              <a:rPr lang="de-DE" altLang="en-US" sz="2200" dirty="0">
                <a:effectLst>
                  <a:outerShdw blurRad="38100" dist="38100" dir="2700000" algn="tl">
                    <a:srgbClr val="000000"/>
                  </a:outerShdw>
                </a:effectLst>
                <a:latin typeface="Palatino Linotype" panose="02040502050505030304" pitchFamily="18" charset="0"/>
              </a:rPr>
              <a:t>Jeder Weg eines Menschen ist recht in seinen Augen, aber der HERR prüft die Herzen. </a:t>
            </a:r>
            <a:r>
              <a:rPr lang="de-DE" altLang="en-US" sz="2200" dirty="0">
                <a:solidFill>
                  <a:srgbClr val="92D050"/>
                </a:solidFill>
                <a:effectLst>
                  <a:outerShdw blurRad="38100" dist="38100" dir="2700000" algn="tl">
                    <a:srgbClr val="000000"/>
                  </a:outerShdw>
                </a:effectLst>
                <a:latin typeface="Palatino Linotype" panose="02040502050505030304" pitchFamily="18" charset="0"/>
              </a:rPr>
              <a:t>Recht</a:t>
            </a:r>
            <a:r>
              <a:rPr lang="de-DE" altLang="en-US" sz="2200" dirty="0">
                <a:effectLst>
                  <a:outerShdw blurRad="38100" dist="38100" dir="2700000" algn="tl">
                    <a:srgbClr val="000000"/>
                  </a:outerShdw>
                </a:effectLst>
                <a:latin typeface="Palatino Linotype" panose="02040502050505030304" pitchFamily="18" charset="0"/>
              </a:rPr>
              <a:t> </a:t>
            </a:r>
            <a:r>
              <a:rPr lang="en-GB" altLang="en-US" sz="2200" dirty="0">
                <a:effectLst>
                  <a:outerShdw blurRad="38100" dist="38100" dir="2700000" algn="tl">
                    <a:srgbClr val="000000"/>
                  </a:outerShdw>
                </a:effectLst>
                <a:latin typeface="Palatino Linotype" panose="02040502050505030304" pitchFamily="18" charset="0"/>
              </a:rPr>
              <a:t>[H6666] </a:t>
            </a:r>
            <a:r>
              <a:rPr lang="de-DE" altLang="en-US" sz="2200" dirty="0">
                <a:solidFill>
                  <a:srgbClr val="92D050"/>
                </a:solidFill>
                <a:effectLst>
                  <a:outerShdw blurRad="38100" dist="38100" dir="2700000" algn="tl">
                    <a:srgbClr val="000000"/>
                  </a:outerShdw>
                </a:effectLst>
                <a:latin typeface="Palatino Linotype" panose="02040502050505030304" pitchFamily="18" charset="0"/>
              </a:rPr>
              <a:t>und Gerechtigkeit </a:t>
            </a:r>
            <a:r>
              <a:rPr lang="en-GB" altLang="en-US" sz="2200" dirty="0">
                <a:effectLst>
                  <a:outerShdw blurRad="38100" dist="38100" dir="2700000" algn="tl">
                    <a:srgbClr val="000000"/>
                  </a:outerShdw>
                </a:effectLst>
                <a:latin typeface="Palatino Linotype" panose="02040502050505030304" pitchFamily="18" charset="0"/>
              </a:rPr>
              <a:t>[H4941]</a:t>
            </a:r>
            <a:r>
              <a:rPr lang="de-DE" altLang="en-US" sz="2200" dirty="0">
                <a:effectLst>
                  <a:outerShdw blurRad="38100" dist="38100" dir="2700000" algn="tl">
                    <a:srgbClr val="000000"/>
                  </a:outerShdw>
                </a:effectLst>
                <a:latin typeface="Palatino Linotype" panose="02040502050505030304" pitchFamily="18" charset="0"/>
              </a:rPr>
              <a:t> </a:t>
            </a:r>
            <a:r>
              <a:rPr lang="de-DE" altLang="en-US" sz="2200" dirty="0">
                <a:solidFill>
                  <a:srgbClr val="92D050"/>
                </a:solidFill>
                <a:effectLst>
                  <a:outerShdw blurRad="38100" dist="38100" dir="2700000" algn="tl">
                    <a:srgbClr val="000000"/>
                  </a:outerShdw>
                </a:effectLst>
                <a:latin typeface="Palatino Linotype" panose="02040502050505030304" pitchFamily="18" charset="0"/>
              </a:rPr>
              <a:t>üben ist dem HERRN lieber als Opfer.</a:t>
            </a:r>
            <a:r>
              <a:rPr lang="de-DE" altLang="en-US" sz="2200" dirty="0">
                <a:effectLst>
                  <a:outerShdw blurRad="38100" dist="38100" dir="2700000" algn="tl">
                    <a:srgbClr val="000000"/>
                  </a:outerShdw>
                </a:effectLst>
                <a:latin typeface="Palatino Linotype" panose="02040502050505030304" pitchFamily="18" charset="0"/>
              </a:rPr>
              <a:t> Sprüche 21,2.3 </a:t>
            </a:r>
            <a:endParaRPr lang="en-GB" altLang="en-US" sz="2200" dirty="0">
              <a:effectLst>
                <a:outerShdw blurRad="38100" dist="38100" dir="2700000" algn="tl">
                  <a:srgbClr val="000000"/>
                </a:outerShdw>
              </a:effectLst>
              <a:latin typeface="Palatino Linotype" panose="02040502050505030304" pitchFamily="18" charset="0"/>
            </a:endParaRPr>
          </a:p>
          <a:p>
            <a:pPr algn="just"/>
            <a:endParaRPr lang="en-GB" altLang="en-US" sz="1100" dirty="0">
              <a:effectLst>
                <a:outerShdw blurRad="38100" dist="38100" dir="2700000" algn="tl">
                  <a:srgbClr val="000000"/>
                </a:outerShdw>
              </a:effectLst>
              <a:latin typeface="Palatino Linotype" panose="02040502050505030304" pitchFamily="18" charset="0"/>
            </a:endParaRPr>
          </a:p>
          <a:p>
            <a:pPr algn="just"/>
            <a:r>
              <a:rPr lang="de-DE" altLang="en-US" sz="2200" dirty="0">
                <a:effectLst>
                  <a:outerShdw blurRad="38100" dist="38100" dir="2700000" algn="tl">
                    <a:srgbClr val="000000"/>
                  </a:outerShdw>
                </a:effectLst>
                <a:latin typeface="Palatino Linotype" panose="02040502050505030304" pitchFamily="18" charset="0"/>
              </a:rPr>
              <a:t>Der Gerechte </a:t>
            </a:r>
            <a:r>
              <a:rPr lang="en-GB" altLang="en-US" sz="2200" dirty="0">
                <a:effectLst>
                  <a:outerShdw blurRad="38100" dist="38100" dir="2700000" algn="tl">
                    <a:srgbClr val="000000"/>
                  </a:outerShdw>
                </a:effectLst>
                <a:latin typeface="Palatino Linotype" panose="02040502050505030304" pitchFamily="18" charset="0"/>
              </a:rPr>
              <a:t>[H6662 – von H6663 </a:t>
            </a:r>
            <a:r>
              <a:rPr lang="en-GB" altLang="en-US" sz="2200" dirty="0" err="1">
                <a:effectLst>
                  <a:outerShdw blurRad="38100" dist="38100" dir="2700000" algn="tl">
                    <a:srgbClr val="000000"/>
                  </a:outerShdw>
                </a:effectLst>
                <a:latin typeface="Palatino Linotype" panose="02040502050505030304" pitchFamily="18" charset="0"/>
              </a:rPr>
              <a:t>Tsadak</a:t>
            </a:r>
            <a:r>
              <a:rPr lang="en-GB" altLang="en-US" sz="2200" dirty="0">
                <a:effectLst>
                  <a:outerShdw blurRad="38100" dist="38100" dir="2700000" algn="tl">
                    <a:srgbClr val="000000"/>
                  </a:outerShdw>
                </a:effectLst>
                <a:latin typeface="Palatino Linotype" panose="02040502050505030304" pitchFamily="18" charset="0"/>
              </a:rPr>
              <a:t>] </a:t>
            </a:r>
            <a:r>
              <a:rPr lang="de-DE" altLang="en-US" sz="2200" dirty="0">
                <a:effectLst>
                  <a:outerShdw blurRad="38100" dist="38100" dir="2700000" algn="tl">
                    <a:srgbClr val="000000"/>
                  </a:outerShdw>
                </a:effectLst>
                <a:latin typeface="Palatino Linotype" panose="02040502050505030304" pitchFamily="18" charset="0"/>
              </a:rPr>
              <a:t>berücksichtigt </a:t>
            </a:r>
            <a:r>
              <a:rPr lang="de-DE" altLang="en-US" sz="2200" dirty="0">
                <a:solidFill>
                  <a:srgbClr val="92D050"/>
                </a:solidFill>
                <a:effectLst>
                  <a:outerShdw blurRad="38100" dist="38100" dir="2700000" algn="tl">
                    <a:srgbClr val="000000"/>
                  </a:outerShdw>
                </a:effectLst>
                <a:latin typeface="Palatino Linotype" panose="02040502050505030304" pitchFamily="18" charset="0"/>
              </a:rPr>
              <a:t>das Recht der Armen</a:t>
            </a:r>
            <a:r>
              <a:rPr lang="de-DE" altLang="en-US" sz="2200" dirty="0">
                <a:effectLst>
                  <a:outerShdw blurRad="38100" dist="38100" dir="2700000" algn="tl">
                    <a:srgbClr val="000000"/>
                  </a:outerShdw>
                </a:effectLst>
                <a:latin typeface="Palatino Linotype" panose="02040502050505030304" pitchFamily="18" charset="0"/>
              </a:rPr>
              <a:t>, der Gottlose aber ist rücksichtslos. Sprüche 29,7</a:t>
            </a:r>
            <a:endParaRPr lang="en-GB" altLang="en-US" sz="2200" dirty="0">
              <a:effectLst>
                <a:outerShdw blurRad="38100" dist="38100" dir="2700000" algn="tl">
                  <a:srgbClr val="000000"/>
                </a:outerShdw>
              </a:effectLst>
              <a:latin typeface="Palatino Linotype" panose="02040502050505030304" pitchFamily="18" charset="0"/>
            </a:endParaRPr>
          </a:p>
          <a:p>
            <a:pPr algn="just"/>
            <a:endParaRPr lang="en-GB" altLang="en-US" sz="1200" dirty="0">
              <a:effectLst>
                <a:outerShdw blurRad="38100" dist="38100" dir="2700000" algn="tl">
                  <a:srgbClr val="000000"/>
                </a:outerShdw>
              </a:effectLst>
              <a:latin typeface="Palatino Linotype" panose="02040502050505030304" pitchFamily="18" charset="0"/>
            </a:endParaRPr>
          </a:p>
          <a:p>
            <a:pPr algn="just"/>
            <a:r>
              <a:rPr lang="de-DE" altLang="en-US" sz="2200" dirty="0">
                <a:effectLst>
                  <a:outerShdw blurRad="38100" dist="38100" dir="2700000" algn="tl">
                    <a:srgbClr val="000000"/>
                  </a:outerShdw>
                </a:effectLst>
                <a:latin typeface="Palatino Linotype" panose="02040502050505030304" pitchFamily="18" charset="0"/>
              </a:rPr>
              <a:t>Tue deinen Mund auf, richte recht </a:t>
            </a:r>
            <a:r>
              <a:rPr lang="en-GB" altLang="en-US" sz="2200" dirty="0">
                <a:effectLst>
                  <a:outerShdw blurRad="38100" dist="38100" dir="2700000" algn="tl">
                    <a:srgbClr val="000000"/>
                  </a:outerShdw>
                </a:effectLst>
                <a:latin typeface="Palatino Linotype" panose="02040502050505030304" pitchFamily="18" charset="0"/>
              </a:rPr>
              <a:t>[H6664] </a:t>
            </a:r>
            <a:r>
              <a:rPr lang="de-DE" altLang="en-US" sz="2200" dirty="0">
                <a:effectLst>
                  <a:outerShdw blurRad="38100" dist="38100" dir="2700000" algn="tl">
                    <a:srgbClr val="000000"/>
                  </a:outerShdw>
                </a:effectLst>
                <a:latin typeface="Palatino Linotype" panose="02040502050505030304" pitchFamily="18" charset="0"/>
              </a:rPr>
              <a:t>und </a:t>
            </a:r>
            <a:r>
              <a:rPr lang="de-DE" altLang="en-US" sz="2200" dirty="0">
                <a:solidFill>
                  <a:srgbClr val="92D050"/>
                </a:solidFill>
                <a:effectLst>
                  <a:outerShdw blurRad="38100" dist="38100" dir="2700000" algn="tl">
                    <a:srgbClr val="000000"/>
                  </a:outerShdw>
                </a:effectLst>
                <a:latin typeface="Palatino Linotype" panose="02040502050505030304" pitchFamily="18" charset="0"/>
              </a:rPr>
              <a:t>verteidige den Elenden </a:t>
            </a:r>
            <a:r>
              <a:rPr lang="de-DE" altLang="en-US" sz="2200" dirty="0">
                <a:effectLst>
                  <a:outerShdw blurRad="38100" dist="38100" dir="2700000" algn="tl">
                    <a:srgbClr val="000000"/>
                  </a:outerShdw>
                </a:effectLst>
                <a:latin typeface="Palatino Linotype" panose="02040502050505030304" pitchFamily="18" charset="0"/>
              </a:rPr>
              <a:t>(Niedergedrückten) </a:t>
            </a:r>
            <a:r>
              <a:rPr lang="de-DE" altLang="en-US" sz="2200" dirty="0">
                <a:solidFill>
                  <a:srgbClr val="92D050"/>
                </a:solidFill>
                <a:effectLst>
                  <a:outerShdw blurRad="38100" dist="38100" dir="2700000" algn="tl">
                    <a:srgbClr val="000000"/>
                  </a:outerShdw>
                </a:effectLst>
                <a:latin typeface="Palatino Linotype" panose="02040502050505030304" pitchFamily="18" charset="0"/>
              </a:rPr>
              <a:t>und Armen</a:t>
            </a:r>
            <a:r>
              <a:rPr lang="de-DE" altLang="en-US" sz="2200" dirty="0">
                <a:effectLst>
                  <a:outerShdw blurRad="38100" dist="38100" dir="2700000" algn="tl">
                    <a:srgbClr val="000000"/>
                  </a:outerShdw>
                </a:effectLst>
                <a:latin typeface="Palatino Linotype" panose="02040502050505030304" pitchFamily="18" charset="0"/>
              </a:rPr>
              <a:t> (besonders in seinen Gefühlen)! Sprüche 31,9 </a:t>
            </a:r>
            <a:endParaRPr lang="en-GB" altLang="en-US" sz="2200" dirty="0">
              <a:effectLst>
                <a:outerShdw blurRad="38100" dist="38100" dir="2700000" algn="tl">
                  <a:srgbClr val="000000"/>
                </a:outerShdw>
              </a:effectLst>
              <a:latin typeface="Palatino Linotype" panose="02040502050505030304" pitchFamily="18" charset="0"/>
            </a:endParaRPr>
          </a:p>
          <a:p>
            <a:pPr algn="just"/>
            <a:endParaRPr lang="en-GB" altLang="en-US" sz="1100" dirty="0">
              <a:effectLst>
                <a:outerShdw blurRad="38100" dist="38100" dir="2700000" algn="tl">
                  <a:srgbClr val="000000"/>
                </a:outerShdw>
              </a:effectLst>
              <a:latin typeface="Palatino Linotype" panose="02040502050505030304" pitchFamily="18" charset="0"/>
            </a:endParaRPr>
          </a:p>
          <a:p>
            <a:pPr algn="just"/>
            <a:r>
              <a:rPr lang="de-DE" altLang="en-US" sz="2200" dirty="0">
                <a:effectLst>
                  <a:outerShdw blurRad="38100" dist="38100" dir="2700000" algn="tl">
                    <a:srgbClr val="000000"/>
                  </a:outerShdw>
                </a:effectLst>
                <a:latin typeface="Palatino Linotype" panose="02040502050505030304" pitchFamily="18" charset="0"/>
              </a:rPr>
              <a:t>Eine reine und makellose Frömmigkeit (Recht/Gerechtigkeit) vor Gott, dem Vater, ist es, </a:t>
            </a:r>
            <a:r>
              <a:rPr lang="de-DE" altLang="en-US" sz="2200" dirty="0">
                <a:solidFill>
                  <a:srgbClr val="92D050"/>
                </a:solidFill>
                <a:effectLst>
                  <a:outerShdw blurRad="38100" dist="38100" dir="2700000" algn="tl">
                    <a:srgbClr val="000000"/>
                  </a:outerShdw>
                </a:effectLst>
                <a:latin typeface="Palatino Linotype" panose="02040502050505030304" pitchFamily="18" charset="0"/>
              </a:rPr>
              <a:t>Waisen und Witwen in ihrer Bedrängnis zu besuchen </a:t>
            </a:r>
            <a:r>
              <a:rPr lang="de-DE" altLang="en-US" sz="2200" strike="sngStrike" dirty="0">
                <a:effectLst>
                  <a:outerShdw blurRad="38100" dist="38100" dir="2700000" algn="tl">
                    <a:srgbClr val="000000"/>
                  </a:outerShdw>
                </a:effectLst>
                <a:latin typeface="Palatino Linotype" panose="02040502050505030304" pitchFamily="18" charset="0"/>
              </a:rPr>
              <a:t>und</a:t>
            </a:r>
            <a:r>
              <a:rPr lang="de-DE" altLang="en-US" sz="2200" dirty="0">
                <a:effectLst>
                  <a:outerShdw blurRad="38100" dist="38100" dir="2700000" algn="tl">
                    <a:srgbClr val="000000"/>
                  </a:outerShdw>
                </a:effectLst>
                <a:latin typeface="Palatino Linotype" panose="02040502050505030304" pitchFamily="18" charset="0"/>
              </a:rPr>
              <a:t> sich von der Welt unbefleckt zu bewahren. Jakobus 1,27</a:t>
            </a:r>
            <a:endParaRPr lang="en-GB" altLang="en-US" sz="22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2793025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63FA8F-3ABF-6EFA-C342-0FC2480979E1}"/>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7A4874DC-72D4-0A4F-69C0-1BF2A094A802}"/>
              </a:ext>
            </a:extLst>
          </p:cNvPr>
          <p:cNvSpPr>
            <a:spLocks noGrp="1" noChangeArrowheads="1"/>
          </p:cNvSpPr>
          <p:nvPr>
            <p:ph type="ctrTitle"/>
          </p:nvPr>
        </p:nvSpPr>
        <p:spPr>
          <a:xfrm>
            <a:off x="1224562" y="312382"/>
            <a:ext cx="9570956" cy="628459"/>
          </a:xfrm>
        </p:spPr>
        <p:txBody>
          <a:bodyPr>
            <a:normAutofit fontScale="90000"/>
          </a:bodyPr>
          <a:lstStyle/>
          <a:p>
            <a:pPr defTabSz="1036638"/>
            <a:r>
              <a:rPr lang="en-US" altLang="en-US" sz="3200" dirty="0"/>
              <a:t>Die Definition von </a:t>
            </a:r>
            <a:r>
              <a:rPr lang="en-US" altLang="en-US" sz="3200" dirty="0" err="1"/>
              <a:t>recht</a:t>
            </a:r>
            <a:r>
              <a:rPr lang="en-US" altLang="en-US" sz="3200" dirty="0"/>
              <a:t>/</a:t>
            </a:r>
            <a:r>
              <a:rPr lang="en-US" altLang="en-US" sz="3200" dirty="0" err="1"/>
              <a:t>gerechtigkeit</a:t>
            </a:r>
            <a:endParaRPr lang="en-US" altLang="en-US" sz="3200" dirty="0"/>
          </a:p>
        </p:txBody>
      </p:sp>
      <p:sp>
        <p:nvSpPr>
          <p:cNvPr id="11267" name="Text Box 3">
            <a:extLst>
              <a:ext uri="{FF2B5EF4-FFF2-40B4-BE49-F238E27FC236}">
                <a16:creationId xmlns:a16="http://schemas.microsoft.com/office/drawing/2014/main" id="{C213D8C0-A402-D555-B2D1-19464BA0EF4E}"/>
              </a:ext>
            </a:extLst>
          </p:cNvPr>
          <p:cNvSpPr txBox="1">
            <a:spLocks noChangeArrowheads="1"/>
          </p:cNvSpPr>
          <p:nvPr/>
        </p:nvSpPr>
        <p:spPr bwMode="auto">
          <a:xfrm>
            <a:off x="391886" y="1092290"/>
            <a:ext cx="11439330" cy="5332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altLang="en-US" sz="2200" dirty="0">
                <a:effectLst>
                  <a:outerShdw blurRad="38100" dist="38100" dir="2700000" algn="tl">
                    <a:srgbClr val="000000"/>
                  </a:outerShdw>
                </a:effectLst>
                <a:latin typeface="Palatino Linotype" panose="02040502050505030304" pitchFamily="18" charset="0"/>
              </a:rPr>
              <a:t>Wehe denen, die ungerechte Gesetze erlassen, und den Schreibern, die bedrückende Vorschriften schreiben, </a:t>
            </a:r>
            <a:r>
              <a:rPr lang="de-DE" altLang="en-US" sz="2200" dirty="0">
                <a:solidFill>
                  <a:srgbClr val="92D050"/>
                </a:solidFill>
                <a:effectLst>
                  <a:outerShdw blurRad="38100" dist="38100" dir="2700000" algn="tl">
                    <a:srgbClr val="000000"/>
                  </a:outerShdw>
                </a:effectLst>
                <a:latin typeface="Palatino Linotype" panose="02040502050505030304" pitchFamily="18" charset="0"/>
              </a:rPr>
              <a:t>womit sie die Armen vom Rechtsweg verdrängen und den Unterdrückten meines Volkes ihr Recht </a:t>
            </a:r>
            <a:r>
              <a:rPr lang="en-GB" altLang="en-US" sz="2200" dirty="0">
                <a:effectLst>
                  <a:outerShdw blurRad="38100" dist="38100" dir="2700000" algn="tl">
                    <a:srgbClr val="000000"/>
                  </a:outerShdw>
                </a:effectLst>
                <a:latin typeface="Palatino Linotype" panose="02040502050505030304" pitchFamily="18" charset="0"/>
              </a:rPr>
              <a:t>[H4941 - </a:t>
            </a:r>
            <a:r>
              <a:rPr lang="en-GB" altLang="en-US" sz="2200" dirty="0" err="1">
                <a:effectLst>
                  <a:outerShdw blurRad="38100" dist="38100" dir="2700000" algn="tl">
                    <a:srgbClr val="000000"/>
                  </a:outerShdw>
                </a:effectLst>
                <a:latin typeface="Palatino Linotype" panose="02040502050505030304" pitchFamily="18" charset="0"/>
              </a:rPr>
              <a:t>misphat</a:t>
            </a:r>
            <a:r>
              <a:rPr lang="en-GB" altLang="en-US" sz="2200" dirty="0">
                <a:effectLst>
                  <a:outerShdw blurRad="38100" dist="38100" dir="2700000" algn="tl">
                    <a:srgbClr val="000000"/>
                  </a:outerShdw>
                </a:effectLst>
                <a:latin typeface="Palatino Linotype" panose="02040502050505030304" pitchFamily="18" charset="0"/>
              </a:rPr>
              <a:t>]</a:t>
            </a:r>
            <a:r>
              <a:rPr lang="en-GB" altLang="en-US" sz="2200" dirty="0">
                <a:solidFill>
                  <a:srgbClr val="92D050"/>
                </a:solidFill>
                <a:effectLst>
                  <a:outerShdw blurRad="38100" dist="38100" dir="2700000" algn="tl">
                    <a:srgbClr val="000000"/>
                  </a:outerShdw>
                </a:effectLst>
                <a:latin typeface="Palatino Linotype" panose="02040502050505030304" pitchFamily="18" charset="0"/>
              </a:rPr>
              <a:t> </a:t>
            </a:r>
            <a:r>
              <a:rPr lang="de-DE" altLang="en-US" sz="2200" dirty="0">
                <a:solidFill>
                  <a:srgbClr val="92D050"/>
                </a:solidFill>
                <a:effectLst>
                  <a:outerShdw blurRad="38100" dist="38100" dir="2700000" algn="tl">
                    <a:srgbClr val="000000"/>
                  </a:outerShdw>
                </a:effectLst>
                <a:latin typeface="Palatino Linotype" panose="02040502050505030304" pitchFamily="18" charset="0"/>
              </a:rPr>
              <a:t>rauben, damit die Witwen ihre Beute werden und sie die Waisen plündern können</a:t>
            </a:r>
            <a:r>
              <a:rPr lang="de-DE" altLang="en-US" sz="2200" dirty="0">
                <a:effectLst>
                  <a:outerShdw blurRad="38100" dist="38100" dir="2700000" algn="tl">
                    <a:srgbClr val="000000"/>
                  </a:outerShdw>
                </a:effectLst>
                <a:latin typeface="Palatino Linotype" panose="02040502050505030304" pitchFamily="18" charset="0"/>
              </a:rPr>
              <a:t>. Jesaja 10,1.2</a:t>
            </a:r>
            <a:endParaRPr lang="en-GB" altLang="en-US" sz="2200" dirty="0">
              <a:effectLst>
                <a:outerShdw blurRad="38100" dist="38100" dir="2700000" algn="tl">
                  <a:srgbClr val="000000"/>
                </a:outerShdw>
              </a:effectLst>
              <a:latin typeface="Palatino Linotype" panose="02040502050505030304" pitchFamily="18" charset="0"/>
            </a:endParaRPr>
          </a:p>
          <a:p>
            <a:pPr algn="just"/>
            <a:endParaRPr lang="en-GB" altLang="en-US" sz="1100" dirty="0">
              <a:effectLst>
                <a:outerShdw blurRad="38100" dist="38100" dir="2700000" algn="tl">
                  <a:srgbClr val="000000"/>
                </a:outerShdw>
              </a:effectLst>
              <a:latin typeface="Palatino Linotype" panose="02040502050505030304" pitchFamily="18" charset="0"/>
            </a:endParaRPr>
          </a:p>
          <a:p>
            <a:pPr algn="just"/>
            <a:r>
              <a:rPr lang="de-DE" altLang="en-US" sz="2200" dirty="0">
                <a:effectLst>
                  <a:outerShdw blurRad="38100" dist="38100" dir="2700000" algn="tl">
                    <a:srgbClr val="000000"/>
                  </a:outerShdw>
                </a:effectLst>
                <a:latin typeface="Palatino Linotype" panose="02040502050505030304" pitchFamily="18" charset="0"/>
              </a:rPr>
              <a:t>So spricht der HERR: Übt Recht und Gerechtigkeit </a:t>
            </a:r>
            <a:r>
              <a:rPr lang="en-GB" altLang="en-US" sz="2200" dirty="0">
                <a:effectLst>
                  <a:outerShdw blurRad="38100" dist="38100" dir="2700000" algn="tl">
                    <a:srgbClr val="000000"/>
                  </a:outerShdw>
                </a:effectLst>
                <a:latin typeface="Palatino Linotype" panose="02040502050505030304" pitchFamily="18" charset="0"/>
              </a:rPr>
              <a:t>[H6666] </a:t>
            </a:r>
            <a:r>
              <a:rPr lang="de-DE" altLang="en-US" sz="2200" dirty="0">
                <a:effectLst>
                  <a:outerShdw blurRad="38100" dist="38100" dir="2700000" algn="tl">
                    <a:srgbClr val="000000"/>
                  </a:outerShdw>
                </a:effectLst>
                <a:latin typeface="Palatino Linotype" panose="02040502050505030304" pitchFamily="18" charset="0"/>
              </a:rPr>
              <a:t>; </a:t>
            </a:r>
            <a:r>
              <a:rPr lang="de-DE" altLang="en-US" sz="2200" dirty="0">
                <a:solidFill>
                  <a:srgbClr val="92D050"/>
                </a:solidFill>
                <a:effectLst>
                  <a:outerShdw blurRad="38100" dist="38100" dir="2700000" algn="tl">
                    <a:srgbClr val="000000"/>
                  </a:outerShdw>
                </a:effectLst>
                <a:latin typeface="Palatino Linotype" panose="02040502050505030304" pitchFamily="18" charset="0"/>
              </a:rPr>
              <a:t>errettet den Beraubten aus der Hand des Unterdrückers; bedrückt nicht den Fremdling, die Waise und die Witwe und tut ihnen keine Gewalt an, und vergießt kein unschuldiges Blut an diesem Ort! </a:t>
            </a:r>
            <a:r>
              <a:rPr lang="de-DE" altLang="en-US" sz="2200" dirty="0">
                <a:effectLst>
                  <a:outerShdw blurRad="38100" dist="38100" dir="2700000" algn="tl">
                    <a:srgbClr val="000000"/>
                  </a:outerShdw>
                </a:effectLst>
                <a:latin typeface="Palatino Linotype" panose="02040502050505030304" pitchFamily="18" charset="0"/>
              </a:rPr>
              <a:t>Jeremia 22,3</a:t>
            </a:r>
            <a:endParaRPr lang="en-GB" altLang="en-US" sz="2200" dirty="0">
              <a:effectLst>
                <a:outerShdw blurRad="38100" dist="38100" dir="2700000" algn="tl">
                  <a:srgbClr val="000000"/>
                </a:outerShdw>
              </a:effectLst>
              <a:latin typeface="Palatino Linotype" panose="02040502050505030304" pitchFamily="18" charset="0"/>
            </a:endParaRPr>
          </a:p>
          <a:p>
            <a:pPr algn="just"/>
            <a:endParaRPr lang="en-GB" altLang="en-US" sz="1050" dirty="0">
              <a:effectLst>
                <a:outerShdw blurRad="38100" dist="38100" dir="2700000" algn="tl">
                  <a:srgbClr val="000000"/>
                </a:outerShdw>
              </a:effectLst>
              <a:latin typeface="Palatino Linotype" panose="02040502050505030304" pitchFamily="18" charset="0"/>
            </a:endParaRPr>
          </a:p>
          <a:p>
            <a:pPr algn="just"/>
            <a:r>
              <a:rPr lang="de-DE" altLang="en-US" sz="2200" dirty="0">
                <a:effectLst>
                  <a:outerShdw blurRad="38100" dist="38100" dir="2700000" algn="tl">
                    <a:srgbClr val="000000"/>
                  </a:outerShdw>
                </a:effectLst>
                <a:latin typeface="Palatino Linotype" panose="02040502050505030304" pitchFamily="18" charset="0"/>
              </a:rPr>
              <a:t>Hat der HERR Wohlgefallen an Tausenden von Widdern oder an unzähligen Strömen von Öl? </a:t>
            </a:r>
            <a:r>
              <a:rPr lang="de-DE" altLang="en-US" sz="2200" dirty="0">
                <a:solidFill>
                  <a:srgbClr val="92D050"/>
                </a:solidFill>
                <a:effectLst>
                  <a:outerShdw blurRad="38100" dist="38100" dir="2700000" algn="tl">
                    <a:srgbClr val="000000"/>
                  </a:outerShdw>
                </a:effectLst>
                <a:latin typeface="Palatino Linotype" panose="02040502050505030304" pitchFamily="18" charset="0"/>
              </a:rPr>
              <a:t>Soll ich meinen Erstgeborenen geben für meine Übertretung</a:t>
            </a:r>
            <a:r>
              <a:rPr lang="de-DE" altLang="en-US" sz="2200" dirty="0">
                <a:effectLst>
                  <a:outerShdw blurRad="38100" dist="38100" dir="2700000" algn="tl">
                    <a:srgbClr val="000000"/>
                  </a:outerShdw>
                </a:effectLst>
                <a:latin typeface="Palatino Linotype" panose="02040502050505030304" pitchFamily="18" charset="0"/>
              </a:rPr>
              <a:t>, die Frucht meines Leibes für die Sünde meiner Seele? Es ist dir gesagt, o Mensch, was gut ist und was der HERR von dir fordert: </a:t>
            </a:r>
            <a:r>
              <a:rPr lang="de-DE" altLang="en-US" sz="2200" dirty="0">
                <a:solidFill>
                  <a:srgbClr val="92D050"/>
                </a:solidFill>
                <a:effectLst>
                  <a:outerShdw blurRad="38100" dist="38100" dir="2700000" algn="tl">
                    <a:srgbClr val="000000"/>
                  </a:outerShdw>
                </a:effectLst>
                <a:latin typeface="Palatino Linotype" panose="02040502050505030304" pitchFamily="18" charset="0"/>
              </a:rPr>
              <a:t>Was anders als Recht tun, Liebe üben und demütig wandeln mit deinem Gott? </a:t>
            </a:r>
            <a:r>
              <a:rPr lang="de-DE" altLang="en-US" sz="2200" dirty="0">
                <a:effectLst>
                  <a:outerShdw blurRad="38100" dist="38100" dir="2700000" algn="tl">
                    <a:srgbClr val="000000"/>
                  </a:outerShdw>
                </a:effectLst>
                <a:latin typeface="Palatino Linotype" panose="02040502050505030304" pitchFamily="18" charset="0"/>
              </a:rPr>
              <a:t>Micha 6,7.8</a:t>
            </a:r>
            <a:endParaRPr lang="en-GB" altLang="en-US" sz="2200" dirty="0">
              <a:effectLst>
                <a:outerShdw blurRad="38100" dist="38100" dir="2700000" algn="tl">
                  <a:srgbClr val="000000"/>
                </a:outerShdw>
              </a:effectLst>
              <a:latin typeface="Palatino Linotype" panose="02040502050505030304" pitchFamily="18" charset="0"/>
            </a:endParaRPr>
          </a:p>
          <a:p>
            <a:pPr algn="just"/>
            <a:endParaRPr lang="en-GB" altLang="en-US" sz="1100" dirty="0">
              <a:effectLst>
                <a:outerShdw blurRad="38100" dist="38100" dir="2700000" algn="tl">
                  <a:srgbClr val="000000"/>
                </a:outerShdw>
              </a:effectLst>
              <a:latin typeface="Palatino Linotype" panose="02040502050505030304" pitchFamily="18" charset="0"/>
            </a:endParaRPr>
          </a:p>
          <a:p>
            <a:pPr algn="just"/>
            <a:r>
              <a:rPr lang="de-DE" altLang="en-US" sz="2200" dirty="0">
                <a:effectLst>
                  <a:outerShdw blurRad="38100" dist="38100" dir="2700000" algn="tl">
                    <a:srgbClr val="000000"/>
                  </a:outerShdw>
                </a:effectLst>
                <a:latin typeface="Palatino Linotype" panose="02040502050505030304" pitchFamily="18" charset="0"/>
              </a:rPr>
              <a:t>So spricht Jahwe der Heerscharen und sagt: Übet ein wahrhaftiges Gericht </a:t>
            </a:r>
            <a:r>
              <a:rPr lang="de-DE" altLang="en-US" sz="2200" dirty="0">
                <a:solidFill>
                  <a:srgbClr val="92D050"/>
                </a:solidFill>
                <a:effectLst>
                  <a:outerShdw blurRad="38100" dist="38100" dir="2700000" algn="tl">
                    <a:srgbClr val="000000"/>
                  </a:outerShdw>
                </a:effectLst>
                <a:latin typeface="Palatino Linotype" panose="02040502050505030304" pitchFamily="18" charset="0"/>
              </a:rPr>
              <a:t>und erweiset Güte und Barmherzigkeit einer dem anderen; </a:t>
            </a:r>
            <a:r>
              <a:rPr lang="de-DE" altLang="en-US" sz="2200" dirty="0">
                <a:effectLst>
                  <a:outerShdw blurRad="38100" dist="38100" dir="2700000" algn="tl">
                    <a:srgbClr val="000000"/>
                  </a:outerShdw>
                </a:effectLst>
                <a:latin typeface="Palatino Linotype" panose="02040502050505030304" pitchFamily="18" charset="0"/>
              </a:rPr>
              <a:t>Sacharja 7,9</a:t>
            </a:r>
            <a:endParaRPr lang="en-GB" altLang="en-US" sz="22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42508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F0B2A-9299-FA22-FE76-532A49702FB7}"/>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55202EDA-D4D4-0B88-BA38-9B5A465A1EBC}"/>
              </a:ext>
            </a:extLst>
          </p:cNvPr>
          <p:cNvSpPr>
            <a:spLocks noGrp="1" noChangeArrowheads="1"/>
          </p:cNvSpPr>
          <p:nvPr>
            <p:ph type="ctrTitle"/>
          </p:nvPr>
        </p:nvSpPr>
        <p:spPr>
          <a:xfrm>
            <a:off x="1224562" y="312382"/>
            <a:ext cx="9291570" cy="628459"/>
          </a:xfrm>
        </p:spPr>
        <p:txBody>
          <a:bodyPr>
            <a:normAutofit/>
          </a:bodyPr>
          <a:lstStyle/>
          <a:p>
            <a:pPr defTabSz="1036638"/>
            <a:r>
              <a:rPr lang="en-US" altLang="en-US" sz="3200" dirty="0"/>
              <a:t>Die definition von </a:t>
            </a:r>
            <a:r>
              <a:rPr lang="en-US" altLang="en-US" sz="3200" dirty="0" err="1"/>
              <a:t>gerechtigkeit</a:t>
            </a:r>
            <a:r>
              <a:rPr lang="en-US" altLang="en-US" sz="3200" dirty="0"/>
              <a:t> </a:t>
            </a:r>
          </a:p>
        </p:txBody>
      </p:sp>
      <p:sp>
        <p:nvSpPr>
          <p:cNvPr id="11267" name="Text Box 3">
            <a:extLst>
              <a:ext uri="{FF2B5EF4-FFF2-40B4-BE49-F238E27FC236}">
                <a16:creationId xmlns:a16="http://schemas.microsoft.com/office/drawing/2014/main" id="{64BFEC1F-56F7-AFDA-C7BD-5088AC309498}"/>
              </a:ext>
            </a:extLst>
          </p:cNvPr>
          <p:cNvSpPr txBox="1">
            <a:spLocks noChangeArrowheads="1"/>
          </p:cNvSpPr>
          <p:nvPr/>
        </p:nvSpPr>
        <p:spPr bwMode="auto">
          <a:xfrm>
            <a:off x="609600" y="1092290"/>
            <a:ext cx="10972799" cy="381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endParaRPr lang="de-DE" altLang="en-US" sz="2200" dirty="0">
              <a:effectLst>
                <a:outerShdw blurRad="38100" dist="38100" dir="2700000" algn="tl">
                  <a:srgbClr val="000000"/>
                </a:outerShdw>
              </a:effectLst>
              <a:latin typeface="Palatino Linotype" panose="02040502050505030304" pitchFamily="18" charset="0"/>
            </a:endParaRPr>
          </a:p>
          <a:p>
            <a:pPr algn="just"/>
            <a:r>
              <a:rPr lang="de-DE" altLang="en-US" sz="2200" dirty="0">
                <a:effectLst>
                  <a:outerShdw blurRad="38100" dist="38100" dir="2700000" algn="tl">
                    <a:srgbClr val="000000"/>
                  </a:outerShdw>
                </a:effectLst>
                <a:latin typeface="Palatino Linotype" panose="02040502050505030304" pitchFamily="18" charset="0"/>
              </a:rPr>
              <a:t>Denn</a:t>
            </a:r>
            <a:r>
              <a:rPr lang="de-DE" altLang="en-US" sz="2200" dirty="0">
                <a:solidFill>
                  <a:srgbClr val="92D050"/>
                </a:solidFill>
                <a:effectLst>
                  <a:outerShdw blurRad="38100" dist="38100" dir="2700000" algn="tl">
                    <a:srgbClr val="000000"/>
                  </a:outerShdw>
                </a:effectLst>
                <a:latin typeface="Palatino Linotype" panose="02040502050505030304" pitchFamily="18" charset="0"/>
              </a:rPr>
              <a:t> ich rettete den Elenden, der um Hilfe schrie, und die Waise, die keinen Helfer hatte. Der Segenswunsch des Verlorenen kam über mich, und ich brachte das Herz der Witwe zum Jauchzen</a:t>
            </a:r>
            <a:r>
              <a:rPr lang="de-DE" altLang="en-US" sz="2200" dirty="0">
                <a:effectLst>
                  <a:outerShdw blurRad="38100" dist="38100" dir="2700000" algn="tl">
                    <a:srgbClr val="000000"/>
                  </a:outerShdw>
                </a:effectLst>
                <a:latin typeface="Palatino Linotype" panose="02040502050505030304" pitchFamily="18" charset="0"/>
              </a:rPr>
              <a:t>. Die Gerechtigkeit </a:t>
            </a:r>
            <a:r>
              <a:rPr lang="en-GB" altLang="en-US" sz="2200" dirty="0">
                <a:effectLst>
                  <a:outerShdw blurRad="38100" dist="38100" dir="2700000" algn="tl">
                    <a:srgbClr val="000000"/>
                  </a:outerShdw>
                </a:effectLst>
                <a:latin typeface="Palatino Linotype" panose="02040502050505030304" pitchFamily="18" charset="0"/>
              </a:rPr>
              <a:t>[H6664 – Recht]</a:t>
            </a:r>
            <a:r>
              <a:rPr lang="de-DE" altLang="en-US" sz="2200" dirty="0">
                <a:effectLst>
                  <a:outerShdw blurRad="38100" dist="38100" dir="2700000" algn="tl">
                    <a:srgbClr val="000000"/>
                  </a:outerShdw>
                </a:effectLst>
                <a:latin typeface="Palatino Linotype" panose="02040502050505030304" pitchFamily="18" charset="0"/>
              </a:rPr>
              <a:t>, die ich angelegt hatte, bekleidete mich; als Talar und Turban diente mir mein Recht. Hiob 29,12-14</a:t>
            </a:r>
            <a:endParaRPr lang="en-GB" altLang="en-US" sz="2200" dirty="0">
              <a:effectLst>
                <a:outerShdw blurRad="38100" dist="38100" dir="2700000" algn="tl">
                  <a:srgbClr val="000000"/>
                </a:outerShdw>
              </a:effectLst>
              <a:latin typeface="Palatino Linotype" panose="02040502050505030304" pitchFamily="18" charset="0"/>
            </a:endParaRPr>
          </a:p>
          <a:p>
            <a:pPr algn="just"/>
            <a:r>
              <a:rPr lang="en-GB" altLang="en-US" sz="2200" dirty="0">
                <a:solidFill>
                  <a:srgbClr val="92D050"/>
                </a:solidFill>
                <a:effectLst>
                  <a:outerShdw blurRad="38100" dist="38100" dir="2700000" algn="tl">
                    <a:srgbClr val="000000"/>
                  </a:outerShdw>
                </a:effectLst>
                <a:latin typeface="Palatino Linotype" panose="02040502050505030304" pitchFamily="18" charset="0"/>
              </a:rPr>
              <a:t> </a:t>
            </a:r>
          </a:p>
          <a:p>
            <a:pPr algn="just"/>
            <a:r>
              <a:rPr lang="de-DE" altLang="en-US" sz="2200" dirty="0">
                <a:solidFill>
                  <a:srgbClr val="92D050"/>
                </a:solidFill>
                <a:effectLst>
                  <a:outerShdw blurRad="38100" dist="38100" dir="2700000" algn="tl">
                    <a:srgbClr val="000000"/>
                  </a:outerShdw>
                </a:effectLst>
                <a:latin typeface="Palatino Linotype" panose="02040502050505030304" pitchFamily="18" charset="0"/>
              </a:rPr>
              <a:t>Gnade und Wahrheit sind einander begegnet, Gerechtigkeit und Friede haben sich geküsst. </a:t>
            </a:r>
            <a:r>
              <a:rPr lang="de-DE" altLang="en-US" sz="2200" dirty="0">
                <a:effectLst>
                  <a:outerShdw blurRad="38100" dist="38100" dir="2700000" algn="tl">
                    <a:srgbClr val="000000"/>
                  </a:outerShdw>
                </a:effectLst>
                <a:latin typeface="Palatino Linotype" panose="02040502050505030304" pitchFamily="18" charset="0"/>
              </a:rPr>
              <a:t>Psalm 85,10</a:t>
            </a:r>
            <a:endParaRPr lang="en-GB" altLang="en-US" sz="2200" dirty="0">
              <a:effectLst>
                <a:outerShdw blurRad="38100" dist="38100" dir="2700000" algn="tl">
                  <a:srgbClr val="000000"/>
                </a:outerShdw>
              </a:effectLst>
              <a:latin typeface="Palatino Linotype" panose="02040502050505030304" pitchFamily="18" charset="0"/>
            </a:endParaRPr>
          </a:p>
          <a:p>
            <a:pPr algn="just"/>
            <a:endParaRPr lang="en-GB" altLang="en-US" sz="2200" dirty="0">
              <a:solidFill>
                <a:srgbClr val="92D050"/>
              </a:solidFill>
              <a:effectLst>
                <a:outerShdw blurRad="38100" dist="38100" dir="2700000" algn="tl">
                  <a:srgbClr val="000000"/>
                </a:outerShdw>
              </a:effectLst>
              <a:latin typeface="Palatino Linotype" panose="02040502050505030304" pitchFamily="18" charset="0"/>
            </a:endParaRPr>
          </a:p>
          <a:p>
            <a:pPr algn="ctr"/>
            <a:endParaRPr lang="en-GB" altLang="en-US" sz="2200" dirty="0">
              <a:effectLst>
                <a:outerShdw blurRad="38100" dist="38100" dir="2700000" algn="tl">
                  <a:srgbClr val="000000"/>
                </a:outerShdw>
              </a:effectLst>
              <a:latin typeface="Palatino Linotype" panose="02040502050505030304" pitchFamily="18" charset="0"/>
            </a:endParaRPr>
          </a:p>
          <a:p>
            <a:pPr algn="ctr"/>
            <a:r>
              <a:rPr lang="en-GB" altLang="en-US" sz="2200" dirty="0">
                <a:effectLst>
                  <a:outerShdw blurRad="38100" dist="38100" dir="2700000" algn="tl">
                    <a:srgbClr val="000000"/>
                  </a:outerShdw>
                </a:effectLst>
                <a:latin typeface="Palatino Linotype" panose="02040502050505030304" pitchFamily="18" charset="0"/>
              </a:rPr>
              <a:t>Gnade und </a:t>
            </a:r>
            <a:r>
              <a:rPr lang="en-GB" altLang="en-US" sz="2200" dirty="0" err="1">
                <a:effectLst>
                  <a:outerShdw blurRad="38100" dist="38100" dir="2700000" algn="tl">
                    <a:srgbClr val="000000"/>
                  </a:outerShdw>
                </a:effectLst>
                <a:latin typeface="Palatino Linotype" panose="02040502050505030304" pitchFamily="18" charset="0"/>
              </a:rPr>
              <a:t>Wahrheit</a:t>
            </a:r>
            <a:r>
              <a:rPr lang="en-GB" altLang="en-US" sz="2200" dirty="0">
                <a:effectLst>
                  <a:outerShdw blurRad="38100" dist="38100" dir="2700000" algn="tl">
                    <a:srgbClr val="000000"/>
                  </a:outerShdw>
                </a:effectLst>
                <a:latin typeface="Palatino Linotype" panose="02040502050505030304" pitchFamily="18" charset="0"/>
              </a:rPr>
              <a:t> = </a:t>
            </a:r>
            <a:r>
              <a:rPr lang="en-GB" altLang="en-US" sz="2200" dirty="0" err="1">
                <a:effectLst>
                  <a:outerShdw blurRad="38100" dist="38100" dir="2700000" algn="tl">
                    <a:srgbClr val="000000"/>
                  </a:outerShdw>
                </a:effectLst>
                <a:latin typeface="Palatino Linotype" panose="02040502050505030304" pitchFamily="18" charset="0"/>
              </a:rPr>
              <a:t>Gerechtigkeit</a:t>
            </a:r>
            <a:r>
              <a:rPr lang="en-GB" altLang="en-US" sz="2200" dirty="0">
                <a:effectLst>
                  <a:outerShdw blurRad="38100" dist="38100" dir="2700000" algn="tl">
                    <a:srgbClr val="000000"/>
                  </a:outerShdw>
                </a:effectLst>
                <a:latin typeface="Palatino Linotype" panose="02040502050505030304" pitchFamily="18" charset="0"/>
              </a:rPr>
              <a:t> und Friede</a:t>
            </a:r>
          </a:p>
        </p:txBody>
      </p:sp>
    </p:spTree>
    <p:extLst>
      <p:ext uri="{BB962C8B-B14F-4D97-AF65-F5344CB8AC3E}">
        <p14:creationId xmlns:p14="http://schemas.microsoft.com/office/powerpoint/2010/main" val="1912230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AE4BAA-3377-D3B3-6B6A-0696313AE9BC}"/>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DE4A45F0-E41C-F65B-A07B-BF844E398114}"/>
              </a:ext>
            </a:extLst>
          </p:cNvPr>
          <p:cNvSpPr>
            <a:spLocks noGrp="1" noChangeArrowheads="1"/>
          </p:cNvSpPr>
          <p:nvPr>
            <p:ph type="ctrTitle"/>
          </p:nvPr>
        </p:nvSpPr>
        <p:spPr>
          <a:xfrm>
            <a:off x="746449" y="545647"/>
            <a:ext cx="10347649" cy="628459"/>
          </a:xfrm>
        </p:spPr>
        <p:txBody>
          <a:bodyPr>
            <a:noAutofit/>
          </a:bodyPr>
          <a:lstStyle/>
          <a:p>
            <a:pPr defTabSz="1036638"/>
            <a:r>
              <a:rPr lang="en-US" altLang="en-US" sz="3200" dirty="0" err="1"/>
              <a:t>Gerechtigkeit</a:t>
            </a:r>
            <a:r>
              <a:rPr lang="en-US" altLang="en-US" sz="3200" dirty="0"/>
              <a:t> </a:t>
            </a:r>
            <a:r>
              <a:rPr lang="en-US" altLang="en-US" sz="3200" dirty="0" err="1"/>
              <a:t>ist</a:t>
            </a:r>
            <a:r>
              <a:rPr lang="en-US" altLang="en-US" sz="3200" dirty="0"/>
              <a:t> </a:t>
            </a:r>
            <a:r>
              <a:rPr lang="en-US" altLang="en-US" sz="3200" dirty="0" err="1"/>
              <a:t>rechtschaffenheit</a:t>
            </a:r>
            <a:endParaRPr lang="en-US" altLang="en-US" sz="3200" dirty="0"/>
          </a:p>
        </p:txBody>
      </p:sp>
      <p:sp>
        <p:nvSpPr>
          <p:cNvPr id="11267" name="Text Box 3">
            <a:extLst>
              <a:ext uri="{FF2B5EF4-FFF2-40B4-BE49-F238E27FC236}">
                <a16:creationId xmlns:a16="http://schemas.microsoft.com/office/drawing/2014/main" id="{2FA432FA-34C9-8C03-9D24-CC32536DDD58}"/>
              </a:ext>
            </a:extLst>
          </p:cNvPr>
          <p:cNvSpPr txBox="1">
            <a:spLocks noChangeArrowheads="1"/>
          </p:cNvSpPr>
          <p:nvPr/>
        </p:nvSpPr>
        <p:spPr bwMode="auto">
          <a:xfrm>
            <a:off x="820711" y="1511616"/>
            <a:ext cx="10550577"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800" dirty="0">
                <a:effectLst>
                  <a:outerShdw blurRad="38100" dist="38100" dir="2700000" algn="tl">
                    <a:srgbClr val="000000"/>
                  </a:outerShdw>
                </a:effectLst>
                <a:latin typeface="Palatino Linotype" panose="02040502050505030304" pitchFamily="18" charset="0"/>
              </a:rPr>
              <a:t>1.     </a:t>
            </a:r>
            <a:r>
              <a:rPr lang="de-DE" altLang="en-US" sz="2800" dirty="0">
                <a:effectLst>
                  <a:outerShdw blurRad="38100" dist="38100" dir="2700000" algn="tl">
                    <a:srgbClr val="000000"/>
                  </a:outerShdw>
                </a:effectLst>
                <a:latin typeface="Palatino Linotype" panose="02040502050505030304" pitchFamily="18" charset="0"/>
              </a:rPr>
              <a:t>Gerechtigkeit bedeutet, den Armen, Bedrängten und Witwen Barmherzigkeit zu erweisen.</a:t>
            </a:r>
            <a:endParaRPr lang="en-GB" altLang="en-US" sz="2800" dirty="0">
              <a:solidFill>
                <a:srgbClr val="92D050"/>
              </a:solidFill>
              <a:effectLst>
                <a:outerShdw blurRad="38100" dist="38100" dir="2700000" algn="tl">
                  <a:srgbClr val="000000"/>
                </a:outerShdw>
              </a:effectLst>
              <a:latin typeface="Palatino Linotype" panose="02040502050505030304" pitchFamily="18" charset="0"/>
            </a:endParaRPr>
          </a:p>
          <a:p>
            <a:pPr algn="just"/>
            <a:r>
              <a:rPr lang="en-GB" altLang="en-US" sz="2800" dirty="0">
                <a:effectLst>
                  <a:outerShdw blurRad="38100" dist="38100" dir="2700000" algn="tl">
                    <a:srgbClr val="000000"/>
                  </a:outerShdw>
                </a:effectLst>
                <a:latin typeface="Palatino Linotype" panose="02040502050505030304" pitchFamily="18" charset="0"/>
              </a:rPr>
              <a:t>2. </a:t>
            </a:r>
            <a:r>
              <a:rPr lang="de-DE" altLang="en-US" sz="2800" dirty="0">
                <a:effectLst>
                  <a:outerShdw blurRad="38100" dist="38100" dir="2700000" algn="tl">
                    <a:srgbClr val="000000"/>
                  </a:outerShdw>
                </a:effectLst>
                <a:latin typeface="Palatino Linotype" panose="02040502050505030304" pitchFamily="18" charset="0"/>
              </a:rPr>
              <a:t>Gerechtigkeit bedeutet, freundlich zu sein und die Niedergeschlagenen und Entmutigten aufzurichten.</a:t>
            </a:r>
            <a:endParaRPr lang="en-GB" altLang="en-US" sz="2800" dirty="0">
              <a:effectLst>
                <a:outerShdw blurRad="38100" dist="38100" dir="2700000" algn="tl">
                  <a:srgbClr val="000000"/>
                </a:outerShdw>
              </a:effectLst>
              <a:latin typeface="Palatino Linotype" panose="02040502050505030304" pitchFamily="18" charset="0"/>
            </a:endParaRPr>
          </a:p>
          <a:p>
            <a:pPr algn="just"/>
            <a:r>
              <a:rPr lang="en-GB" altLang="en-US" sz="2800" dirty="0">
                <a:effectLst>
                  <a:outerShdw blurRad="38100" dist="38100" dir="2700000" algn="tl">
                    <a:srgbClr val="000000"/>
                  </a:outerShdw>
                </a:effectLst>
                <a:latin typeface="Palatino Linotype" panose="02040502050505030304" pitchFamily="18" charset="0"/>
              </a:rPr>
              <a:t>3.   </a:t>
            </a:r>
            <a:r>
              <a:rPr lang="en-GB" altLang="en-US" sz="2800" dirty="0" err="1">
                <a:effectLst>
                  <a:outerShdw blurRad="38100" dist="38100" dir="2700000" algn="tl">
                    <a:srgbClr val="000000"/>
                  </a:outerShdw>
                </a:effectLst>
                <a:latin typeface="Palatino Linotype" panose="02040502050505030304" pitchFamily="18" charset="0"/>
              </a:rPr>
              <a:t>Gerechtigkeit</a:t>
            </a:r>
            <a:r>
              <a:rPr lang="en-GB" altLang="en-US" sz="2800" dirty="0">
                <a:effectLst>
                  <a:outerShdw blurRad="38100" dist="38100" dir="2700000" algn="tl">
                    <a:srgbClr val="000000"/>
                  </a:outerShdw>
                </a:effectLst>
                <a:latin typeface="Palatino Linotype" panose="02040502050505030304" pitchFamily="18" charset="0"/>
              </a:rPr>
              <a:t> </a:t>
            </a:r>
            <a:r>
              <a:rPr lang="en-GB" altLang="en-US" sz="2800" dirty="0" err="1">
                <a:effectLst>
                  <a:outerShdw blurRad="38100" dist="38100" dir="2700000" algn="tl">
                    <a:srgbClr val="000000"/>
                  </a:outerShdw>
                </a:effectLst>
                <a:latin typeface="Palatino Linotype" panose="02040502050505030304" pitchFamily="18" charset="0"/>
              </a:rPr>
              <a:t>bedeutet</a:t>
            </a:r>
            <a:r>
              <a:rPr lang="en-GB" altLang="en-US" sz="2800" dirty="0">
                <a:effectLst>
                  <a:outerShdw blurRad="38100" dist="38100" dir="2700000" algn="tl">
                    <a:srgbClr val="000000"/>
                  </a:outerShdw>
                </a:effectLst>
                <a:latin typeface="Palatino Linotype" panose="02040502050505030304" pitchFamily="18" charset="0"/>
              </a:rPr>
              <a:t>, die </a:t>
            </a:r>
            <a:r>
              <a:rPr lang="en-GB" altLang="en-US" sz="2800" dirty="0" err="1">
                <a:effectLst>
                  <a:outerShdw blurRad="38100" dist="38100" dir="2700000" algn="tl">
                    <a:srgbClr val="000000"/>
                  </a:outerShdw>
                </a:effectLst>
                <a:latin typeface="Palatino Linotype" panose="02040502050505030304" pitchFamily="18" charset="0"/>
              </a:rPr>
              <a:t>Wahrheit</a:t>
            </a:r>
            <a:r>
              <a:rPr lang="en-GB" altLang="en-US" sz="2800" dirty="0">
                <a:effectLst>
                  <a:outerShdw blurRad="38100" dist="38100" dir="2700000" algn="tl">
                    <a:srgbClr val="000000"/>
                  </a:outerShdw>
                </a:effectLst>
                <a:latin typeface="Palatino Linotype" panose="02040502050505030304" pitchFamily="18" charset="0"/>
              </a:rPr>
              <a:t> </a:t>
            </a:r>
            <a:r>
              <a:rPr lang="en-GB" altLang="en-US" sz="2800" dirty="0" err="1">
                <a:effectLst>
                  <a:outerShdw blurRad="38100" dist="38100" dir="2700000" algn="tl">
                    <a:srgbClr val="000000"/>
                  </a:outerShdw>
                </a:effectLst>
                <a:latin typeface="Palatino Linotype" panose="02040502050505030304" pitchFamily="18" charset="0"/>
              </a:rPr>
              <a:t>zu</a:t>
            </a:r>
            <a:r>
              <a:rPr lang="en-GB" altLang="en-US" sz="2800" dirty="0">
                <a:effectLst>
                  <a:outerShdw blurRad="38100" dist="38100" dir="2700000" algn="tl">
                    <a:srgbClr val="000000"/>
                  </a:outerShdw>
                </a:effectLst>
                <a:latin typeface="Palatino Linotype" panose="02040502050505030304" pitchFamily="18" charset="0"/>
              </a:rPr>
              <a:t> </a:t>
            </a:r>
            <a:r>
              <a:rPr lang="en-GB" altLang="en-US" sz="2800" dirty="0" err="1">
                <a:effectLst>
                  <a:outerShdw blurRad="38100" dist="38100" dir="2700000" algn="tl">
                    <a:srgbClr val="000000"/>
                  </a:outerShdw>
                </a:effectLst>
                <a:latin typeface="Palatino Linotype" panose="02040502050505030304" pitchFamily="18" charset="0"/>
              </a:rPr>
              <a:t>sprechen</a:t>
            </a:r>
            <a:r>
              <a:rPr lang="en-GB" altLang="en-US" sz="2800" dirty="0">
                <a:effectLst>
                  <a:outerShdw blurRad="38100" dist="38100" dir="2700000" algn="tl">
                    <a:srgbClr val="000000"/>
                  </a:outerShdw>
                </a:effectLst>
                <a:latin typeface="Palatino Linotype" panose="02040502050505030304" pitchFamily="18" charset="0"/>
              </a:rPr>
              <a:t> und </a:t>
            </a:r>
            <a:r>
              <a:rPr lang="en-GB" altLang="en-US" sz="2800" dirty="0" err="1">
                <a:effectLst>
                  <a:outerShdw blurRad="38100" dist="38100" dir="2700000" algn="tl">
                    <a:srgbClr val="000000"/>
                  </a:outerShdw>
                </a:effectLst>
                <a:latin typeface="Palatino Linotype" panose="02040502050505030304" pitchFamily="18" charset="0"/>
              </a:rPr>
              <a:t>zu</a:t>
            </a:r>
            <a:r>
              <a:rPr lang="en-GB" altLang="en-US" sz="2800" dirty="0">
                <a:effectLst>
                  <a:outerShdw blurRad="38100" dist="38100" dir="2700000" algn="tl">
                    <a:srgbClr val="000000"/>
                  </a:outerShdw>
                </a:effectLst>
                <a:latin typeface="Palatino Linotype" panose="02040502050505030304" pitchFamily="18" charset="0"/>
              </a:rPr>
              <a:t> </a:t>
            </a:r>
            <a:r>
              <a:rPr lang="en-GB" altLang="en-US" sz="2800" dirty="0" err="1">
                <a:effectLst>
                  <a:outerShdw blurRad="38100" dist="38100" dir="2700000" algn="tl">
                    <a:srgbClr val="000000"/>
                  </a:outerShdw>
                </a:effectLst>
                <a:latin typeface="Palatino Linotype" panose="02040502050505030304" pitchFamily="18" charset="0"/>
              </a:rPr>
              <a:t>verteidigen</a:t>
            </a:r>
            <a:r>
              <a:rPr lang="en-GB" altLang="en-US" sz="2800" dirty="0">
                <a:effectLst>
                  <a:outerShdw blurRad="38100" dist="38100" dir="2700000" algn="tl">
                    <a:srgbClr val="000000"/>
                  </a:outerShdw>
                </a:effectLst>
                <a:latin typeface="Palatino Linotype" panose="02040502050505030304" pitchFamily="18" charset="0"/>
              </a:rPr>
              <a:t>.</a:t>
            </a:r>
          </a:p>
          <a:p>
            <a:pPr algn="just"/>
            <a:r>
              <a:rPr lang="en-GB" altLang="en-US" sz="2800" dirty="0">
                <a:effectLst>
                  <a:outerShdw blurRad="38100" dist="38100" dir="2700000" algn="tl">
                    <a:srgbClr val="000000"/>
                  </a:outerShdw>
                </a:effectLst>
                <a:latin typeface="Palatino Linotype" panose="02040502050505030304" pitchFamily="18" charset="0"/>
              </a:rPr>
              <a:t>4.   </a:t>
            </a:r>
            <a:r>
              <a:rPr lang="de-DE" altLang="en-US" sz="2800" dirty="0">
                <a:effectLst>
                  <a:outerShdw blurRad="38100" dist="38100" dir="2700000" algn="tl">
                    <a:srgbClr val="000000"/>
                  </a:outerShdw>
                </a:effectLst>
                <a:latin typeface="Palatino Linotype" panose="02040502050505030304" pitchFamily="18" charset="0"/>
              </a:rPr>
              <a:t>Gerechtigkeit bedeutet Ehrlichkeit im Geschäftsleben und fairer Handel.</a:t>
            </a:r>
            <a:endParaRPr lang="en-GB" altLang="en-US" sz="2800" dirty="0">
              <a:effectLst>
                <a:outerShdw blurRad="38100" dist="38100" dir="2700000" algn="tl">
                  <a:srgbClr val="000000"/>
                </a:outerShdw>
              </a:effectLst>
              <a:latin typeface="Palatino Linotype" panose="02040502050505030304" pitchFamily="18" charset="0"/>
            </a:endParaRPr>
          </a:p>
          <a:p>
            <a:pPr algn="just"/>
            <a:r>
              <a:rPr lang="en-GB" altLang="en-US" sz="2800" dirty="0">
                <a:effectLst>
                  <a:outerShdw blurRad="38100" dist="38100" dir="2700000" algn="tl">
                    <a:srgbClr val="000000"/>
                  </a:outerShdw>
                </a:effectLst>
                <a:latin typeface="Palatino Linotype" panose="02040502050505030304" pitchFamily="18" charset="0"/>
              </a:rPr>
              <a:t>5.       Es </a:t>
            </a:r>
            <a:r>
              <a:rPr lang="en-GB" altLang="en-US" sz="2800" dirty="0" err="1">
                <a:effectLst>
                  <a:outerShdw blurRad="38100" dist="38100" dir="2700000" algn="tl">
                    <a:srgbClr val="000000"/>
                  </a:outerShdw>
                </a:effectLst>
                <a:latin typeface="Palatino Linotype" panose="02040502050505030304" pitchFamily="18" charset="0"/>
              </a:rPr>
              <a:t>gibt</a:t>
            </a:r>
            <a:r>
              <a:rPr lang="en-GB" altLang="en-US" sz="2800" dirty="0">
                <a:effectLst>
                  <a:outerShdw blurRad="38100" dist="38100" dir="2700000" algn="tl">
                    <a:srgbClr val="000000"/>
                  </a:outerShdw>
                </a:effectLst>
                <a:latin typeface="Palatino Linotype" panose="02040502050505030304" pitchFamily="18" charset="0"/>
              </a:rPr>
              <a:t> </a:t>
            </a:r>
            <a:r>
              <a:rPr lang="en-GB" altLang="en-US" sz="2800" dirty="0" err="1">
                <a:effectLst>
                  <a:outerShdw blurRad="38100" dist="38100" dir="2700000" algn="tl">
                    <a:srgbClr val="000000"/>
                  </a:outerShdw>
                </a:effectLst>
                <a:latin typeface="Palatino Linotype" panose="02040502050505030304" pitchFamily="18" charset="0"/>
              </a:rPr>
              <a:t>keinen</a:t>
            </a:r>
            <a:r>
              <a:rPr lang="en-GB" altLang="en-US" sz="2800" dirty="0">
                <a:effectLst>
                  <a:outerShdw blurRad="38100" dist="38100" dir="2700000" algn="tl">
                    <a:srgbClr val="000000"/>
                  </a:outerShdw>
                </a:effectLst>
                <a:latin typeface="Palatino Linotype" panose="02040502050505030304" pitchFamily="18" charset="0"/>
              </a:rPr>
              <a:t> Tod auf </a:t>
            </a:r>
            <a:r>
              <a:rPr lang="en-GB" altLang="en-US" sz="2800" dirty="0" err="1">
                <a:effectLst>
                  <a:outerShdw blurRad="38100" dist="38100" dir="2700000" algn="tl">
                    <a:srgbClr val="000000"/>
                  </a:outerShdw>
                </a:effectLst>
                <a:latin typeface="Palatino Linotype" panose="02040502050505030304" pitchFamily="18" charset="0"/>
              </a:rPr>
              <a:t>dem</a:t>
            </a:r>
            <a:r>
              <a:rPr lang="en-GB" altLang="en-US" sz="2800" dirty="0">
                <a:effectLst>
                  <a:outerShdw blurRad="38100" dist="38100" dir="2700000" algn="tl">
                    <a:srgbClr val="000000"/>
                  </a:outerShdw>
                </a:effectLst>
                <a:latin typeface="Palatino Linotype" panose="02040502050505030304" pitchFamily="18" charset="0"/>
              </a:rPr>
              <a:t> Weg der </a:t>
            </a:r>
            <a:r>
              <a:rPr lang="en-GB" altLang="en-US" sz="2800" dirty="0" err="1">
                <a:effectLst>
                  <a:outerShdw blurRad="38100" dist="38100" dir="2700000" algn="tl">
                    <a:srgbClr val="000000"/>
                  </a:outerShdw>
                </a:effectLst>
                <a:latin typeface="Palatino Linotype" panose="02040502050505030304" pitchFamily="18" charset="0"/>
              </a:rPr>
              <a:t>Gerechtigkeit</a:t>
            </a:r>
            <a:r>
              <a:rPr lang="en-GB" altLang="en-US" sz="2800" dirty="0">
                <a:effectLst>
                  <a:outerShdw blurRad="38100" dist="38100" dir="2700000" algn="tl">
                    <a:srgbClr val="000000"/>
                  </a:outerShdw>
                </a:effectLst>
                <a:latin typeface="Palatino Linotype" panose="02040502050505030304" pitchFamily="18" charset="0"/>
              </a:rPr>
              <a:t>.</a:t>
            </a:r>
          </a:p>
        </p:txBody>
      </p:sp>
    </p:spTree>
    <p:extLst>
      <p:ext uri="{BB962C8B-B14F-4D97-AF65-F5344CB8AC3E}">
        <p14:creationId xmlns:p14="http://schemas.microsoft.com/office/powerpoint/2010/main" val="1553966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803DA0-8EE3-8549-A699-314477AFF2B7}"/>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C6DD8EBE-832A-3125-94EE-3BCB6A71C3CF}"/>
              </a:ext>
            </a:extLst>
          </p:cNvPr>
          <p:cNvSpPr>
            <a:spLocks noGrp="1" noChangeArrowheads="1"/>
          </p:cNvSpPr>
          <p:nvPr>
            <p:ph type="ctrTitle"/>
          </p:nvPr>
        </p:nvSpPr>
        <p:spPr>
          <a:xfrm>
            <a:off x="727788" y="521938"/>
            <a:ext cx="10552922" cy="628459"/>
          </a:xfrm>
        </p:spPr>
        <p:txBody>
          <a:bodyPr>
            <a:normAutofit fontScale="90000"/>
          </a:bodyPr>
          <a:lstStyle/>
          <a:p>
            <a:pPr defTabSz="1036638"/>
            <a:br>
              <a:rPr lang="en-US" altLang="en-US" sz="3200" dirty="0"/>
            </a:br>
            <a:br>
              <a:rPr lang="en-US" altLang="en-US" sz="3200" dirty="0"/>
            </a:br>
            <a:r>
              <a:rPr lang="de-DE" altLang="en-US" sz="3200" dirty="0"/>
              <a:t>Wer hat den Tod mit recht/Gerechtigkeit in Verbindung gebracht?</a:t>
            </a:r>
            <a:endParaRPr lang="en-US" altLang="en-US" sz="3200" dirty="0"/>
          </a:p>
        </p:txBody>
      </p:sp>
      <p:sp>
        <p:nvSpPr>
          <p:cNvPr id="11267" name="Text Box 3">
            <a:extLst>
              <a:ext uri="{FF2B5EF4-FFF2-40B4-BE49-F238E27FC236}">
                <a16:creationId xmlns:a16="http://schemas.microsoft.com/office/drawing/2014/main" id="{34D5104F-7DD1-E3BE-5AD7-EABB8BF0A56B}"/>
              </a:ext>
            </a:extLst>
          </p:cNvPr>
          <p:cNvSpPr txBox="1">
            <a:spLocks noChangeArrowheads="1"/>
          </p:cNvSpPr>
          <p:nvPr/>
        </p:nvSpPr>
        <p:spPr bwMode="auto">
          <a:xfrm>
            <a:off x="401215" y="1346724"/>
            <a:ext cx="11383347"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altLang="en-US" sz="2400" dirty="0">
                <a:effectLst>
                  <a:outerShdw blurRad="38100" dist="38100" dir="2700000" algn="tl">
                    <a:srgbClr val="000000"/>
                  </a:outerShdw>
                </a:effectLst>
                <a:latin typeface="Palatino Linotype" panose="02040502050505030304" pitchFamily="18" charset="0"/>
              </a:rPr>
              <a:t>Satans verurteilende Haltung führte ihn zur Erstellung einer Theorie über die Gerechtigkeit, die mit Gnade unvereinbar ist. Er behauptete, Gottes Sprecher und Bevollmächtigter zu sein und </a:t>
            </a:r>
            <a:r>
              <a:rPr lang="de-DE" altLang="en-US" sz="2400" dirty="0">
                <a:solidFill>
                  <a:srgbClr val="92D050"/>
                </a:solidFill>
                <a:effectLst>
                  <a:outerShdw blurRad="38100" dist="38100" dir="2700000" algn="tl">
                    <a:srgbClr val="000000"/>
                  </a:outerShdw>
                </a:effectLst>
                <a:latin typeface="Palatino Linotype" panose="02040502050505030304" pitchFamily="18" charset="0"/>
              </a:rPr>
              <a:t>erklärte seine Entscheidungen deshalb für gerecht, rein und irrtumsfrei</a:t>
            </a:r>
            <a:r>
              <a:rPr lang="de-DE" altLang="en-US" sz="2400" dirty="0">
                <a:effectLst>
                  <a:outerShdw blurRad="38100" dist="38100" dir="2700000" algn="tl">
                    <a:srgbClr val="000000"/>
                  </a:outerShdw>
                </a:effectLst>
                <a:latin typeface="Palatino Linotype" panose="02040502050505030304" pitchFamily="18" charset="0"/>
              </a:rPr>
              <a:t>. So setzte er sich auf den Richterstuhl und erklärte seine Urteile für unfehlbar. Hier wirkte seine unbarmherzige Gerechtigkeit, die Gott verabscheut, weil sie ein Zerrbild der wahren Gerechtigkeit ist. {Christus ist Sieger 5.4}</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de-DE" altLang="en-US" sz="2400" dirty="0">
                <a:effectLst>
                  <a:outerShdw blurRad="38100" dist="38100" dir="2700000" algn="tl">
                    <a:srgbClr val="000000"/>
                  </a:outerShdw>
                </a:effectLst>
                <a:latin typeface="Palatino Linotype" panose="02040502050505030304" pitchFamily="18" charset="0"/>
              </a:rPr>
              <a:t>Zu Beginn des großen Kampfes hatte Satan erklärt, </a:t>
            </a:r>
            <a:r>
              <a:rPr lang="de-DE" altLang="en-US" sz="2400" dirty="0" err="1">
                <a:effectLst>
                  <a:outerShdw blurRad="38100" dist="38100" dir="2700000" algn="tl">
                    <a:srgbClr val="000000"/>
                  </a:outerShdw>
                </a:effectLst>
                <a:latin typeface="Palatino Linotype" panose="02040502050505030304" pitchFamily="18" charset="0"/>
              </a:rPr>
              <a:t>daß</a:t>
            </a:r>
            <a:r>
              <a:rPr lang="de-DE" altLang="en-US" sz="2400" dirty="0">
                <a:effectLst>
                  <a:outerShdw blurRad="38100" dist="38100" dir="2700000" algn="tl">
                    <a:srgbClr val="000000"/>
                  </a:outerShdw>
                </a:effectLst>
                <a:latin typeface="Palatino Linotype" panose="02040502050505030304" pitchFamily="18" charset="0"/>
              </a:rPr>
              <a:t> Gottes Gesetz nicht gehalten werden könne, </a:t>
            </a:r>
            <a:r>
              <a:rPr lang="de-DE" altLang="en-US" sz="2400" dirty="0" err="1">
                <a:effectLst>
                  <a:outerShdw blurRad="38100" dist="38100" dir="2700000" algn="tl">
                    <a:srgbClr val="000000"/>
                  </a:outerShdw>
                </a:effectLst>
                <a:latin typeface="Palatino Linotype" panose="02040502050505030304" pitchFamily="18" charset="0"/>
              </a:rPr>
              <a:t>daß</a:t>
            </a:r>
            <a:r>
              <a:rPr lang="de-DE" altLang="en-US" sz="2400" dirty="0">
                <a:effectLst>
                  <a:outerShdw blurRad="38100" dist="38100" dir="2700000" algn="tl">
                    <a:srgbClr val="000000"/>
                  </a:outerShdw>
                </a:effectLst>
                <a:latin typeface="Palatino Linotype" panose="02040502050505030304" pitchFamily="18" charset="0"/>
              </a:rPr>
              <a:t> Gerechtigkeit und Barmherzigkeit unvereinbar seien und </a:t>
            </a:r>
            <a:r>
              <a:rPr lang="de-DE" altLang="en-US" sz="2400" dirty="0" err="1">
                <a:effectLst>
                  <a:outerShdw blurRad="38100" dist="38100" dir="2700000" algn="tl">
                    <a:srgbClr val="000000"/>
                  </a:outerShdw>
                </a:effectLst>
                <a:latin typeface="Palatino Linotype" panose="02040502050505030304" pitchFamily="18" charset="0"/>
              </a:rPr>
              <a:t>daß</a:t>
            </a:r>
            <a:r>
              <a:rPr lang="de-DE" altLang="en-US" sz="2400" dirty="0">
                <a:effectLst>
                  <a:outerShdw blurRad="38100" dist="38100" dir="2700000" algn="tl">
                    <a:srgbClr val="000000"/>
                  </a:outerShdw>
                </a:effectLst>
                <a:latin typeface="Palatino Linotype" panose="02040502050505030304" pitchFamily="18" charset="0"/>
              </a:rPr>
              <a:t> es, sollte das Gesetz übertreten werden, für den Sünder unmöglich sei, Vergebung zu erlangen. </a:t>
            </a:r>
            <a:r>
              <a:rPr lang="de-DE" altLang="en-US" sz="2400" dirty="0">
                <a:solidFill>
                  <a:srgbClr val="92D050"/>
                </a:solidFill>
                <a:effectLst>
                  <a:outerShdw blurRad="38100" dist="38100" dir="2700000" algn="tl">
                    <a:srgbClr val="000000"/>
                  </a:outerShdw>
                </a:effectLst>
                <a:latin typeface="Palatino Linotype" panose="02040502050505030304" pitchFamily="18" charset="0"/>
              </a:rPr>
              <a:t>Jede Sünde müsse bestraft werden, forderte Satan</a:t>
            </a:r>
            <a:r>
              <a:rPr lang="de-DE" altLang="en-US" sz="2400" dirty="0">
                <a:effectLst>
                  <a:outerShdw blurRad="38100" dist="38100" dir="2700000" algn="tl">
                    <a:srgbClr val="000000"/>
                  </a:outerShdw>
                </a:effectLst>
                <a:latin typeface="Palatino Linotype" panose="02040502050505030304" pitchFamily="18" charset="0"/>
              </a:rPr>
              <a:t>, und wenn Gott die Strafe erlassen würde, wäre Er kein Gott der Wahrheit und Gerechtigkeit.  {Das Leben Jesu 763.1}</a:t>
            </a:r>
          </a:p>
          <a:p>
            <a:pPr algn="just"/>
            <a:endParaRPr lang="en-GB" altLang="en-US" sz="24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1141498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844597-4EE2-CCA8-1022-D0FF9F8F0FB9}"/>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D04DD232-F545-80ED-B003-1E9A396BCBD3}"/>
              </a:ext>
            </a:extLst>
          </p:cNvPr>
          <p:cNvSpPr>
            <a:spLocks noGrp="1" noChangeArrowheads="1"/>
          </p:cNvSpPr>
          <p:nvPr>
            <p:ph type="ctrTitle"/>
          </p:nvPr>
        </p:nvSpPr>
        <p:spPr>
          <a:xfrm>
            <a:off x="1224562" y="312382"/>
            <a:ext cx="9291570" cy="628459"/>
          </a:xfrm>
        </p:spPr>
        <p:txBody>
          <a:bodyPr>
            <a:normAutofit/>
          </a:bodyPr>
          <a:lstStyle/>
          <a:p>
            <a:pPr defTabSz="1036638"/>
            <a:r>
              <a:rPr lang="en-US" altLang="en-US" sz="3200" dirty="0"/>
              <a:t>Satan </a:t>
            </a:r>
            <a:r>
              <a:rPr lang="en-US" altLang="en-US" sz="3200" dirty="0" err="1"/>
              <a:t>ist</a:t>
            </a:r>
            <a:r>
              <a:rPr lang="en-US" altLang="en-US" sz="3200" dirty="0"/>
              <a:t> der </a:t>
            </a:r>
            <a:r>
              <a:rPr lang="en-US" altLang="en-US" sz="3200" dirty="0" err="1"/>
              <a:t>urheber</a:t>
            </a:r>
            <a:r>
              <a:rPr lang="en-US" altLang="en-US" sz="3200" dirty="0"/>
              <a:t> des </a:t>
            </a:r>
            <a:r>
              <a:rPr lang="en-US" altLang="en-US" sz="3200" dirty="0" err="1"/>
              <a:t>todes</a:t>
            </a:r>
            <a:endParaRPr lang="en-US" altLang="en-US" sz="3200" dirty="0"/>
          </a:p>
        </p:txBody>
      </p:sp>
      <p:sp>
        <p:nvSpPr>
          <p:cNvPr id="11267" name="Text Box 3">
            <a:extLst>
              <a:ext uri="{FF2B5EF4-FFF2-40B4-BE49-F238E27FC236}">
                <a16:creationId xmlns:a16="http://schemas.microsoft.com/office/drawing/2014/main" id="{895C3669-9703-7DA6-7602-69CC778C052D}"/>
              </a:ext>
            </a:extLst>
          </p:cNvPr>
          <p:cNvSpPr txBox="1">
            <a:spLocks noChangeArrowheads="1"/>
          </p:cNvSpPr>
          <p:nvPr/>
        </p:nvSpPr>
        <p:spPr bwMode="auto">
          <a:xfrm>
            <a:off x="643811" y="1351508"/>
            <a:ext cx="10926148"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Satan </a:t>
            </a:r>
            <a:r>
              <a:rPr lang="en-GB" altLang="en-US" sz="2400" dirty="0" err="1">
                <a:effectLst>
                  <a:outerShdw blurRad="38100" dist="38100" dir="2700000" algn="tl">
                    <a:srgbClr val="000000"/>
                  </a:outerShdw>
                </a:effectLst>
                <a:latin typeface="Palatino Linotype" panose="02040502050505030304" pitchFamily="18" charset="0"/>
              </a:rPr>
              <a:t>ist</a:t>
            </a:r>
            <a:r>
              <a:rPr lang="en-GB" altLang="en-US" sz="2400" dirty="0">
                <a:effectLst>
                  <a:outerShdw blurRad="38100" dist="38100" dir="2700000" algn="tl">
                    <a:srgbClr val="000000"/>
                  </a:outerShdw>
                </a:effectLst>
                <a:latin typeface="Palatino Linotype" panose="02040502050505030304" pitchFamily="18" charset="0"/>
              </a:rPr>
              <a:t> der </a:t>
            </a:r>
            <a:r>
              <a:rPr lang="en-GB" altLang="en-US" sz="2400" dirty="0" err="1">
                <a:effectLst>
                  <a:outerShdw blurRad="38100" dist="38100" dir="2700000" algn="tl">
                    <a:srgbClr val="000000"/>
                  </a:outerShdw>
                </a:effectLst>
                <a:latin typeface="Palatino Linotype" panose="02040502050505030304" pitchFamily="18" charset="0"/>
              </a:rPr>
              <a:t>Urheber</a:t>
            </a:r>
            <a:r>
              <a:rPr lang="en-GB" altLang="en-US" sz="2400" dirty="0">
                <a:effectLst>
                  <a:outerShdw blurRad="38100" dist="38100" dir="2700000" algn="tl">
                    <a:srgbClr val="000000"/>
                  </a:outerShdw>
                </a:effectLst>
                <a:latin typeface="Palatino Linotype" panose="02040502050505030304" pitchFamily="18" charset="0"/>
              </a:rPr>
              <a:t> des </a:t>
            </a:r>
            <a:r>
              <a:rPr lang="en-GB" altLang="en-US" sz="2400" dirty="0" err="1">
                <a:effectLst>
                  <a:outerShdw blurRad="38100" dist="38100" dir="2700000" algn="tl">
                    <a:srgbClr val="000000"/>
                  </a:outerShdw>
                </a:effectLst>
                <a:latin typeface="Palatino Linotype" panose="02040502050505030304" pitchFamily="18" charset="0"/>
              </a:rPr>
              <a:t>Todes</a:t>
            </a:r>
            <a:r>
              <a:rPr lang="en-GB" altLang="en-US" sz="2400" dirty="0">
                <a:effectLst>
                  <a:outerShdw blurRad="38100" dist="38100" dir="2700000" algn="tl">
                    <a:srgbClr val="000000"/>
                  </a:outerShdw>
                </a:effectLst>
                <a:latin typeface="Palatino Linotype" panose="02040502050505030304" pitchFamily="18" charset="0"/>
              </a:rPr>
              <a:t>. FW 73.4</a:t>
            </a:r>
          </a:p>
          <a:p>
            <a:pPr algn="just"/>
            <a:endParaRPr lang="en-GB" altLang="en-US" sz="2400" dirty="0">
              <a:solidFill>
                <a:srgbClr val="92D050"/>
              </a:solidFill>
              <a:effectLst>
                <a:outerShdw blurRad="38100" dist="38100" dir="2700000" algn="tl">
                  <a:srgbClr val="000000"/>
                </a:outerShdw>
              </a:effectLst>
              <a:latin typeface="Palatino Linotype" panose="02040502050505030304" pitchFamily="18" charset="0"/>
            </a:endParaRPr>
          </a:p>
          <a:p>
            <a:pPr algn="just"/>
            <a:r>
              <a:rPr lang="de-DE" altLang="en-US" sz="2400" dirty="0">
                <a:effectLst>
                  <a:outerShdw blurRad="38100" dist="38100" dir="2700000" algn="tl">
                    <a:srgbClr val="000000"/>
                  </a:outerShdw>
                </a:effectLst>
                <a:latin typeface="Palatino Linotype" panose="02040502050505030304" pitchFamily="18" charset="0"/>
              </a:rPr>
              <a:t>Da nun die Kinder Fleisch und Blut gemeinsam haben, ist Er in ähnlicher Weise dessen teilhaftig geworden, damit Er durch den Tod den außer Wirksamkeit setzte, </a:t>
            </a:r>
            <a:r>
              <a:rPr lang="de-DE" altLang="en-US" sz="2400" dirty="0">
                <a:solidFill>
                  <a:srgbClr val="92D050"/>
                </a:solidFill>
                <a:effectLst>
                  <a:outerShdw blurRad="38100" dist="38100" dir="2700000" algn="tl">
                    <a:srgbClr val="000000"/>
                  </a:outerShdw>
                </a:effectLst>
                <a:latin typeface="Palatino Linotype" panose="02040502050505030304" pitchFamily="18" charset="0"/>
              </a:rPr>
              <a:t>der des Todes Gewalt hat </a:t>
            </a:r>
            <a:r>
              <a:rPr lang="de-DE" altLang="en-US" sz="2400" dirty="0">
                <a:effectLst>
                  <a:outerShdw blurRad="38100" dist="38100" dir="2700000" algn="tl">
                    <a:srgbClr val="000000"/>
                  </a:outerShdw>
                </a:effectLst>
                <a:latin typeface="Palatino Linotype" panose="02040502050505030304" pitchFamily="18" charset="0"/>
              </a:rPr>
              <a:t>(Präsens Aktiv), </a:t>
            </a:r>
            <a:r>
              <a:rPr lang="de-DE" altLang="en-US" sz="2400" dirty="0">
                <a:solidFill>
                  <a:srgbClr val="92D050"/>
                </a:solidFill>
                <a:effectLst>
                  <a:outerShdw blurRad="38100" dist="38100" dir="2700000" algn="tl">
                    <a:srgbClr val="000000"/>
                  </a:outerShdw>
                </a:effectLst>
                <a:latin typeface="Palatino Linotype" panose="02040502050505030304" pitchFamily="18" charset="0"/>
              </a:rPr>
              <a:t>nämlich den Teufel</a:t>
            </a:r>
            <a:r>
              <a:rPr lang="de-DE" altLang="en-US" sz="2400" dirty="0">
                <a:effectLst>
                  <a:outerShdw blurRad="38100" dist="38100" dir="2700000" algn="tl">
                    <a:srgbClr val="000000"/>
                  </a:outerShdw>
                </a:effectLst>
                <a:latin typeface="Palatino Linotype" panose="02040502050505030304" pitchFamily="18" charset="0"/>
              </a:rPr>
              <a:t>, … Hebräer 2,14</a:t>
            </a:r>
            <a:endParaRPr lang="en-GB" altLang="en-US" sz="2400" dirty="0">
              <a:effectLst>
                <a:outerShdw blurRad="38100" dist="38100" dir="2700000" algn="tl">
                  <a:srgbClr val="000000"/>
                </a:outerShdw>
              </a:effectLst>
              <a:latin typeface="Palatino Linotype" panose="02040502050505030304" pitchFamily="18" charset="0"/>
            </a:endParaRP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de-DE" altLang="en-US" sz="2400" dirty="0">
                <a:effectLst>
                  <a:outerShdw blurRad="38100" dist="38100" dir="2700000" algn="tl">
                    <a:srgbClr val="000000"/>
                  </a:outerShdw>
                </a:effectLst>
                <a:latin typeface="Palatino Linotype" panose="02040502050505030304" pitchFamily="18" charset="0"/>
              </a:rPr>
              <a:t>… die jetzt aber offenbar geworden ist durch die Erscheinung unseres Retters Jesus Christus, </a:t>
            </a:r>
            <a:r>
              <a:rPr lang="de-DE" altLang="en-US" sz="2400" dirty="0">
                <a:solidFill>
                  <a:srgbClr val="92D050"/>
                </a:solidFill>
                <a:effectLst>
                  <a:outerShdw blurRad="38100" dist="38100" dir="2700000" algn="tl">
                    <a:srgbClr val="000000"/>
                  </a:outerShdw>
                </a:effectLst>
                <a:latin typeface="Palatino Linotype" panose="02040502050505030304" pitchFamily="18" charset="0"/>
              </a:rPr>
              <a:t>der dem Tod die Macht genommen hat </a:t>
            </a:r>
            <a:r>
              <a:rPr lang="de-DE" altLang="en-US" sz="2400" dirty="0">
                <a:effectLst>
                  <a:outerShdw blurRad="38100" dist="38100" dir="2700000" algn="tl">
                    <a:srgbClr val="000000"/>
                  </a:outerShdw>
                </a:effectLst>
                <a:latin typeface="Palatino Linotype" panose="02040502050505030304" pitchFamily="18" charset="0"/>
              </a:rPr>
              <a:t>und Leben und Unvergänglichkeit ans Licht gebracht hat durch das Evangelium, 2.Timotheus 1,10</a:t>
            </a:r>
            <a:endParaRPr lang="en-GB" altLang="en-US" sz="2400" dirty="0">
              <a:effectLst>
                <a:outerShdw blurRad="38100" dist="38100" dir="2700000" algn="tl">
                  <a:srgbClr val="000000"/>
                </a:outerShdw>
              </a:effectLst>
              <a:latin typeface="Palatino Linotype" panose="02040502050505030304" pitchFamily="18" charset="0"/>
            </a:endParaRPr>
          </a:p>
          <a:p>
            <a:pPr algn="just"/>
            <a:endParaRPr lang="en-GB" altLang="en-US" sz="2400" dirty="0">
              <a:solidFill>
                <a:srgbClr val="92D050"/>
              </a:solidFill>
              <a:effectLst>
                <a:outerShdw blurRad="38100" dist="38100" dir="2700000" algn="tl">
                  <a:srgbClr val="000000"/>
                </a:outerShdw>
              </a:effectLst>
              <a:latin typeface="Palatino Linotype" panose="02040502050505030304" pitchFamily="18" charset="0"/>
            </a:endParaRPr>
          </a:p>
          <a:p>
            <a:pPr algn="just"/>
            <a:r>
              <a:rPr lang="de-DE" altLang="en-US" sz="2400" dirty="0">
                <a:effectLst>
                  <a:outerShdw blurRad="38100" dist="38100" dir="2700000" algn="tl">
                    <a:srgbClr val="000000"/>
                  </a:outerShdw>
                </a:effectLst>
                <a:latin typeface="Palatino Linotype" panose="02040502050505030304" pitchFamily="18" charset="0"/>
              </a:rPr>
              <a:t>Der letzte Feind, der vernichtet wird, ist der Tod. 1.Korinther 15,26 Luther 2017</a:t>
            </a:r>
            <a:endParaRPr lang="en-GB" altLang="en-US" sz="24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6423219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0</TotalTime>
  <Words>2822</Words>
  <Application>Microsoft Office PowerPoint</Application>
  <PresentationFormat>Breitbild</PresentationFormat>
  <Paragraphs>124</Paragraphs>
  <Slides>23</Slides>
  <Notes>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23</vt:i4>
      </vt:variant>
    </vt:vector>
  </HeadingPairs>
  <TitlesOfParts>
    <vt:vector size="29" baseType="lpstr">
      <vt:lpstr>Arial</vt:lpstr>
      <vt:lpstr>Bookman Old Style</vt:lpstr>
      <vt:lpstr>Calibri</vt:lpstr>
      <vt:lpstr>Palatino Linotype</vt:lpstr>
      <vt:lpstr>Rockwell</vt:lpstr>
      <vt:lpstr>Damask</vt:lpstr>
      <vt:lpstr>Recht durch glauben</vt:lpstr>
      <vt:lpstr>Der glaube abrahams</vt:lpstr>
      <vt:lpstr>Gerechtigkeit = Recht = Gnade</vt:lpstr>
      <vt:lpstr>Die definition von Recht/gerechtigkeit</vt:lpstr>
      <vt:lpstr>Die Definition von recht/gerechtigkeit</vt:lpstr>
      <vt:lpstr>Die definition von gerechtigkeit </vt:lpstr>
      <vt:lpstr>Gerechtigkeit ist rechtschaffenheit</vt:lpstr>
      <vt:lpstr>  Wer hat den Tod mit recht/Gerechtigkeit in Verbindung gebracht?</vt:lpstr>
      <vt:lpstr>Satan ist der urheber des todes</vt:lpstr>
      <vt:lpstr>Satan stellt gott als den Urheber  des Todes dar</vt:lpstr>
      <vt:lpstr>Satan stellt gott als den Urheber  des Todes dar</vt:lpstr>
      <vt:lpstr>Gerechtigkeit durch glauben</vt:lpstr>
      <vt:lpstr>Die 144.000 verkünden gott als gerecht</vt:lpstr>
      <vt:lpstr>Die reinigung des heiligtums</vt:lpstr>
      <vt:lpstr>Wer richtet wen?</vt:lpstr>
      <vt:lpstr>Wer rechnet wen als gerecht?</vt:lpstr>
      <vt:lpstr>Wer rechnet wen als gerecht?</vt:lpstr>
      <vt:lpstr>1.Mose 15,6 definiert durch die Definition von Gerechtigkeit</vt:lpstr>
      <vt:lpstr>Was aber mit Römer 4,1-5</vt:lpstr>
      <vt:lpstr>Aber wo war das opfer?</vt:lpstr>
      <vt:lpstr>Aber wo war das opfer?</vt:lpstr>
      <vt:lpstr>Wo war das Opfer von Melchisedek?</vt:lpstr>
      <vt:lpstr>PowerPoint-Präsentation</vt:lpstr>
    </vt:vector>
  </TitlesOfParts>
  <Company>Maranatha Media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Ham and the Rise of Worthlessness</dc:title>
  <dc:creator>Adrian Ebens</dc:creator>
  <cp:lastModifiedBy>Jutta Deichsel</cp:lastModifiedBy>
  <cp:revision>492</cp:revision>
  <dcterms:created xsi:type="dcterms:W3CDTF">2006-05-23T07:55:33Z</dcterms:created>
  <dcterms:modified xsi:type="dcterms:W3CDTF">2025-09-13T07:30:45Z</dcterms:modified>
</cp:coreProperties>
</file>