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6"/>
  </p:notesMasterIdLst>
  <p:sldIdLst>
    <p:sldId id="708" r:id="rId2"/>
    <p:sldId id="707" r:id="rId3"/>
    <p:sldId id="709" r:id="rId4"/>
    <p:sldId id="710" r:id="rId5"/>
    <p:sldId id="711" r:id="rId6"/>
    <p:sldId id="712" r:id="rId7"/>
    <p:sldId id="713" r:id="rId8"/>
    <p:sldId id="714" r:id="rId9"/>
    <p:sldId id="715" r:id="rId10"/>
    <p:sldId id="716" r:id="rId11"/>
    <p:sldId id="717" r:id="rId12"/>
    <p:sldId id="718" r:id="rId13"/>
    <p:sldId id="719" r:id="rId14"/>
    <p:sldId id="720" r:id="rId15"/>
    <p:sldId id="721" r:id="rId16"/>
    <p:sldId id="722" r:id="rId17"/>
    <p:sldId id="723" r:id="rId18"/>
    <p:sldId id="724" r:id="rId19"/>
    <p:sldId id="725" r:id="rId20"/>
    <p:sldId id="726" r:id="rId21"/>
    <p:sldId id="727" r:id="rId22"/>
    <p:sldId id="728" r:id="rId23"/>
    <p:sldId id="729" r:id="rId24"/>
    <p:sldId id="33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3"/>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2199AC6-CE83-7579-5502-CAB30FEE870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8435" name="Rectangle 3">
            <a:extLst>
              <a:ext uri="{FF2B5EF4-FFF2-40B4-BE49-F238E27FC236}">
                <a16:creationId xmlns:a16="http://schemas.microsoft.com/office/drawing/2014/main" id="{29B3A382-C44A-B243-C464-353E9CA30A0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8436" name="Rectangle 4">
            <a:extLst>
              <a:ext uri="{FF2B5EF4-FFF2-40B4-BE49-F238E27FC236}">
                <a16:creationId xmlns:a16="http://schemas.microsoft.com/office/drawing/2014/main" id="{6E289C77-246A-2E19-CACD-9B592A8F0B6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F4C75F92-7E89-7189-8FF4-AB34FE53F36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8" name="Rectangle 6">
            <a:extLst>
              <a:ext uri="{FF2B5EF4-FFF2-40B4-BE49-F238E27FC236}">
                <a16:creationId xmlns:a16="http://schemas.microsoft.com/office/drawing/2014/main" id="{078757D3-3955-E48B-6AEF-C7DEBB344F4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8439" name="Rectangle 7">
            <a:extLst>
              <a:ext uri="{FF2B5EF4-FFF2-40B4-BE49-F238E27FC236}">
                <a16:creationId xmlns:a16="http://schemas.microsoft.com/office/drawing/2014/main" id="{CE62AA99-74E5-778C-4D54-DB297777C52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5739DF1-8238-40C8-B4C2-C5866D4DD284}" type="slidenum">
              <a:rPr lang="en-US" altLang="en-US"/>
              <a:pPr/>
              <a:t>‹Nr.›</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F0AD497-F769-B53E-B611-DD31A5875940}"/>
              </a:ext>
            </a:extLst>
          </p:cNvPr>
          <p:cNvSpPr>
            <a:spLocks noGrp="1" noChangeArrowheads="1"/>
          </p:cNvSpPr>
          <p:nvPr>
            <p:ph type="sldNum" sz="quarter" idx="5"/>
          </p:nvPr>
        </p:nvSpPr>
        <p:spPr>
          <a:ln/>
        </p:spPr>
        <p:txBody>
          <a:bodyPr/>
          <a:lstStyle/>
          <a:p>
            <a:fld id="{47F1D47A-2064-46E1-AD25-FF27D91780AD}" type="slidenum">
              <a:rPr lang="en-US" altLang="en-US"/>
              <a:pPr/>
              <a:t>24</a:t>
            </a:fld>
            <a:endParaRPr lang="en-US" altLang="en-US"/>
          </a:p>
        </p:txBody>
      </p:sp>
      <p:sp>
        <p:nvSpPr>
          <p:cNvPr id="24578" name="Rectangle 2">
            <a:extLst>
              <a:ext uri="{FF2B5EF4-FFF2-40B4-BE49-F238E27FC236}">
                <a16:creationId xmlns:a16="http://schemas.microsoft.com/office/drawing/2014/main" id="{37A843C6-FD75-EB46-9FDC-C5A67412C8BE}"/>
              </a:ext>
            </a:extLst>
          </p:cNvPr>
          <p:cNvSpPr>
            <a:spLocks noGrp="1" noRot="1" noChangeAspect="1" noChangeArrowheads="1" noTextEdit="1"/>
          </p:cNvSpPr>
          <p:nvPr>
            <p:ph type="sldImg"/>
          </p:nvPr>
        </p:nvSpPr>
        <p:spPr>
          <a:xfrm>
            <a:off x="382588" y="685800"/>
            <a:ext cx="6094412" cy="3429000"/>
          </a:xfrm>
          <a:ln/>
        </p:spPr>
      </p:sp>
      <p:sp>
        <p:nvSpPr>
          <p:cNvPr id="24579" name="Rectangle 3">
            <a:extLst>
              <a:ext uri="{FF2B5EF4-FFF2-40B4-BE49-F238E27FC236}">
                <a16:creationId xmlns:a16="http://schemas.microsoft.com/office/drawing/2014/main" id="{705DA78A-6342-B00B-A259-50890DC7842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82135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C71AE3F-E6DE-4904-BDF4-5E6342F37850}" type="slidenum">
              <a:rPr lang="en-US" altLang="en-US" smtClean="0"/>
              <a:pPr/>
              <a:t>‹Nr.›</a:t>
            </a:fld>
            <a:endParaRPr lang="en-US" altLang="en-US"/>
          </a:p>
        </p:txBody>
      </p:sp>
    </p:spTree>
    <p:extLst>
      <p:ext uri="{BB962C8B-B14F-4D97-AF65-F5344CB8AC3E}">
        <p14:creationId xmlns:p14="http://schemas.microsoft.com/office/powerpoint/2010/main" val="89583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256146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93776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‹Nr.›</a:t>
            </a:fld>
            <a:endParaRPr lang="en-US" alt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8879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3803271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844228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386096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2DFFEE0-A85E-40EB-914D-C849F6DD9F33}" type="slidenum">
              <a:rPr lang="en-US" altLang="en-US" smtClean="0"/>
              <a:pPr/>
              <a:t>‹Nr.›</a:t>
            </a:fld>
            <a:endParaRPr lang="en-US" altLang="en-US"/>
          </a:p>
        </p:txBody>
      </p:sp>
    </p:spTree>
    <p:extLst>
      <p:ext uri="{BB962C8B-B14F-4D97-AF65-F5344CB8AC3E}">
        <p14:creationId xmlns:p14="http://schemas.microsoft.com/office/powerpoint/2010/main" val="424726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35275A1-0980-43D4-A938-F399040B26DE}" type="slidenum">
              <a:rPr lang="en-US" altLang="en-US" smtClean="0"/>
              <a:pPr/>
              <a:t>‹Nr.›</a:t>
            </a:fld>
            <a:endParaRPr lang="en-US" altLang="en-US"/>
          </a:p>
        </p:txBody>
      </p:sp>
    </p:spTree>
    <p:extLst>
      <p:ext uri="{BB962C8B-B14F-4D97-AF65-F5344CB8AC3E}">
        <p14:creationId xmlns:p14="http://schemas.microsoft.com/office/powerpoint/2010/main" val="43064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1DE6709-1E79-4B04-BBFB-F46437A3949A}" type="slidenum">
              <a:rPr lang="en-US" altLang="en-US" smtClean="0"/>
              <a:pPr/>
              <a:t>‹Nr.›</a:t>
            </a:fld>
            <a:endParaRPr lang="en-US" altLang="en-US"/>
          </a:p>
        </p:txBody>
      </p:sp>
    </p:spTree>
    <p:extLst>
      <p:ext uri="{BB962C8B-B14F-4D97-AF65-F5344CB8AC3E}">
        <p14:creationId xmlns:p14="http://schemas.microsoft.com/office/powerpoint/2010/main" val="228775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862117A-A9B2-46B3-864D-9AEA2B9A1CCA}" type="slidenum">
              <a:rPr lang="en-US" altLang="en-US" smtClean="0"/>
              <a:pPr/>
              <a:t>‹Nr.›</a:t>
            </a:fld>
            <a:endParaRPr lang="en-US" altLang="en-US"/>
          </a:p>
        </p:txBody>
      </p:sp>
    </p:spTree>
    <p:extLst>
      <p:ext uri="{BB962C8B-B14F-4D97-AF65-F5344CB8AC3E}">
        <p14:creationId xmlns:p14="http://schemas.microsoft.com/office/powerpoint/2010/main" val="204224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EA2903C-3DD7-4AE0-8FC0-983D65FB4D04}" type="slidenum">
              <a:rPr lang="en-US" altLang="en-US" smtClean="0"/>
              <a:pPr/>
              <a:t>‹Nr.›</a:t>
            </a:fld>
            <a:endParaRPr lang="en-US" altLang="en-US"/>
          </a:p>
        </p:txBody>
      </p:sp>
    </p:spTree>
    <p:extLst>
      <p:ext uri="{BB962C8B-B14F-4D97-AF65-F5344CB8AC3E}">
        <p14:creationId xmlns:p14="http://schemas.microsoft.com/office/powerpoint/2010/main" val="424143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122214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BF6E834-8518-4AF1-B7F1-5DCF3C1B9055}" type="slidenum">
              <a:rPr lang="en-US" altLang="en-US" smtClean="0"/>
              <a:pPr/>
              <a:t>‹Nr.›</a:t>
            </a:fld>
            <a:endParaRPr lang="en-US" altLang="en-US"/>
          </a:p>
        </p:txBody>
      </p:sp>
    </p:spTree>
    <p:extLst>
      <p:ext uri="{BB962C8B-B14F-4D97-AF65-F5344CB8AC3E}">
        <p14:creationId xmlns:p14="http://schemas.microsoft.com/office/powerpoint/2010/main" val="90089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82CA0FF5-FF93-4899-9D42-0E1B42757686}" type="slidenum">
              <a:rPr lang="en-US" altLang="en-US" smtClean="0"/>
              <a:pPr/>
              <a:t>‹Nr.›</a:t>
            </a:fld>
            <a:endParaRPr lang="en-US" altLang="en-US"/>
          </a:p>
        </p:txBody>
      </p:sp>
    </p:spTree>
    <p:extLst>
      <p:ext uri="{BB962C8B-B14F-4D97-AF65-F5344CB8AC3E}">
        <p14:creationId xmlns:p14="http://schemas.microsoft.com/office/powerpoint/2010/main" val="56874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F600080-C883-4CF2-9B68-56024F800E2C}" type="slidenum">
              <a:rPr lang="en-US" altLang="en-US" smtClean="0"/>
              <a:pPr/>
              <a:t>‹Nr.›</a:t>
            </a:fld>
            <a:endParaRPr lang="en-US" altLang="en-US"/>
          </a:p>
        </p:txBody>
      </p:sp>
    </p:spTree>
    <p:extLst>
      <p:ext uri="{BB962C8B-B14F-4D97-AF65-F5344CB8AC3E}">
        <p14:creationId xmlns:p14="http://schemas.microsoft.com/office/powerpoint/2010/main" val="25827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93F0E72-8E01-4996-94CE-527DAAE3227D}" type="slidenum">
              <a:rPr lang="en-US" altLang="en-US" smtClean="0"/>
              <a:pPr/>
              <a:t>‹Nr.›</a:t>
            </a:fld>
            <a:endParaRPr lang="en-US" altLang="en-US"/>
          </a:p>
        </p:txBody>
      </p:sp>
    </p:spTree>
    <p:extLst>
      <p:ext uri="{BB962C8B-B14F-4D97-AF65-F5344CB8AC3E}">
        <p14:creationId xmlns:p14="http://schemas.microsoft.com/office/powerpoint/2010/main" val="127157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4249073091"/>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97020-370C-7162-0940-8EA920BD05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309B92-6E86-AC17-441E-4BE3D6E02615}"/>
              </a:ext>
            </a:extLst>
          </p:cNvPr>
          <p:cNvSpPr>
            <a:spLocks noGrp="1"/>
          </p:cNvSpPr>
          <p:nvPr>
            <p:ph type="title"/>
          </p:nvPr>
        </p:nvSpPr>
        <p:spPr>
          <a:xfrm>
            <a:off x="5486400" y="2387068"/>
            <a:ext cx="6070862" cy="1611086"/>
          </a:xfrm>
        </p:spPr>
        <p:txBody>
          <a:bodyPr>
            <a:noAutofit/>
          </a:bodyPr>
          <a:lstStyle/>
          <a:p>
            <a:pPr algn="ctr"/>
            <a:r>
              <a:rPr lang="en-AU" sz="4800" dirty="0">
                <a:effectLst>
                  <a:outerShdw blurRad="38100" dist="38100" dir="2700000" algn="tl">
                    <a:srgbClr val="000000">
                      <a:alpha val="43137"/>
                    </a:srgbClr>
                  </a:outerShdw>
                </a:effectLst>
              </a:rPr>
              <a:t>das “du </a:t>
            </a:r>
            <a:r>
              <a:rPr lang="en-AU" sz="4800" dirty="0" err="1">
                <a:effectLst>
                  <a:outerShdw blurRad="38100" dist="38100" dir="2700000" algn="tl">
                    <a:srgbClr val="000000">
                      <a:alpha val="43137"/>
                    </a:srgbClr>
                  </a:outerShdw>
                </a:effectLst>
              </a:rPr>
              <a:t>weißt</a:t>
            </a:r>
            <a:r>
              <a:rPr lang="en-AU" sz="4800" dirty="0">
                <a:effectLst>
                  <a:outerShdw blurRad="38100" dist="38100" dir="2700000" algn="tl">
                    <a:srgbClr val="000000">
                      <a:alpha val="43137"/>
                    </a:srgbClr>
                  </a:outerShdw>
                </a:effectLst>
              </a:rPr>
              <a:t> </a:t>
            </a:r>
            <a:r>
              <a:rPr lang="en-AU" sz="4800" dirty="0" err="1">
                <a:effectLst>
                  <a:outerShdw blurRad="38100" dist="38100" dir="2700000" algn="tl">
                    <a:srgbClr val="000000">
                      <a:alpha val="43137"/>
                    </a:srgbClr>
                  </a:outerShdw>
                </a:effectLst>
              </a:rPr>
              <a:t>nicht</a:t>
            </a:r>
            <a:r>
              <a:rPr lang="en-AU" sz="4800" dirty="0">
                <a:effectLst>
                  <a:outerShdw blurRad="38100" dist="38100" dir="2700000" algn="tl">
                    <a:srgbClr val="000000">
                      <a:alpha val="43137"/>
                    </a:srgbClr>
                  </a:outerShdw>
                </a:effectLst>
              </a:rPr>
              <a:t>” Problem</a:t>
            </a:r>
            <a:endParaRPr lang="en-AU" sz="72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9B9E06E1-7535-83BA-D1B5-44429241E3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58" y="1881579"/>
            <a:ext cx="4554742" cy="3037037"/>
          </a:xfrm>
          <a:prstGeom prst="rect">
            <a:avLst/>
          </a:prstGeom>
        </p:spPr>
      </p:pic>
    </p:spTree>
    <p:extLst>
      <p:ext uri="{BB962C8B-B14F-4D97-AF65-F5344CB8AC3E}">
        <p14:creationId xmlns:p14="http://schemas.microsoft.com/office/powerpoint/2010/main" val="2568519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83336-18B9-335A-9AEA-93AC905689FA}"/>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4019663-BD3E-71A2-4D43-A0EF892C20EC}"/>
              </a:ext>
            </a:extLst>
          </p:cNvPr>
          <p:cNvSpPr>
            <a:spLocks noGrp="1" noChangeArrowheads="1"/>
          </p:cNvSpPr>
          <p:nvPr>
            <p:ph type="ctrTitle"/>
          </p:nvPr>
        </p:nvSpPr>
        <p:spPr>
          <a:xfrm>
            <a:off x="972457" y="736588"/>
            <a:ext cx="9985829" cy="628459"/>
          </a:xfrm>
        </p:spPr>
        <p:txBody>
          <a:bodyPr>
            <a:noAutofit/>
          </a:bodyPr>
          <a:lstStyle/>
          <a:p>
            <a:pPr defTabSz="1036638"/>
            <a:r>
              <a:rPr lang="de-DE" altLang="en-US" sz="3200" dirty="0"/>
              <a:t>Die traumatische Wirkung der ursprünglichen Sünde</a:t>
            </a:r>
            <a:endParaRPr lang="en-US" altLang="en-US" sz="3200" dirty="0"/>
          </a:p>
        </p:txBody>
      </p:sp>
      <p:sp>
        <p:nvSpPr>
          <p:cNvPr id="11267" name="Text Box 3">
            <a:extLst>
              <a:ext uri="{FF2B5EF4-FFF2-40B4-BE49-F238E27FC236}">
                <a16:creationId xmlns:a16="http://schemas.microsoft.com/office/drawing/2014/main" id="{944BD053-4206-2F6B-DE03-23AABE00FC2D}"/>
              </a:ext>
            </a:extLst>
          </p:cNvPr>
          <p:cNvSpPr txBox="1">
            <a:spLocks noChangeArrowheads="1"/>
          </p:cNvSpPr>
          <p:nvPr/>
        </p:nvSpPr>
        <p:spPr bwMode="auto">
          <a:xfrm>
            <a:off x="508000" y="1983915"/>
            <a:ext cx="11175999"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latin typeface="Palatino Linotype" panose="02040502050505030304" pitchFamily="18" charset="0"/>
              </a:rPr>
              <a:t>Seit dieser ersten Sünde im Garten Eden wiederholt die Menschheit dieses tragische Muster. </a:t>
            </a:r>
            <a:r>
              <a:rPr lang="de-DE" altLang="en-US" sz="2400" dirty="0">
                <a:solidFill>
                  <a:schemeClr val="accent1"/>
                </a:solidFill>
                <a:effectLst>
                  <a:outerShdw blurRad="38100" dist="38100" dir="2700000" algn="tl">
                    <a:srgbClr val="000000"/>
                  </a:outerShdw>
                </a:effectLst>
                <a:latin typeface="Palatino Linotype" panose="02040502050505030304" pitchFamily="18" charset="0"/>
              </a:rPr>
              <a:t>Wenn der Mensch nicht an einen göttlichen Erlöser glaubt, der die gesamte Last seiner Schuld trägt, würde ein vollständiges Bewusstsein seiner Schuld ihn umbringen. </a:t>
            </a:r>
            <a:r>
              <a:rPr lang="de-DE" altLang="en-US" sz="2400" dirty="0">
                <a:effectLst>
                  <a:outerShdw blurRad="38100" dist="38100" dir="2700000" algn="tl">
                    <a:srgbClr val="000000"/>
                  </a:outerShdw>
                </a:effectLst>
                <a:latin typeface="Palatino Linotype" panose="02040502050505030304" pitchFamily="18" charset="0"/>
              </a:rPr>
              <a:t>So gesehen ist es eine Gnade, dass wir uns der Tiefe unserer Sünde und Schuld nicht bewusst sind. Dieser Zustand des „Du weißt nicht ...“ könnte ewig andauern, wenn nicht ein zweites Kommen Christi kommen muss und der Sünde ein Ende gesetzt werden muss. Daher die Botschaft an </a:t>
            </a:r>
            <a:r>
              <a:rPr lang="de-DE" altLang="en-US" sz="2400" dirty="0" err="1">
                <a:effectLst>
                  <a:outerShdw blurRad="38100" dist="38100" dir="2700000" algn="tl">
                    <a:srgbClr val="000000"/>
                  </a:outerShdw>
                </a:effectLst>
                <a:latin typeface="Palatino Linotype" panose="02040502050505030304" pitchFamily="18" charset="0"/>
              </a:rPr>
              <a:t>Laodizea</a:t>
            </a:r>
            <a:r>
              <a:rPr lang="de-DE" altLang="en-US" sz="2400" dirty="0">
                <a:effectLst>
                  <a:outerShdw blurRad="38100" dist="38100" dir="2700000" algn="tl">
                    <a:srgbClr val="000000"/>
                  </a:outerShdw>
                </a:effectLst>
                <a:latin typeface="Palatino Linotype" panose="02040502050505030304" pitchFamily="18" charset="0"/>
              </a:rPr>
              <a:t>! …</a:t>
            </a:r>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250254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7DF7D-BED0-EEEE-C1CF-1E9C48200C9D}"/>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E01B71AA-0EEE-1DD5-E48C-308349038F47}"/>
              </a:ext>
            </a:extLst>
          </p:cNvPr>
          <p:cNvSpPr>
            <a:spLocks noGrp="1" noChangeArrowheads="1"/>
          </p:cNvSpPr>
          <p:nvPr>
            <p:ph type="ctrTitle"/>
          </p:nvPr>
        </p:nvSpPr>
        <p:spPr>
          <a:xfrm>
            <a:off x="972457" y="736588"/>
            <a:ext cx="9985829" cy="628459"/>
          </a:xfrm>
        </p:spPr>
        <p:txBody>
          <a:bodyPr>
            <a:noAutofit/>
          </a:bodyPr>
          <a:lstStyle/>
          <a:p>
            <a:pPr defTabSz="1036638"/>
            <a:r>
              <a:rPr lang="de-DE" altLang="en-US" sz="3200" dirty="0"/>
              <a:t>Die traumatische Wirkung der ursprünglichen Sünde</a:t>
            </a:r>
            <a:endParaRPr lang="en-US" altLang="en-US" sz="3200" dirty="0"/>
          </a:p>
        </p:txBody>
      </p:sp>
      <p:sp>
        <p:nvSpPr>
          <p:cNvPr id="11267" name="Text Box 3">
            <a:extLst>
              <a:ext uri="{FF2B5EF4-FFF2-40B4-BE49-F238E27FC236}">
                <a16:creationId xmlns:a16="http://schemas.microsoft.com/office/drawing/2014/main" id="{9986417E-0712-1959-0AC9-2CF0D131C1D6}"/>
              </a:ext>
            </a:extLst>
          </p:cNvPr>
          <p:cNvSpPr txBox="1">
            <a:spLocks noChangeArrowheads="1"/>
          </p:cNvSpPr>
          <p:nvPr/>
        </p:nvSpPr>
        <p:spPr bwMode="auto">
          <a:xfrm>
            <a:off x="508000" y="1748245"/>
            <a:ext cx="11175999"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latin typeface="Palatino Linotype" panose="02040502050505030304" pitchFamily="18" charset="0"/>
              </a:rPr>
              <a:t>… Als Adam und Eva „sich versteckten vor dem Angesicht Gottes”, taten sie dies, weil sie sich auch vor sich selbst versteckten. Ihre neue Überzeugung von Schuld war für ihr Bewusstsein natürlicherweise unwillkommen. </a:t>
            </a:r>
            <a:r>
              <a:rPr lang="de-DE" altLang="en-US" sz="2400" dirty="0">
                <a:solidFill>
                  <a:schemeClr val="accent1"/>
                </a:solidFill>
                <a:effectLst>
                  <a:outerShdw blurRad="38100" dist="38100" dir="2700000" algn="tl">
                    <a:srgbClr val="000000"/>
                  </a:outerShdw>
                </a:effectLst>
                <a:latin typeface="Palatino Linotype" panose="02040502050505030304" pitchFamily="18" charset="0"/>
              </a:rPr>
              <a:t>Wir können die traumatische Wirkung dieser ursprünglichen Sünde und Schuld auf ihre menschlichen Seelen nicht genügend betonen. Sie konnten sich einfach nicht selbst gegenübertreten. Aus irgendeinem mysteriösen Grund fühlten sie sich nackt voreinander und vor Gott. </a:t>
            </a:r>
            <a:r>
              <a:rPr lang="de-DE" altLang="en-US" sz="2400" dirty="0">
                <a:effectLst>
                  <a:outerShdw blurRad="38100" dist="38100" dir="2700000" algn="tl">
                    <a:srgbClr val="000000"/>
                  </a:outerShdw>
                </a:effectLst>
                <a:latin typeface="Palatino Linotype" panose="02040502050505030304" pitchFamily="18" charset="0"/>
              </a:rPr>
              <a:t>Sie waren verändert. „Gott, der Herr, der in der Kühle des Tages im Garten wandelte“, war für sie plötzlich zu einem unwillkommenen Eindringling geworden. Sie wünschten sich, Er würde sie in Ruhe lassen. Seine Gegenwart weckte unangenehme Überzeugungen, die sie lieber vergessen wollten. – </a:t>
            </a:r>
            <a:r>
              <a:rPr lang="de-DE" altLang="en-US" sz="2400" dirty="0" err="1">
                <a:effectLst>
                  <a:outerShdw blurRad="38100" dist="38100" dir="2700000" algn="tl">
                    <a:srgbClr val="000000"/>
                  </a:outerShdw>
                </a:effectLst>
                <a:latin typeface="Palatino Linotype" panose="02040502050505030304" pitchFamily="18" charset="0"/>
              </a:rPr>
              <a:t>Knocking</a:t>
            </a:r>
            <a:r>
              <a:rPr lang="de-DE" altLang="en-US" sz="2400" dirty="0">
                <a:effectLst>
                  <a:outerShdw blurRad="38100" dist="38100" dir="2700000" algn="tl">
                    <a:srgbClr val="000000"/>
                  </a:outerShdw>
                </a:effectLst>
                <a:latin typeface="Palatino Linotype" panose="02040502050505030304" pitchFamily="18" charset="0"/>
              </a:rPr>
              <a:t> at </a:t>
            </a:r>
            <a:r>
              <a:rPr lang="de-DE" altLang="en-US" sz="2400" dirty="0" err="1">
                <a:effectLst>
                  <a:outerShdw blurRad="38100" dist="38100" dir="2700000" algn="tl">
                    <a:srgbClr val="000000"/>
                  </a:outerShdw>
                </a:effectLst>
                <a:latin typeface="Palatino Linotype" panose="02040502050505030304" pitchFamily="18" charset="0"/>
              </a:rPr>
              <a:t>the</a:t>
            </a:r>
            <a:r>
              <a:rPr lang="de-DE" altLang="en-US" sz="2400" dirty="0">
                <a:effectLst>
                  <a:outerShdw blurRad="38100" dist="38100" dir="2700000" algn="tl">
                    <a:srgbClr val="000000"/>
                  </a:outerShdw>
                </a:effectLst>
                <a:latin typeface="Palatino Linotype" panose="02040502050505030304" pitchFamily="18" charset="0"/>
              </a:rPr>
              <a:t> Door, 13</a:t>
            </a:r>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06761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8BEB5-C91D-1F0F-8027-9EAD1E65EE4A}"/>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745E8A5-2F70-E7D0-9AB6-6AD2F1E0AA94}"/>
              </a:ext>
            </a:extLst>
          </p:cNvPr>
          <p:cNvSpPr>
            <a:spLocks noGrp="1" noChangeArrowheads="1"/>
          </p:cNvSpPr>
          <p:nvPr>
            <p:ph type="ctrTitle"/>
          </p:nvPr>
        </p:nvSpPr>
        <p:spPr>
          <a:xfrm>
            <a:off x="875456" y="312382"/>
            <a:ext cx="10467766" cy="628459"/>
          </a:xfrm>
        </p:spPr>
        <p:txBody>
          <a:bodyPr>
            <a:normAutofit/>
          </a:bodyPr>
          <a:lstStyle/>
          <a:p>
            <a:pPr defTabSz="1036638"/>
            <a:r>
              <a:rPr lang="en-US" altLang="en-US" sz="3200" dirty="0"/>
              <a:t>die </a:t>
            </a:r>
            <a:r>
              <a:rPr lang="en-US" altLang="en-US" sz="3200" dirty="0" err="1"/>
              <a:t>verdrängung</a:t>
            </a:r>
            <a:r>
              <a:rPr lang="en-US" altLang="en-US" sz="3200" dirty="0"/>
              <a:t> von </a:t>
            </a:r>
            <a:r>
              <a:rPr lang="en-US" altLang="en-US" sz="3200" dirty="0" err="1"/>
              <a:t>schuld</a:t>
            </a:r>
            <a:endParaRPr lang="en-US" altLang="en-US" sz="3200" dirty="0"/>
          </a:p>
        </p:txBody>
      </p:sp>
      <p:sp>
        <p:nvSpPr>
          <p:cNvPr id="11267" name="Text Box 3">
            <a:extLst>
              <a:ext uri="{FF2B5EF4-FFF2-40B4-BE49-F238E27FC236}">
                <a16:creationId xmlns:a16="http://schemas.microsoft.com/office/drawing/2014/main" id="{4DD52441-02EB-C8D7-0B38-4E5EE7028D25}"/>
              </a:ext>
            </a:extLst>
          </p:cNvPr>
          <p:cNvSpPr txBox="1">
            <a:spLocks noChangeArrowheads="1"/>
          </p:cNvSpPr>
          <p:nvPr/>
        </p:nvSpPr>
        <p:spPr bwMode="auto">
          <a:xfrm>
            <a:off x="508000" y="1122328"/>
            <a:ext cx="10959473"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latin typeface="Palatino Linotype" panose="02040502050505030304" pitchFamily="18" charset="0"/>
              </a:rPr>
              <a:t>So ist es seit jeher mit den Menschen gewesen. „Und wie sie es für nichts geachtet haben, Gott zu erkennen, hat sie Gott dahingegeben in verkehrten Sinn, sodass sie tun, was nicht recht ist, …“ (Römer 1,28).</a:t>
            </a:r>
          </a:p>
          <a:p>
            <a:pPr algn="just"/>
            <a:endParaRPr lang="de-DE" altLang="en-US" sz="2400" dirty="0">
              <a:effectLst>
                <a:outerShdw blurRad="38100" dist="38100" dir="2700000" algn="tl">
                  <a:srgbClr val="000000"/>
                </a:outerShdw>
              </a:effectLst>
              <a:latin typeface="Palatino Linotype" panose="02040502050505030304" pitchFamily="18" charset="0"/>
            </a:endParaRPr>
          </a:p>
          <a:p>
            <a:pPr algn="just"/>
            <a:r>
              <a:rPr lang="de-DE" altLang="en-US" sz="2400" dirty="0">
                <a:solidFill>
                  <a:schemeClr val="accent1"/>
                </a:solidFill>
                <a:effectLst>
                  <a:outerShdw blurRad="38100" dist="38100" dir="2700000" algn="tl">
                    <a:srgbClr val="000000"/>
                  </a:outerShdw>
                </a:effectLst>
                <a:latin typeface="Palatino Linotype" panose="02040502050505030304" pitchFamily="18" charset="0"/>
              </a:rPr>
              <a:t>Die Erkenntnis Gottes wurde verdrängt, weil sie das unerträgliche Schuldgefühl erweckte, dem der Mensch entfliehen wollte. So wurde sie tief ins Verborgene verschoben</a:t>
            </a:r>
            <a:r>
              <a:rPr lang="de-DE" altLang="en-US" sz="2400" dirty="0">
                <a:effectLst>
                  <a:outerShdw blurRad="38100" dist="38100" dir="2700000" algn="tl">
                    <a:srgbClr val="000000"/>
                  </a:outerShdw>
                </a:effectLst>
                <a:latin typeface="Palatino Linotype" panose="02040502050505030304" pitchFamily="18" charset="0"/>
              </a:rPr>
              <a:t>. Auf diese Funktion der Verdrängung als Folge der Schuld spielt Paulus an: „Denn Gottes Zorn wird vom Himmel her offenbart über alles gottlose Leben und alle Ungerechtigkeit der Menschen, </a:t>
            </a:r>
            <a:r>
              <a:rPr lang="de-DE" altLang="en-US" sz="2400" dirty="0">
                <a:solidFill>
                  <a:schemeClr val="accent1"/>
                </a:solidFill>
                <a:effectLst>
                  <a:outerShdw blurRad="38100" dist="38100" dir="2700000" algn="tl">
                    <a:srgbClr val="000000"/>
                  </a:outerShdw>
                </a:effectLst>
                <a:latin typeface="Palatino Linotype" panose="02040502050505030304" pitchFamily="18" charset="0"/>
              </a:rPr>
              <a:t>die die Wahrheit durch Ungerechtigkeit niederhalten</a:t>
            </a:r>
            <a:r>
              <a:rPr lang="de-DE" altLang="en-US" sz="2400" dirty="0">
                <a:effectLst>
                  <a:outerShdw blurRad="38100" dist="38100" dir="2700000" algn="tl">
                    <a:srgbClr val="000000"/>
                  </a:outerShdw>
                </a:effectLst>
                <a:latin typeface="Palatino Linotype" panose="02040502050505030304" pitchFamily="18" charset="0"/>
              </a:rPr>
              <a:t>. Denn was man von Gott erkennen kann, ist unter ihnen offenbar; denn Gott hat es ihnen offenbart. ... sondern </a:t>
            </a:r>
            <a:r>
              <a:rPr lang="de-DE" altLang="en-US" sz="2400" dirty="0">
                <a:solidFill>
                  <a:schemeClr val="accent1"/>
                </a:solidFill>
                <a:effectLst>
                  <a:outerShdw blurRad="38100" dist="38100" dir="2700000" algn="tl">
                    <a:srgbClr val="000000"/>
                  </a:outerShdw>
                </a:effectLst>
                <a:latin typeface="Palatino Linotype" panose="02040502050505030304" pitchFamily="18" charset="0"/>
              </a:rPr>
              <a:t>sie sind dem Nichtigen verfallen in ihren Gedanken, und ihr unverständiges Herz ist verfinstert.</a:t>
            </a:r>
            <a:r>
              <a:rPr lang="de-DE" altLang="en-US" sz="2400" dirty="0">
                <a:effectLst>
                  <a:outerShdw blurRad="38100" dist="38100" dir="2700000" algn="tl">
                    <a:srgbClr val="000000"/>
                  </a:outerShdw>
                </a:effectLst>
                <a:latin typeface="Palatino Linotype" panose="02040502050505030304" pitchFamily="18" charset="0"/>
              </a:rPr>
              <a:t>“</a:t>
            </a:r>
            <a:r>
              <a:rPr lang="de-DE" altLang="en-US" sz="2400" dirty="0">
                <a:solidFill>
                  <a:schemeClr val="accent1"/>
                </a:solidFill>
                <a:effectLst>
                  <a:outerShdw blurRad="38100" dist="38100" dir="2700000" algn="tl">
                    <a:srgbClr val="000000"/>
                  </a:outerShdw>
                </a:effectLst>
                <a:latin typeface="Palatino Linotype" panose="02040502050505030304" pitchFamily="18" charset="0"/>
              </a:rPr>
              <a:t> </a:t>
            </a:r>
            <a:r>
              <a:rPr lang="de-DE" altLang="en-US" sz="2400" dirty="0">
                <a:effectLst>
                  <a:outerShdw blurRad="38100" dist="38100" dir="2700000" algn="tl">
                    <a:srgbClr val="000000"/>
                  </a:outerShdw>
                </a:effectLst>
                <a:latin typeface="Palatino Linotype" panose="02040502050505030304" pitchFamily="18" charset="0"/>
              </a:rPr>
              <a:t>(Röm 1,18-21 Luther 2017 Hervorhebung hinzugefügt)</a:t>
            </a:r>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490359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1DC30-E63C-4825-6500-7FB1C3BA830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6C1B6E68-2393-E2A0-6CD5-569C0B8B2EA8}"/>
              </a:ext>
            </a:extLst>
          </p:cNvPr>
          <p:cNvSpPr>
            <a:spLocks noGrp="1" noChangeArrowheads="1"/>
          </p:cNvSpPr>
          <p:nvPr>
            <p:ph type="ctrTitle"/>
          </p:nvPr>
        </p:nvSpPr>
        <p:spPr>
          <a:xfrm>
            <a:off x="875456" y="312382"/>
            <a:ext cx="10467766" cy="628459"/>
          </a:xfrm>
        </p:spPr>
        <p:txBody>
          <a:bodyPr>
            <a:normAutofit/>
          </a:bodyPr>
          <a:lstStyle/>
          <a:p>
            <a:pPr defTabSz="1036638"/>
            <a:r>
              <a:rPr lang="en-US" altLang="en-US" sz="3200" dirty="0"/>
              <a:t>der </a:t>
            </a:r>
            <a:r>
              <a:rPr lang="en-US" altLang="en-US" sz="3200" dirty="0" err="1"/>
              <a:t>prozess</a:t>
            </a:r>
            <a:r>
              <a:rPr lang="en-US" altLang="en-US" sz="3200" dirty="0"/>
              <a:t> </a:t>
            </a:r>
            <a:r>
              <a:rPr lang="en-US" altLang="en-US" sz="3200" dirty="0" err="1"/>
              <a:t>erklärt</a:t>
            </a:r>
            <a:endParaRPr lang="en-US" altLang="en-US" sz="3200" dirty="0"/>
          </a:p>
        </p:txBody>
      </p:sp>
      <p:sp>
        <p:nvSpPr>
          <p:cNvPr id="11267" name="Text Box 3">
            <a:extLst>
              <a:ext uri="{FF2B5EF4-FFF2-40B4-BE49-F238E27FC236}">
                <a16:creationId xmlns:a16="http://schemas.microsoft.com/office/drawing/2014/main" id="{9E0D9CAC-64CD-9DC1-4DB8-906DD1F9DC6C}"/>
              </a:ext>
            </a:extLst>
          </p:cNvPr>
          <p:cNvSpPr txBox="1">
            <a:spLocks noChangeArrowheads="1"/>
          </p:cNvSpPr>
          <p:nvPr/>
        </p:nvSpPr>
        <p:spPr bwMode="auto">
          <a:xfrm>
            <a:off x="1018094" y="1498078"/>
            <a:ext cx="9982985"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800" dirty="0">
                <a:effectLst>
                  <a:outerShdw blurRad="38100" dist="38100" dir="2700000" algn="tl">
                    <a:srgbClr val="000000"/>
                  </a:outerShdw>
                </a:effectLst>
                <a:latin typeface="Palatino Linotype" panose="02040502050505030304" pitchFamily="18" charset="0"/>
              </a:rPr>
              <a:t>Nachdem Adam und Eva von der verbotenen Frucht gegessen hatten, wurden sie von Scham und Furcht erfüllt. [1] </a:t>
            </a:r>
            <a:r>
              <a:rPr lang="de-DE" altLang="en-US" sz="2800" dirty="0">
                <a:solidFill>
                  <a:schemeClr val="accent1"/>
                </a:solidFill>
                <a:effectLst>
                  <a:outerShdw blurRad="38100" dist="38100" dir="2700000" algn="tl">
                    <a:srgbClr val="000000"/>
                  </a:outerShdw>
                </a:effectLst>
                <a:latin typeface="Palatino Linotype" panose="02040502050505030304" pitchFamily="18" charset="0"/>
              </a:rPr>
              <a:t>Zunächst dachten sie nur daran, wie sie ihre Sünde vor Gott entschuldigen </a:t>
            </a:r>
            <a:r>
              <a:rPr lang="de-DE" altLang="en-US" sz="2800" dirty="0">
                <a:effectLst>
                  <a:outerShdw blurRad="38100" dist="38100" dir="2700000" algn="tl">
                    <a:srgbClr val="000000"/>
                  </a:outerShdw>
                </a:effectLst>
                <a:latin typeface="Palatino Linotype" panose="02040502050505030304" pitchFamily="18" charset="0"/>
              </a:rPr>
              <a:t>[2] </a:t>
            </a:r>
            <a:r>
              <a:rPr lang="de-DE" altLang="en-US" sz="2800" dirty="0">
                <a:solidFill>
                  <a:schemeClr val="accent1"/>
                </a:solidFill>
                <a:effectLst>
                  <a:outerShdw blurRad="38100" dist="38100" dir="2700000" algn="tl">
                    <a:srgbClr val="000000"/>
                  </a:outerShdw>
                </a:effectLst>
                <a:latin typeface="Palatino Linotype" panose="02040502050505030304" pitchFamily="18" charset="0"/>
              </a:rPr>
              <a:t>und dem gefürchteten Todesurteil entgehen könnten </a:t>
            </a:r>
            <a:r>
              <a:rPr lang="de-DE" altLang="en-US" sz="2800" dirty="0">
                <a:effectLst>
                  <a:outerShdw blurRad="38100" dist="38100" dir="2700000" algn="tl">
                    <a:srgbClr val="000000"/>
                  </a:outerShdw>
                </a:effectLst>
                <a:latin typeface="Palatino Linotype" panose="02040502050505030304" pitchFamily="18" charset="0"/>
              </a:rPr>
              <a:t>…[3] </a:t>
            </a:r>
            <a:r>
              <a:rPr lang="de-DE" altLang="en-US" sz="2800" dirty="0">
                <a:solidFill>
                  <a:schemeClr val="accent1"/>
                </a:solidFill>
                <a:effectLst>
                  <a:outerShdw blurRad="38100" dist="38100" dir="2700000" algn="tl">
                    <a:srgbClr val="000000"/>
                  </a:outerShdw>
                </a:effectLst>
                <a:latin typeface="Palatino Linotype" panose="02040502050505030304" pitchFamily="18" charset="0"/>
              </a:rPr>
              <a:t>Der Geist der Selbstrechtfertigung hat seinen Ursprung im Vater der Lügen und zeigt sich in allen Söhnen und Töchtern Adams</a:t>
            </a:r>
            <a:r>
              <a:rPr lang="de-DE" altLang="en-US" sz="2800" dirty="0">
                <a:effectLst>
                  <a:outerShdw blurRad="38100" dist="38100" dir="2700000" algn="tl">
                    <a:srgbClr val="000000"/>
                  </a:outerShdw>
                </a:effectLst>
                <a:latin typeface="Palatino Linotype" panose="02040502050505030304" pitchFamily="18" charset="0"/>
              </a:rPr>
              <a:t>. (5T 637, 638)</a:t>
            </a:r>
            <a:endParaRPr lang="en-GB" altLang="en-US" sz="28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4107214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35349-FE25-7BD2-5ABA-A68CF309EE5E}"/>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68736968-4DDD-E7A2-342E-7118F28A7268}"/>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der </a:t>
            </a:r>
            <a:r>
              <a:rPr lang="en-US" altLang="en-US" sz="3200" dirty="0" err="1"/>
              <a:t>samen</a:t>
            </a:r>
            <a:r>
              <a:rPr lang="en-US" altLang="en-US" sz="3200" dirty="0"/>
              <a:t> des </a:t>
            </a:r>
            <a:r>
              <a:rPr lang="en-US" altLang="en-US" sz="3200" dirty="0" err="1"/>
              <a:t>kreuzes</a:t>
            </a:r>
            <a:endParaRPr lang="en-US" altLang="en-US" sz="3200" dirty="0"/>
          </a:p>
        </p:txBody>
      </p:sp>
      <p:sp>
        <p:nvSpPr>
          <p:cNvPr id="11267" name="Text Box 3">
            <a:extLst>
              <a:ext uri="{FF2B5EF4-FFF2-40B4-BE49-F238E27FC236}">
                <a16:creationId xmlns:a16="http://schemas.microsoft.com/office/drawing/2014/main" id="{2321E2DD-AEBA-2DDE-1649-7415C0CF2D76}"/>
              </a:ext>
            </a:extLst>
          </p:cNvPr>
          <p:cNvSpPr txBox="1">
            <a:spLocks noChangeArrowheads="1"/>
          </p:cNvSpPr>
          <p:nvPr/>
        </p:nvSpPr>
        <p:spPr bwMode="auto">
          <a:xfrm>
            <a:off x="694261" y="1189309"/>
            <a:ext cx="1080347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solidFill>
                  <a:schemeClr val="accent1"/>
                </a:solidFill>
                <a:effectLst>
                  <a:outerShdw blurRad="38100" dist="38100" dir="2700000" algn="tl">
                    <a:srgbClr val="000000"/>
                  </a:outerShdw>
                </a:effectLst>
                <a:latin typeface="Palatino Linotype" panose="02040502050505030304" pitchFamily="18" charset="0"/>
              </a:rPr>
              <a:t>Die ursprüngliche Sünde Adams und Evas war für das Kreuz auf Golgatha das, was die Eichel für die Eiche ist. </a:t>
            </a:r>
            <a:r>
              <a:rPr lang="de-DE" altLang="en-US" sz="2400" dirty="0">
                <a:effectLst>
                  <a:outerShdw blurRad="38100" dist="38100" dir="2700000" algn="tl">
                    <a:srgbClr val="000000"/>
                  </a:outerShdw>
                </a:effectLst>
                <a:latin typeface="Palatino Linotype" panose="02040502050505030304" pitchFamily="18" charset="0"/>
              </a:rPr>
              <a:t>Der Samen des Grolls gegen Gott zeigt sich deutlich in Adams Aussage, in der er Gott die Schuld gibt. </a:t>
            </a:r>
            <a:r>
              <a:rPr lang="de-DE" altLang="en-US" sz="2400" dirty="0">
                <a:solidFill>
                  <a:schemeClr val="accent1"/>
                </a:solidFill>
                <a:effectLst>
                  <a:outerShdw blurRad="38100" dist="38100" dir="2700000" algn="tl">
                    <a:srgbClr val="000000"/>
                  </a:outerShdw>
                </a:effectLst>
                <a:latin typeface="Palatino Linotype" panose="02040502050505030304" pitchFamily="18" charset="0"/>
              </a:rPr>
              <a:t>Aber Adam wäre entsetzt gewesen, hätte er vollständig erkannt, wie dieser Samen schließlich zum Mord an Gottes Sohn heranwachsen würde</a:t>
            </a:r>
            <a:r>
              <a:rPr lang="de-DE" altLang="en-US" sz="2400" dirty="0">
                <a:effectLst>
                  <a:outerShdw blurRad="38100" dist="38100" dir="2700000" algn="tl">
                    <a:srgbClr val="000000"/>
                  </a:outerShdw>
                </a:effectLst>
                <a:latin typeface="Palatino Linotype" panose="02040502050505030304" pitchFamily="18" charset="0"/>
              </a:rPr>
              <a:t>. Er hätte es nicht ertragen können, das ganze Ausmaß seiner Schuld zu erkennen. </a:t>
            </a:r>
            <a:r>
              <a:rPr lang="de-DE" altLang="en-US" sz="2400" dirty="0">
                <a:solidFill>
                  <a:schemeClr val="accent1"/>
                </a:solidFill>
                <a:effectLst>
                  <a:outerShdw blurRad="38100" dist="38100" dir="2700000" algn="tl">
                    <a:srgbClr val="000000"/>
                  </a:outerShdw>
                </a:effectLst>
                <a:latin typeface="Palatino Linotype" panose="02040502050505030304" pitchFamily="18" charset="0"/>
              </a:rPr>
              <a:t>Das Opfer, das im Garten dargebracht wurde, zeigte Adam den leisesten Schatten des Kreuzes, denn er „sah Christus in dem unschuldigen Tier vorgebildet, das die Strafe für seine Übertretung des Gesetzes Jehovas erlitt“ </a:t>
            </a:r>
            <a:r>
              <a:rPr lang="de-DE" altLang="en-US" sz="2400" dirty="0">
                <a:effectLst>
                  <a:outerShdw blurRad="38100" dist="38100" dir="2700000" algn="tl">
                    <a:srgbClr val="000000"/>
                  </a:outerShdw>
                </a:effectLst>
                <a:latin typeface="Palatino Linotype" panose="02040502050505030304" pitchFamily="18" charset="0"/>
              </a:rPr>
              <a:t>(6BC 1095). </a:t>
            </a:r>
            <a:r>
              <a:rPr lang="de-DE" altLang="en-US" sz="2400" dirty="0">
                <a:solidFill>
                  <a:schemeClr val="accent1"/>
                </a:solidFill>
                <a:effectLst>
                  <a:outerShdw blurRad="38100" dist="38100" dir="2700000" algn="tl">
                    <a:srgbClr val="000000"/>
                  </a:outerShdw>
                </a:effectLst>
                <a:latin typeface="Palatino Linotype" panose="02040502050505030304" pitchFamily="18" charset="0"/>
              </a:rPr>
              <a:t>Und „er erbebte bei dem Gedanken, dass seinetwegen das unschuldige Lamm Gottes Sein Blut vergießen müsse.</a:t>
            </a:r>
            <a:r>
              <a:rPr lang="de-DE" altLang="en-US" sz="2400" dirty="0">
                <a:effectLst>
                  <a:outerShdw blurRad="38100" dist="38100" dir="2700000" algn="tl">
                    <a:srgbClr val="000000"/>
                  </a:outerShdw>
                </a:effectLst>
                <a:latin typeface="Palatino Linotype" panose="02040502050505030304" pitchFamily="18" charset="0"/>
              </a:rPr>
              <a:t> Dieses Erleben vermittelte ihm ein tieferes Verständnis für die Größe seiner Schuld, die nur der Tod des Sohnes Gottes sühnen konnte.“ (PP 46). Aber das volle Bewusstsein ihrer Sünde und Schuld wurde vor dem schuldigen Paar verdeckt.</a:t>
            </a:r>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738724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B6171-F66B-8EEE-8CF2-E26F42536E1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DA69B73-09B8-D524-776D-477B943284F0}"/>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Adams </a:t>
            </a:r>
            <a:r>
              <a:rPr lang="en-US" altLang="en-US" sz="3200" dirty="0" err="1"/>
              <a:t>wahre</a:t>
            </a:r>
            <a:r>
              <a:rPr lang="en-US" altLang="en-US" sz="3200" dirty="0"/>
              <a:t> </a:t>
            </a:r>
            <a:r>
              <a:rPr lang="en-US" altLang="en-US" sz="3200" dirty="0" err="1"/>
              <a:t>Beweggründe</a:t>
            </a:r>
            <a:endParaRPr lang="en-US" altLang="en-US" sz="3200" dirty="0"/>
          </a:p>
        </p:txBody>
      </p:sp>
      <p:sp>
        <p:nvSpPr>
          <p:cNvPr id="11267" name="Text Box 3">
            <a:extLst>
              <a:ext uri="{FF2B5EF4-FFF2-40B4-BE49-F238E27FC236}">
                <a16:creationId xmlns:a16="http://schemas.microsoft.com/office/drawing/2014/main" id="{9A56A9B3-F977-2A5D-922D-E5175E84E1B6}"/>
              </a:ext>
            </a:extLst>
          </p:cNvPr>
          <p:cNvSpPr txBox="1">
            <a:spLocks noChangeArrowheads="1"/>
          </p:cNvSpPr>
          <p:nvPr/>
        </p:nvSpPr>
        <p:spPr bwMode="auto">
          <a:xfrm>
            <a:off x="1194212" y="1536174"/>
            <a:ext cx="980356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latin typeface="Palatino Linotype" panose="02040502050505030304" pitchFamily="18" charset="0"/>
              </a:rPr>
              <a:t>Adam war sich seiner Gefühle gegenüber Gott und zweitens gegenüber seiner Frau nicht voll bewusst. </a:t>
            </a:r>
            <a:r>
              <a:rPr lang="de-DE" altLang="en-US" sz="2400" dirty="0">
                <a:solidFill>
                  <a:schemeClr val="accent1"/>
                </a:solidFill>
                <a:effectLst>
                  <a:outerShdw blurRad="38100" dist="38100" dir="2700000" algn="tl">
                    <a:srgbClr val="000000"/>
                  </a:outerShdw>
                </a:effectLst>
                <a:latin typeface="Palatino Linotype" panose="02040502050505030304" pitchFamily="18" charset="0"/>
              </a:rPr>
              <a:t>Da sie verborgen waren, konnten sie nicht wirklich erkannt werden, bis sie sich manifestieren würden. Gott wollte Adam das Ausmaß seines Verrats zeigen, indem Er zuließ, dass eines Seiner kostbaren Tiere geopfert wurde</a:t>
            </a:r>
            <a:r>
              <a:rPr lang="de-DE" altLang="en-US" sz="2400" dirty="0">
                <a:effectLst>
                  <a:outerShdw blurRad="38100" dist="38100" dir="2700000" algn="tl">
                    <a:srgbClr val="000000"/>
                  </a:outerShdw>
                </a:effectLst>
                <a:latin typeface="Palatino Linotype" panose="02040502050505030304" pitchFamily="18" charset="0"/>
              </a:rPr>
              <a:t>. Gott wollte dies nicht tun (Ps 40,7 gemäß Schlachter 2000), aber </a:t>
            </a:r>
            <a:r>
              <a:rPr lang="de-DE" altLang="en-US" sz="2400" dirty="0">
                <a:solidFill>
                  <a:schemeClr val="accent1"/>
                </a:solidFill>
                <a:effectLst>
                  <a:outerShdw blurRad="38100" dist="38100" dir="2700000" algn="tl">
                    <a:srgbClr val="000000"/>
                  </a:outerShdw>
                </a:effectLst>
                <a:latin typeface="Palatino Linotype" panose="02040502050505030304" pitchFamily="18" charset="0"/>
              </a:rPr>
              <a:t>es war eine extreme Notmaßnahme, um Adam auf das schreckliche Böse aufmerksam zu machen, das in ihm verborgen war. Das Opfer war ein Spiegel in das Herz Adams; es sollte ihm seine wahren Absichten gegenüber dem Sohn Gottes zeigen</a:t>
            </a:r>
            <a:r>
              <a:rPr lang="de-DE" altLang="en-US" sz="2400" dirty="0">
                <a:effectLst>
                  <a:outerShdw blurRad="38100" dist="38100" dir="2700000" algn="tl">
                    <a:srgbClr val="000000"/>
                  </a:outerShdw>
                </a:effectLst>
                <a:latin typeface="Palatino Linotype" panose="02040502050505030304" pitchFamily="18" charset="0"/>
              </a:rPr>
              <a:t>. (Versöhnung S. 33)</a:t>
            </a:r>
            <a:endParaRPr lang="en-GB" altLang="en-US" sz="20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163562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085A4-2878-7B30-A51E-25EA84B4E4D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E0661E4A-1238-4173-75CF-07F2A78D987A}"/>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Alle </a:t>
            </a:r>
            <a:r>
              <a:rPr lang="en-US" altLang="en-US" sz="3200" dirty="0" err="1"/>
              <a:t>sind</a:t>
            </a:r>
            <a:r>
              <a:rPr lang="en-US" altLang="en-US" sz="3200" dirty="0"/>
              <a:t> des </a:t>
            </a:r>
            <a:r>
              <a:rPr lang="en-US" altLang="en-US" sz="3200" dirty="0" err="1"/>
              <a:t>kreuzes</a:t>
            </a:r>
            <a:r>
              <a:rPr lang="en-US" altLang="en-US" sz="3200" dirty="0"/>
              <a:t> </a:t>
            </a:r>
            <a:r>
              <a:rPr lang="en-US" altLang="en-US" sz="3200" dirty="0" err="1"/>
              <a:t>schuldig</a:t>
            </a:r>
            <a:endParaRPr lang="en-US" altLang="en-US" sz="3200" dirty="0"/>
          </a:p>
        </p:txBody>
      </p:sp>
      <p:sp>
        <p:nvSpPr>
          <p:cNvPr id="11267" name="Text Box 3">
            <a:extLst>
              <a:ext uri="{FF2B5EF4-FFF2-40B4-BE49-F238E27FC236}">
                <a16:creationId xmlns:a16="http://schemas.microsoft.com/office/drawing/2014/main" id="{5882075B-E286-09A9-DCCB-BD6BA98EBDE3}"/>
              </a:ext>
            </a:extLst>
          </p:cNvPr>
          <p:cNvSpPr txBox="1">
            <a:spLocks noChangeArrowheads="1"/>
          </p:cNvSpPr>
          <p:nvPr/>
        </p:nvSpPr>
        <p:spPr bwMode="auto">
          <a:xfrm>
            <a:off x="922746" y="1627112"/>
            <a:ext cx="1006051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800" dirty="0">
                <a:effectLst>
                  <a:outerShdw blurRad="38100" dist="38100" dir="2700000" algn="tl">
                    <a:srgbClr val="000000"/>
                  </a:outerShdw>
                </a:effectLst>
                <a:latin typeface="Palatino Linotype" panose="02040502050505030304" pitchFamily="18" charset="0"/>
              </a:rPr>
              <a:t>„Jenes Gebet Christi für Seine Feinde umspannte die ganze Welt; </a:t>
            </a:r>
            <a:r>
              <a:rPr lang="de-DE" altLang="en-US" sz="2800" dirty="0">
                <a:solidFill>
                  <a:schemeClr val="accent1"/>
                </a:solidFill>
                <a:effectLst>
                  <a:outerShdw blurRad="38100" dist="38100" dir="2700000" algn="tl">
                    <a:srgbClr val="000000"/>
                  </a:outerShdw>
                </a:effectLst>
                <a:latin typeface="Palatino Linotype" panose="02040502050505030304" pitchFamily="18" charset="0"/>
              </a:rPr>
              <a:t>jeder einzelne Sünder, ob er schon gelebt hatte oder noch leben würde, von Anbeginn der Welt bis ans Ende der Zeiten, war in diese Bitte eingeschlossen. Denn auf jedem einzelnen ruht auch die Schuld der Kreuzigung des Sohnes Gottes …“</a:t>
            </a:r>
            <a:r>
              <a:rPr lang="de-DE" altLang="en-US" sz="2800" dirty="0">
                <a:effectLst>
                  <a:outerShdw blurRad="38100" dist="38100" dir="2700000" algn="tl">
                    <a:srgbClr val="000000"/>
                  </a:outerShdw>
                </a:effectLst>
                <a:latin typeface="Palatino Linotype" panose="02040502050505030304" pitchFamily="18" charset="0"/>
              </a:rPr>
              <a:t> {Das Leben Jesu 745.3}</a:t>
            </a:r>
            <a:endParaRPr lang="en-GB" altLang="en-US" sz="28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357310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6C3B2-0CE8-1168-B33E-B1A2CA565798}"/>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834F26E-280B-8AF6-701F-8D24035FC558}"/>
              </a:ext>
            </a:extLst>
          </p:cNvPr>
          <p:cNvSpPr>
            <a:spLocks noGrp="1" noChangeArrowheads="1"/>
          </p:cNvSpPr>
          <p:nvPr>
            <p:ph type="ctrTitle"/>
          </p:nvPr>
        </p:nvSpPr>
        <p:spPr>
          <a:xfrm>
            <a:off x="694265" y="613101"/>
            <a:ext cx="10803470" cy="628459"/>
          </a:xfrm>
        </p:spPr>
        <p:txBody>
          <a:bodyPr>
            <a:normAutofit/>
          </a:bodyPr>
          <a:lstStyle/>
          <a:p>
            <a:pPr defTabSz="1036638"/>
            <a:r>
              <a:rPr lang="en-US" altLang="en-US" sz="3200" dirty="0" err="1"/>
              <a:t>Beweise</a:t>
            </a:r>
            <a:r>
              <a:rPr lang="en-US" altLang="en-US" sz="3200" dirty="0"/>
              <a:t> von </a:t>
            </a:r>
            <a:r>
              <a:rPr lang="en-US" altLang="en-US" sz="3200" dirty="0" err="1"/>
              <a:t>unterdrückter</a:t>
            </a:r>
            <a:r>
              <a:rPr lang="en-US" altLang="en-US" sz="3200" dirty="0"/>
              <a:t> </a:t>
            </a:r>
            <a:r>
              <a:rPr lang="en-US" altLang="en-US" sz="3200" dirty="0" err="1"/>
              <a:t>schuld</a:t>
            </a:r>
            <a:endParaRPr lang="en-US" altLang="en-US" sz="3200" dirty="0"/>
          </a:p>
        </p:txBody>
      </p:sp>
      <p:sp>
        <p:nvSpPr>
          <p:cNvPr id="11267" name="Text Box 3">
            <a:extLst>
              <a:ext uri="{FF2B5EF4-FFF2-40B4-BE49-F238E27FC236}">
                <a16:creationId xmlns:a16="http://schemas.microsoft.com/office/drawing/2014/main" id="{480DEAB4-6B0A-C90A-BE43-C951FA58C16A}"/>
              </a:ext>
            </a:extLst>
          </p:cNvPr>
          <p:cNvSpPr txBox="1">
            <a:spLocks noChangeArrowheads="1"/>
          </p:cNvSpPr>
          <p:nvPr/>
        </p:nvSpPr>
        <p:spPr bwMode="auto">
          <a:xfrm>
            <a:off x="3612445" y="1967061"/>
            <a:ext cx="5540982"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14350" indent="-514350" algn="just">
              <a:buAutoNum type="arabicPeriod"/>
            </a:pPr>
            <a:r>
              <a:rPr lang="en-GB" altLang="en-US" sz="4000" dirty="0">
                <a:effectLst>
                  <a:outerShdw blurRad="38100" dist="38100" dir="2700000" algn="tl">
                    <a:srgbClr val="000000"/>
                  </a:outerShdw>
                </a:effectLst>
                <a:latin typeface="Palatino Linotype" panose="02040502050505030304" pitchFamily="18" charset="0"/>
              </a:rPr>
              <a:t>Scham</a:t>
            </a:r>
          </a:p>
          <a:p>
            <a:pPr marL="457200" indent="-457200" algn="just">
              <a:buAutoNum type="arabicPeriod"/>
            </a:pPr>
            <a:r>
              <a:rPr lang="en-GB" sz="4000" dirty="0" err="1">
                <a:effectLst>
                  <a:outerShdw blurRad="38100" dist="38100" dir="2700000" algn="tl">
                    <a:srgbClr val="000000"/>
                  </a:outerShdw>
                </a:effectLst>
                <a:latin typeface="Palatino Linotype" panose="02040502050505030304" pitchFamily="18" charset="0"/>
              </a:rPr>
              <a:t>Furcht</a:t>
            </a:r>
            <a:endParaRPr lang="en-GB" sz="4000" dirty="0">
              <a:effectLst>
                <a:outerShdw blurRad="38100" dist="38100" dir="2700000" algn="tl">
                  <a:srgbClr val="000000"/>
                </a:outerShdw>
              </a:effectLst>
              <a:latin typeface="Palatino Linotype" panose="02040502050505030304" pitchFamily="18" charset="0"/>
            </a:endParaRPr>
          </a:p>
          <a:p>
            <a:pPr marL="457200" indent="-457200" algn="just">
              <a:buAutoNum type="arabicPeriod"/>
            </a:pPr>
            <a:r>
              <a:rPr lang="en-GB" sz="4000" dirty="0">
                <a:effectLst>
                  <a:outerShdw blurRad="38100" dist="38100" dir="2700000" algn="tl">
                    <a:srgbClr val="000000"/>
                  </a:outerShdw>
                </a:effectLst>
                <a:latin typeface="Palatino Linotype" panose="02040502050505030304" pitchFamily="18" charset="0"/>
              </a:rPr>
              <a:t>Das </a:t>
            </a:r>
            <a:r>
              <a:rPr lang="en-GB" sz="4000" dirty="0" err="1">
                <a:effectLst>
                  <a:outerShdw blurRad="38100" dist="38100" dir="2700000" algn="tl">
                    <a:srgbClr val="000000"/>
                  </a:outerShdw>
                </a:effectLst>
                <a:latin typeface="Palatino Linotype" panose="02040502050505030304" pitchFamily="18" charset="0"/>
              </a:rPr>
              <a:t>Richten</a:t>
            </a:r>
            <a:r>
              <a:rPr lang="en-GB" sz="4000" dirty="0">
                <a:effectLst>
                  <a:outerShdw blurRad="38100" dist="38100" dir="2700000" algn="tl">
                    <a:srgbClr val="000000"/>
                  </a:outerShdw>
                </a:effectLst>
                <a:latin typeface="Palatino Linotype" panose="02040502050505030304" pitchFamily="18" charset="0"/>
              </a:rPr>
              <a:t> Anderer</a:t>
            </a:r>
          </a:p>
          <a:p>
            <a:pPr marL="457200" indent="-457200" algn="just">
              <a:buAutoNum type="arabicPeriod"/>
            </a:pPr>
            <a:r>
              <a:rPr lang="en-GB" sz="4000" dirty="0">
                <a:effectLst>
                  <a:outerShdw blurRad="38100" dist="38100" dir="2700000" algn="tl">
                    <a:srgbClr val="000000"/>
                  </a:outerShdw>
                </a:effectLst>
                <a:latin typeface="Palatino Linotype" panose="02040502050505030304" pitchFamily="18" charset="0"/>
              </a:rPr>
              <a:t>Feindschaft / Hass</a:t>
            </a:r>
            <a:endParaRPr lang="en-GB" sz="3600" dirty="0">
              <a:latin typeface="Palatino Linotype" panose="02040502050505030304" pitchFamily="18" charset="0"/>
            </a:endParaRPr>
          </a:p>
          <a:p>
            <a:pPr algn="just"/>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820250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C2FB3-49B9-0CB2-B6A8-C73C32848A7F}"/>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B8160C87-003E-E4C3-5A30-86A93966191F}"/>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Das </a:t>
            </a:r>
            <a:r>
              <a:rPr lang="en-US" altLang="en-US" sz="3200" dirty="0" err="1"/>
              <a:t>Verständnis</a:t>
            </a:r>
            <a:r>
              <a:rPr lang="en-US" altLang="en-US" sz="3200" dirty="0"/>
              <a:t> der welt</a:t>
            </a:r>
          </a:p>
        </p:txBody>
      </p:sp>
      <p:sp>
        <p:nvSpPr>
          <p:cNvPr id="11267" name="Text Box 3">
            <a:extLst>
              <a:ext uri="{FF2B5EF4-FFF2-40B4-BE49-F238E27FC236}">
                <a16:creationId xmlns:a16="http://schemas.microsoft.com/office/drawing/2014/main" id="{ED56CAB0-EC13-1B53-2F4A-93BDE103EFC5}"/>
              </a:ext>
            </a:extLst>
          </p:cNvPr>
          <p:cNvSpPr txBox="1">
            <a:spLocks noChangeArrowheads="1"/>
          </p:cNvSpPr>
          <p:nvPr/>
        </p:nvSpPr>
        <p:spPr bwMode="auto">
          <a:xfrm>
            <a:off x="539646" y="1394645"/>
            <a:ext cx="11287593" cy="355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500" dirty="0">
                <a:effectLst>
                  <a:outerShdw blurRad="38100" dist="38100" dir="2700000" algn="tl">
                    <a:srgbClr val="000000"/>
                  </a:outerShdw>
                </a:effectLst>
                <a:latin typeface="Palatino Linotype" panose="02040502050505030304" pitchFamily="18" charset="0"/>
              </a:rPr>
              <a:t>Unterdrückte Schuld ist laut dem von Sigmund Freud populär gemachten psychologischen Konzept der Verdrängung das unbewusste Blockieren oder Leugnen von Schuld, Angst und anderen schwierigen Emotionen. Anstatt bewusst verarbeitet zu werden, wird dieses Gefühl ins Unterbewusstsein verdrängt, was zu einer Reihe negativer Folgen wie Selbstsabotage, Angstzuständen und beeinträchtigtem Urteilsvermögen führen kann. Um damit umzugehen, kann man die Schuld anerkennen, Selbstmitgefühl üben, gegebenenfalls Wiedergutmachung leisten und professionelle Hilfe in Anspruch nehmen. – Google</a:t>
            </a:r>
            <a:endParaRPr lang="en-GB" altLang="en-US" sz="25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76809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55DA7-3689-334E-AA7A-DAD9A2A9F62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34FCD537-6469-832B-B31F-0A9C49401D02}"/>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err="1"/>
              <a:t>zeichen</a:t>
            </a:r>
            <a:r>
              <a:rPr lang="en-US" altLang="en-US" sz="3200" dirty="0"/>
              <a:t> von </a:t>
            </a:r>
            <a:r>
              <a:rPr lang="en-US" altLang="en-US" sz="3200" dirty="0" err="1"/>
              <a:t>unterdrückter</a:t>
            </a:r>
            <a:r>
              <a:rPr lang="en-US" altLang="en-US" sz="3200" dirty="0"/>
              <a:t> </a:t>
            </a:r>
            <a:r>
              <a:rPr lang="en-US" altLang="en-US" sz="3200" dirty="0" err="1"/>
              <a:t>schuld</a:t>
            </a:r>
            <a:r>
              <a:rPr lang="en-US" altLang="en-US" sz="3200" dirty="0"/>
              <a:t> </a:t>
            </a:r>
          </a:p>
        </p:txBody>
      </p:sp>
      <p:sp>
        <p:nvSpPr>
          <p:cNvPr id="11267" name="Text Box 3">
            <a:extLst>
              <a:ext uri="{FF2B5EF4-FFF2-40B4-BE49-F238E27FC236}">
                <a16:creationId xmlns:a16="http://schemas.microsoft.com/office/drawing/2014/main" id="{BA3168B5-F490-869B-2F24-1227706CEA96}"/>
              </a:ext>
            </a:extLst>
          </p:cNvPr>
          <p:cNvSpPr txBox="1">
            <a:spLocks noChangeArrowheads="1"/>
          </p:cNvSpPr>
          <p:nvPr/>
        </p:nvSpPr>
        <p:spPr bwMode="auto">
          <a:xfrm>
            <a:off x="748790" y="1205959"/>
            <a:ext cx="10694411"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just">
              <a:buFont typeface="Arial" panose="020B0604020202020204" pitchFamily="34" charset="0"/>
              <a:buChar char="•"/>
            </a:pPr>
            <a:r>
              <a:rPr lang="de-DE" altLang="en-US" sz="2400" dirty="0">
                <a:solidFill>
                  <a:schemeClr val="accent1"/>
                </a:solidFill>
                <a:effectLst>
                  <a:outerShdw blurRad="38100" dist="38100" dir="2700000" algn="tl">
                    <a:srgbClr val="000000"/>
                  </a:outerShdw>
                </a:effectLst>
                <a:latin typeface="Palatino Linotype" panose="02040502050505030304" pitchFamily="18" charset="0"/>
              </a:rPr>
              <a:t>Selbstsabotage: </a:t>
            </a:r>
            <a:r>
              <a:rPr lang="de-DE" altLang="en-US" sz="2400" dirty="0">
                <a:effectLst>
                  <a:outerShdw blurRad="38100" dist="38100" dir="2700000" algn="tl">
                    <a:srgbClr val="000000"/>
                  </a:outerShdw>
                </a:effectLst>
                <a:latin typeface="Palatino Linotype" panose="02040502050505030304" pitchFamily="18" charset="0"/>
              </a:rPr>
              <a:t>Unbewusst den eigenen Erfolg behindern oder persönliche Talente untergraben.</a:t>
            </a:r>
          </a:p>
          <a:p>
            <a:pPr marL="457200" indent="-457200" algn="just">
              <a:buFont typeface="Arial" panose="020B0604020202020204" pitchFamily="34" charset="0"/>
              <a:buChar char="•"/>
            </a:pPr>
            <a:r>
              <a:rPr lang="de-DE" altLang="en-US" sz="2400" dirty="0">
                <a:solidFill>
                  <a:schemeClr val="accent1"/>
                </a:solidFill>
                <a:effectLst>
                  <a:outerShdw blurRad="38100" dist="38100" dir="2700000" algn="tl">
                    <a:srgbClr val="000000"/>
                  </a:outerShdw>
                </a:effectLst>
                <a:latin typeface="Palatino Linotype" panose="02040502050505030304" pitchFamily="18" charset="0"/>
              </a:rPr>
              <a:t>Anderen die Schuld geben: </a:t>
            </a:r>
            <a:r>
              <a:rPr lang="de-DE" altLang="en-US" sz="2400" dirty="0">
                <a:effectLst>
                  <a:outerShdw blurRad="38100" dist="38100" dir="2700000" algn="tl">
                    <a:srgbClr val="000000"/>
                  </a:outerShdw>
                </a:effectLst>
                <a:latin typeface="Palatino Linotype" panose="02040502050505030304" pitchFamily="18" charset="0"/>
              </a:rPr>
              <a:t>Die eigene Schuld auf andere projizieren, z. B. indem man das Opfer eines Unglücks kritisiert.</a:t>
            </a:r>
          </a:p>
          <a:p>
            <a:pPr marL="457200" indent="-457200" algn="just">
              <a:buFont typeface="Arial" panose="020B0604020202020204" pitchFamily="34" charset="0"/>
              <a:buChar char="•"/>
            </a:pPr>
            <a:r>
              <a:rPr lang="de-DE" altLang="en-US" sz="2400" dirty="0">
                <a:solidFill>
                  <a:schemeClr val="accent1"/>
                </a:solidFill>
                <a:effectLst>
                  <a:outerShdw blurRad="38100" dist="38100" dir="2700000" algn="tl">
                    <a:srgbClr val="000000"/>
                  </a:outerShdw>
                </a:effectLst>
                <a:latin typeface="Palatino Linotype" panose="02040502050505030304" pitchFamily="18" charset="0"/>
              </a:rPr>
              <a:t>Negative Selbstgespräche und Ängste: </a:t>
            </a:r>
            <a:r>
              <a:rPr lang="de-DE" altLang="en-US" sz="2400" dirty="0">
                <a:effectLst>
                  <a:outerShdw blurRad="38100" dist="38100" dir="2700000" algn="tl">
                    <a:srgbClr val="000000"/>
                  </a:outerShdw>
                </a:effectLst>
                <a:latin typeface="Palatino Linotype" panose="02040502050505030304" pitchFamily="18" charset="0"/>
              </a:rPr>
              <a:t>Neigung zu negativen Gedanken und ständigen Ängsten.</a:t>
            </a:r>
          </a:p>
          <a:p>
            <a:pPr marL="457200" indent="-457200" algn="just">
              <a:buFont typeface="Arial" panose="020B0604020202020204" pitchFamily="34" charset="0"/>
              <a:buChar char="•"/>
            </a:pPr>
            <a:r>
              <a:rPr lang="de-DE" altLang="en-US" sz="2400" dirty="0">
                <a:solidFill>
                  <a:schemeClr val="accent1"/>
                </a:solidFill>
                <a:effectLst>
                  <a:outerShdw blurRad="38100" dist="38100" dir="2700000" algn="tl">
                    <a:srgbClr val="000000"/>
                  </a:outerShdw>
                </a:effectLst>
                <a:latin typeface="Palatino Linotype" panose="02040502050505030304" pitchFamily="18" charset="0"/>
              </a:rPr>
              <a:t>Schwierigkeiten mit Erfolg: </a:t>
            </a:r>
            <a:r>
              <a:rPr lang="de-DE" altLang="en-US" sz="2400" dirty="0">
                <a:effectLst>
                  <a:outerShdw blurRad="38100" dist="38100" dir="2700000" algn="tl">
                    <a:srgbClr val="000000"/>
                  </a:outerShdw>
                </a:effectLst>
                <a:latin typeface="Palatino Linotype" panose="02040502050505030304" pitchFamily="18" charset="0"/>
              </a:rPr>
              <a:t>Erfolge leugnen oder Probleme haben, positives Feedback anzunehmen.</a:t>
            </a:r>
          </a:p>
          <a:p>
            <a:pPr marL="457200" indent="-457200" algn="just">
              <a:buFont typeface="Arial" panose="020B0604020202020204" pitchFamily="34" charset="0"/>
              <a:buChar char="•"/>
            </a:pPr>
            <a:r>
              <a:rPr lang="de-DE" altLang="en-US" sz="2400" dirty="0">
                <a:solidFill>
                  <a:schemeClr val="accent1"/>
                </a:solidFill>
                <a:effectLst>
                  <a:outerShdw blurRad="38100" dist="38100" dir="2700000" algn="tl">
                    <a:srgbClr val="000000"/>
                  </a:outerShdw>
                </a:effectLst>
                <a:latin typeface="Palatino Linotype" panose="02040502050505030304" pitchFamily="18" charset="0"/>
              </a:rPr>
              <a:t>Zwischenmenschliche Probleme: </a:t>
            </a:r>
            <a:r>
              <a:rPr lang="de-DE" altLang="en-US" sz="2400" dirty="0">
                <a:effectLst>
                  <a:outerShdw blurRad="38100" dist="38100" dir="2700000" algn="tl">
                    <a:srgbClr val="000000"/>
                  </a:outerShdw>
                </a:effectLst>
                <a:latin typeface="Palatino Linotype" panose="02040502050505030304" pitchFamily="18" charset="0"/>
              </a:rPr>
              <a:t>Störung von Beziehungen zu anderen aufgrund ungelöster Emotionen.</a:t>
            </a:r>
          </a:p>
          <a:p>
            <a:pPr marL="457200" indent="-457200" algn="just">
              <a:buFont typeface="Arial" panose="020B0604020202020204" pitchFamily="34" charset="0"/>
              <a:buChar char="•"/>
            </a:pPr>
            <a:endParaRPr lang="en-GB" altLang="en-US" sz="2400" dirty="0">
              <a:effectLst>
                <a:outerShdw blurRad="38100" dist="38100" dir="2700000" algn="tl">
                  <a:srgbClr val="000000"/>
                </a:outerShdw>
              </a:effectLst>
              <a:latin typeface="Palatino Linotype" panose="02040502050505030304" pitchFamily="18" charset="0"/>
            </a:endParaRPr>
          </a:p>
          <a:p>
            <a:pPr algn="just"/>
            <a:r>
              <a:rPr lang="de-DE" altLang="en-US" sz="2400" dirty="0">
                <a:effectLst>
                  <a:outerShdw blurRad="38100" dist="38100" dir="2700000" algn="tl">
                    <a:srgbClr val="000000"/>
                  </a:outerShdw>
                </a:effectLst>
                <a:latin typeface="Palatino Linotype" panose="02040502050505030304" pitchFamily="18" charset="0"/>
              </a:rPr>
              <a:t>Wenn du eines dieser Symptome bei dir feststellst, ist das ein Zeichen für verdrängte Schuldgefühle, weil du an denselben Sünden wie Adam teilgenommen und den Sohn Gottes gekreuzigt hast.</a:t>
            </a:r>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132100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C2D7C-F961-03F7-B0C5-49B3EB6748C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6D6ADB13-6F6D-8072-0016-2B0BB25A6FB3}"/>
              </a:ext>
            </a:extLst>
          </p:cNvPr>
          <p:cNvSpPr>
            <a:spLocks noGrp="1" noChangeArrowheads="1"/>
          </p:cNvSpPr>
          <p:nvPr>
            <p:ph type="ctrTitle"/>
          </p:nvPr>
        </p:nvSpPr>
        <p:spPr>
          <a:xfrm>
            <a:off x="812799" y="477202"/>
            <a:ext cx="10566399" cy="633765"/>
          </a:xfrm>
        </p:spPr>
        <p:txBody>
          <a:bodyPr>
            <a:normAutofit/>
          </a:bodyPr>
          <a:lstStyle/>
          <a:p>
            <a:pPr defTabSz="1036638"/>
            <a:r>
              <a:rPr lang="en-US" altLang="en-US" sz="3200" dirty="0"/>
              <a:t>Das Problem von </a:t>
            </a:r>
            <a:r>
              <a:rPr lang="en-US" altLang="en-US" sz="3200" dirty="0" err="1"/>
              <a:t>Laodizea</a:t>
            </a:r>
            <a:endParaRPr lang="en-US" altLang="en-US" sz="3200" dirty="0"/>
          </a:p>
        </p:txBody>
      </p:sp>
      <p:sp>
        <p:nvSpPr>
          <p:cNvPr id="11267" name="Text Box 3">
            <a:extLst>
              <a:ext uri="{FF2B5EF4-FFF2-40B4-BE49-F238E27FC236}">
                <a16:creationId xmlns:a16="http://schemas.microsoft.com/office/drawing/2014/main" id="{E0980CDF-ABEC-3F87-D319-2A82DA72D3A7}"/>
              </a:ext>
            </a:extLst>
          </p:cNvPr>
          <p:cNvSpPr txBox="1">
            <a:spLocks noChangeArrowheads="1"/>
          </p:cNvSpPr>
          <p:nvPr/>
        </p:nvSpPr>
        <p:spPr bwMode="auto">
          <a:xfrm>
            <a:off x="1074057" y="1613118"/>
            <a:ext cx="960845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800" dirty="0">
                <a:effectLst>
                  <a:outerShdw blurRad="38100" dist="38100" dir="2700000" algn="tl">
                    <a:srgbClr val="000000"/>
                  </a:outerShdw>
                </a:effectLst>
                <a:latin typeface="Palatino Linotype" panose="02040502050505030304" pitchFamily="18" charset="0"/>
              </a:rPr>
              <a:t>„Du sprichst: Ich bin reich und habe gar satt und bedarf nichts! und </a:t>
            </a:r>
            <a:r>
              <a:rPr lang="de-DE" altLang="en-US" sz="2800" dirty="0">
                <a:solidFill>
                  <a:srgbClr val="92D050"/>
                </a:solidFill>
                <a:effectLst>
                  <a:outerShdw blurRad="38100" dist="38100" dir="2700000" algn="tl">
                    <a:srgbClr val="000000"/>
                  </a:outerShdw>
                </a:effectLst>
                <a:latin typeface="Palatino Linotype" panose="02040502050505030304" pitchFamily="18" charset="0"/>
              </a:rPr>
              <a:t>weißt nicht</a:t>
            </a:r>
            <a:r>
              <a:rPr lang="de-DE" altLang="en-US" sz="2800" dirty="0">
                <a:effectLst>
                  <a:outerShdw blurRad="38100" dist="38100" dir="2700000" algn="tl">
                    <a:srgbClr val="000000"/>
                  </a:outerShdw>
                </a:effectLst>
                <a:latin typeface="Palatino Linotype" panose="02040502050505030304" pitchFamily="18" charset="0"/>
              </a:rPr>
              <a:t>, dass du bist elend und jämmerlich, arm, blind und bloß. …“  Offenbarung 3,17</a:t>
            </a:r>
            <a:endParaRPr lang="en-GB" altLang="en-US" sz="28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641820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CC459-67D4-97F1-EBE3-912BF5F06FAF}"/>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E5AAF322-F7CE-F726-DD11-FDE3C1A502A1}"/>
              </a:ext>
            </a:extLst>
          </p:cNvPr>
          <p:cNvSpPr>
            <a:spLocks noGrp="1" noChangeArrowheads="1"/>
          </p:cNvSpPr>
          <p:nvPr>
            <p:ph type="ctrTitle"/>
          </p:nvPr>
        </p:nvSpPr>
        <p:spPr>
          <a:xfrm>
            <a:off x="304800" y="405712"/>
            <a:ext cx="11522439" cy="628459"/>
          </a:xfrm>
        </p:spPr>
        <p:txBody>
          <a:bodyPr>
            <a:normAutofit fontScale="90000"/>
          </a:bodyPr>
          <a:lstStyle/>
          <a:p>
            <a:pPr defTabSz="1036638"/>
            <a:r>
              <a:rPr lang="de-DE" altLang="en-US" sz="3200" dirty="0"/>
              <a:t>Der Mord an Jesus lastet auf der ganzen Welt</a:t>
            </a:r>
            <a:endParaRPr lang="en-US" altLang="en-US" sz="3200" dirty="0"/>
          </a:p>
        </p:txBody>
      </p:sp>
      <p:sp>
        <p:nvSpPr>
          <p:cNvPr id="11267" name="Text Box 3">
            <a:extLst>
              <a:ext uri="{FF2B5EF4-FFF2-40B4-BE49-F238E27FC236}">
                <a16:creationId xmlns:a16="http://schemas.microsoft.com/office/drawing/2014/main" id="{19E039B8-D45A-AA40-5D78-C047C1E55BEA}"/>
              </a:ext>
            </a:extLst>
          </p:cNvPr>
          <p:cNvSpPr txBox="1">
            <a:spLocks noChangeArrowheads="1"/>
          </p:cNvSpPr>
          <p:nvPr/>
        </p:nvSpPr>
        <p:spPr bwMode="auto">
          <a:xfrm>
            <a:off x="681049" y="1479486"/>
            <a:ext cx="1079137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latin typeface="Palatino Linotype" panose="02040502050505030304" pitchFamily="18" charset="0"/>
              </a:rPr>
              <a:t>„Lasst uns alle daran denken, dass wir immer noch in einer Welt leben, in der Jesus, der Sohn Gottes, abgelehnt und gekreuzigt wurde, in der die Schuld, Christus verachtet und einen Räuber dem makellosen Lamm Gottes vorgezogen zu haben, immer noch lastet. … Die ganze Welt steht heute unter Anklage wegen der vorsätzlichen Ablehnung und Ermordung des Sohnes Gottes. … Alle Klassen und Sekten, die denselben Geist von Neid, Hass, Vorurteilen und Unglauben offenbaren, den diejenigen an den Tag legten, die den Sohn Gottes töteten, würden, wenn sie die Gelegenheit dazu hätten, genauso handeln wie die Juden und Menschen zur Zeit Christi. Sie würden Teilhaber desselben Geistes sein, der den Tod des Sohnes Gottes forderte.“ (</a:t>
            </a:r>
            <a:r>
              <a:rPr lang="de-DE" altLang="en-US" sz="2400" dirty="0" err="1">
                <a:effectLst>
                  <a:outerShdw blurRad="38100" dist="38100" dir="2700000" algn="tl">
                    <a:srgbClr val="000000"/>
                  </a:outerShdw>
                </a:effectLst>
                <a:latin typeface="Palatino Linotype" panose="02040502050505030304" pitchFamily="18" charset="0"/>
              </a:rPr>
              <a:t>Testimonies</a:t>
            </a:r>
            <a:r>
              <a:rPr lang="de-DE" altLang="en-US" sz="2400" dirty="0">
                <a:effectLst>
                  <a:outerShdw blurRad="38100" dist="38100" dir="2700000" algn="tl">
                    <a:srgbClr val="000000"/>
                  </a:outerShdw>
                </a:effectLst>
                <a:latin typeface="Palatino Linotype" panose="02040502050505030304" pitchFamily="18" charset="0"/>
              </a:rPr>
              <a:t> to Ministers 38)</a:t>
            </a:r>
            <a:endParaRPr lang="en-GB" altLang="en-US" sz="20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783731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B4119-DF7F-F509-1729-14B8935F390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5E512300-59A6-1396-C8E1-1E5C5D6D8B8D}"/>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die </a:t>
            </a:r>
            <a:r>
              <a:rPr lang="en-US" altLang="en-US" sz="3200" dirty="0" err="1"/>
              <a:t>endgültige</a:t>
            </a:r>
            <a:r>
              <a:rPr lang="en-US" altLang="en-US" sz="3200" dirty="0"/>
              <a:t> </a:t>
            </a:r>
            <a:r>
              <a:rPr lang="en-US" altLang="en-US" sz="3200" dirty="0" err="1"/>
              <a:t>offenbarung</a:t>
            </a:r>
            <a:endParaRPr lang="en-US" altLang="en-US" sz="3200" dirty="0"/>
          </a:p>
        </p:txBody>
      </p:sp>
      <p:sp>
        <p:nvSpPr>
          <p:cNvPr id="11267" name="Text Box 3">
            <a:extLst>
              <a:ext uri="{FF2B5EF4-FFF2-40B4-BE49-F238E27FC236}">
                <a16:creationId xmlns:a16="http://schemas.microsoft.com/office/drawing/2014/main" id="{AC9F4C5C-BD8C-D239-60F1-BB171456D68C}"/>
              </a:ext>
            </a:extLst>
          </p:cNvPr>
          <p:cNvSpPr txBox="1">
            <a:spLocks noChangeArrowheads="1"/>
          </p:cNvSpPr>
          <p:nvPr/>
        </p:nvSpPr>
        <p:spPr bwMode="auto">
          <a:xfrm>
            <a:off x="694261" y="1113895"/>
            <a:ext cx="1094357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200" dirty="0">
                <a:effectLst>
                  <a:outerShdw blurRad="38100" dist="38100" dir="2700000" algn="tl">
                    <a:srgbClr val="000000"/>
                  </a:outerShdw>
                </a:effectLst>
                <a:latin typeface="Palatino Linotype" panose="02040502050505030304" pitchFamily="18" charset="0"/>
              </a:rPr>
              <a:t>Die endgültige Entfaltung der Geschichte wird die Offenbarung der Schuld der Welt sein, sodass alle sie schließlich sehen können. Wenn sich die Welt vereint, um das Volk Gottes im endgültigen Erlass zu vernichten, wird dieses unbewusste Böse vollständig offenbar werden. Der Heilige Geist wird es nicht länger aufhalten. Und ihr Hass auf das Volk Gottes wird in Wirklichkeit der Hass auf Christus sein – eine neue und vollständige Manifestation desselben unbewussten Hasses, der sich auf Golgatha gezeigt hat, „damit alle Welt vor Gott schuldig [offenbart] werde“ (Röm 3,19).</a:t>
            </a:r>
          </a:p>
          <a:p>
            <a:pPr algn="just"/>
            <a:endParaRPr lang="en-GB" altLang="en-US" sz="2200" dirty="0">
              <a:effectLst>
                <a:outerShdw blurRad="38100" dist="38100" dir="2700000" algn="tl">
                  <a:srgbClr val="000000"/>
                </a:outerShdw>
              </a:effectLst>
              <a:latin typeface="Palatino Linotype" panose="02040502050505030304" pitchFamily="18" charset="0"/>
            </a:endParaRPr>
          </a:p>
          <a:p>
            <a:pPr algn="just"/>
            <a:r>
              <a:rPr lang="de-DE" altLang="en-US" sz="2200" dirty="0">
                <a:effectLst>
                  <a:outerShdw blurRad="38100" dist="38100" dir="2700000" algn="tl">
                    <a:srgbClr val="000000"/>
                  </a:outerShdw>
                </a:effectLst>
                <a:latin typeface="Palatino Linotype" panose="02040502050505030304" pitchFamily="18" charset="0"/>
              </a:rPr>
              <a:t>Die schmerzhafte Wahrheit, die in der Botschaft des wahren Zeugen an den „Engel der Gemeinde in </a:t>
            </a:r>
            <a:r>
              <a:rPr lang="de-DE" altLang="en-US" sz="2200" dirty="0" err="1">
                <a:effectLst>
                  <a:outerShdw blurRad="38100" dist="38100" dir="2700000" algn="tl">
                    <a:srgbClr val="000000"/>
                  </a:outerShdw>
                </a:effectLst>
                <a:latin typeface="Palatino Linotype" panose="02040502050505030304" pitchFamily="18" charset="0"/>
              </a:rPr>
              <a:t>Laodizea</a:t>
            </a:r>
            <a:r>
              <a:rPr lang="de-DE" altLang="en-US" sz="2200" dirty="0">
                <a:effectLst>
                  <a:outerShdw blurRad="38100" dist="38100" dir="2700000" algn="tl">
                    <a:srgbClr val="000000"/>
                  </a:outerShdw>
                </a:effectLst>
                <a:latin typeface="Palatino Linotype" panose="02040502050505030304" pitchFamily="18" charset="0"/>
              </a:rPr>
              <a:t>“ offenbart wird, ist, dass eine damit verbundene Schuld unsere eigentliche Sünde heute ist. Und sie hält den Spätregen zurück. Unter der Oberfläche gibt es eine „fleischliche Gesinnung“, die „Feindschaft gegen Gott“ ist. Seit Jahrzehnten hat diese unbewusste Feindschaft gegen Gott unsere besten bewussten Bemühungen, das Kommen des Herrn zu beschleunigen, zunichte gemacht. </a:t>
            </a:r>
            <a:r>
              <a:rPr lang="de-DE" altLang="en-US" sz="2400" dirty="0">
                <a:effectLst>
                  <a:outerShdw blurRad="38100" dist="38100" dir="2700000" algn="tl">
                    <a:srgbClr val="000000"/>
                  </a:outerShdw>
                </a:effectLst>
                <a:latin typeface="Palatino Linotype" panose="02040502050505030304" pitchFamily="18" charset="0"/>
              </a:rPr>
              <a:t>–</a:t>
            </a:r>
            <a:r>
              <a:rPr lang="de-DE" altLang="en-US" sz="2200" dirty="0">
                <a:effectLst>
                  <a:outerShdw blurRad="38100" dist="38100" dir="2700000" algn="tl">
                    <a:srgbClr val="000000"/>
                  </a:outerShdw>
                </a:effectLst>
                <a:latin typeface="Palatino Linotype" panose="02040502050505030304" pitchFamily="18" charset="0"/>
              </a:rPr>
              <a:t> </a:t>
            </a:r>
            <a:r>
              <a:rPr lang="en-GB" altLang="en-US" sz="2200" dirty="0">
                <a:effectLst>
                  <a:outerShdw blurRad="38100" dist="38100" dir="2700000" algn="tl">
                    <a:srgbClr val="000000"/>
                  </a:outerShdw>
                </a:effectLst>
                <a:latin typeface="Palatino Linotype" panose="02040502050505030304" pitchFamily="18" charset="0"/>
              </a:rPr>
              <a:t>Knocking at the Door S. 19</a:t>
            </a:r>
          </a:p>
        </p:txBody>
      </p:sp>
    </p:spTree>
    <p:extLst>
      <p:ext uri="{BB962C8B-B14F-4D97-AF65-F5344CB8AC3E}">
        <p14:creationId xmlns:p14="http://schemas.microsoft.com/office/powerpoint/2010/main" val="332078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9B8DB-5D7F-977E-007E-206792020251}"/>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E21FCAE4-021D-DBCE-A898-AE7BA43A21CA}"/>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Aus der </a:t>
            </a:r>
            <a:r>
              <a:rPr lang="en-US" altLang="en-US" sz="3200" dirty="0" err="1"/>
              <a:t>botschaft</a:t>
            </a:r>
            <a:r>
              <a:rPr lang="en-US" altLang="en-US" sz="3200" dirty="0"/>
              <a:t> von 1888</a:t>
            </a:r>
          </a:p>
        </p:txBody>
      </p:sp>
      <p:sp>
        <p:nvSpPr>
          <p:cNvPr id="11267" name="Text Box 3">
            <a:extLst>
              <a:ext uri="{FF2B5EF4-FFF2-40B4-BE49-F238E27FC236}">
                <a16:creationId xmlns:a16="http://schemas.microsoft.com/office/drawing/2014/main" id="{5FED19B4-B15A-6296-BEEE-BDCEEF8C672D}"/>
              </a:ext>
            </a:extLst>
          </p:cNvPr>
          <p:cNvSpPr txBox="1">
            <a:spLocks noChangeArrowheads="1"/>
          </p:cNvSpPr>
          <p:nvPr/>
        </p:nvSpPr>
        <p:spPr bwMode="auto">
          <a:xfrm>
            <a:off x="452199" y="1336588"/>
            <a:ext cx="11287593" cy="469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300" dirty="0">
                <a:effectLst>
                  <a:outerShdw blurRad="38100" dist="38100" dir="2700000" algn="tl">
                    <a:srgbClr val="000000"/>
                  </a:outerShdw>
                </a:effectLst>
                <a:latin typeface="Palatino Linotype" panose="02040502050505030304" pitchFamily="18" charset="0"/>
              </a:rPr>
              <a:t>Nun haben einige der Brüder hier genau das getan. Sie kamen frei hierher; aber der Geist Gottes brachte etwas hervor, was sie noch nie zuvor gesehen hatten. Der Geist Gottes drang tiefer ein als je zuvor und offenbarte Dinge, die sie noch nie zuvor gesehen hatten; und dann, anstatt dem Herrn dafür zu danken und die ganze böse Angelegenheit hinter sich zu lassen ... begannen sie, mutlos zu werden ...</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de-DE" altLang="en-US" sz="2300" dirty="0">
                <a:effectLst>
                  <a:outerShdw blurRad="38100" dist="38100" dir="2700000" algn="tl">
                    <a:srgbClr val="000000"/>
                  </a:outerShdw>
                </a:effectLst>
                <a:latin typeface="Palatino Linotype" panose="02040502050505030304" pitchFamily="18" charset="0"/>
              </a:rPr>
              <a:t>Wenn der Herr uns Sünden vor Augen geführt hat, an die wir zuvor nie gedacht haben, dann zeigt das nur, dass Er in die Tiefe hinabsteigt und schließlich den Grund erreichen wird; und wenn Er das Letzte findet, was unrein oder unheilig ist, was nicht mit Seinem Willen im Einklang steht, und es ans Licht bringt und uns zeigt, und wir sagen: „Ich möchte lieber den Herrn haben als das“ – dann ist das Werk vollbracht, und das Siegel des lebendigen Gottes kann auf diesen Charakter aufgeprägt werden. [Gemeinde: „Amen“]. </a:t>
            </a:r>
            <a:r>
              <a:rPr lang="de-DE" altLang="en-US" sz="2400" dirty="0">
                <a:effectLst>
                  <a:outerShdw blurRad="38100" dist="38100" dir="2700000" algn="tl">
                    <a:srgbClr val="000000"/>
                  </a:outerShdw>
                </a:effectLst>
                <a:latin typeface="Palatino Linotype" panose="02040502050505030304" pitchFamily="18" charset="0"/>
              </a:rPr>
              <a:t>– </a:t>
            </a:r>
            <a:r>
              <a:rPr lang="de-DE" altLang="en-US" sz="2300" dirty="0">
                <a:effectLst>
                  <a:outerShdw blurRad="38100" dist="38100" dir="2700000" algn="tl">
                    <a:srgbClr val="000000"/>
                  </a:outerShdw>
                </a:effectLst>
                <a:latin typeface="Palatino Linotype" panose="02040502050505030304" pitchFamily="18" charset="0"/>
              </a:rPr>
              <a:t>A.T. Jones, Predigt 17, GCB 1893</a:t>
            </a:r>
            <a:endParaRPr lang="en-GB" altLang="en-US" sz="23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944989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6F0B9-2532-F51D-D516-AA0C974EF23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B1C3F8F3-9488-B181-E9F3-7DD969A1F4E6}"/>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err="1"/>
              <a:t>Endgültige</a:t>
            </a:r>
            <a:r>
              <a:rPr lang="en-US" altLang="en-US" sz="3200" dirty="0"/>
              <a:t> </a:t>
            </a:r>
            <a:r>
              <a:rPr lang="en-US" altLang="en-US" sz="3200" dirty="0" err="1"/>
              <a:t>versöhnung</a:t>
            </a:r>
            <a:endParaRPr lang="en-US" altLang="en-US" sz="3200" dirty="0"/>
          </a:p>
        </p:txBody>
      </p:sp>
      <p:sp>
        <p:nvSpPr>
          <p:cNvPr id="11267" name="Text Box 3">
            <a:extLst>
              <a:ext uri="{FF2B5EF4-FFF2-40B4-BE49-F238E27FC236}">
                <a16:creationId xmlns:a16="http://schemas.microsoft.com/office/drawing/2014/main" id="{342B1986-8408-AB84-3719-E9D792547792}"/>
              </a:ext>
            </a:extLst>
          </p:cNvPr>
          <p:cNvSpPr txBox="1">
            <a:spLocks noChangeArrowheads="1"/>
          </p:cNvSpPr>
          <p:nvPr/>
        </p:nvSpPr>
        <p:spPr bwMode="auto">
          <a:xfrm>
            <a:off x="452199" y="1034171"/>
            <a:ext cx="11287593"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200" dirty="0">
                <a:effectLst>
                  <a:outerShdw blurRad="38100" dist="38100" dir="2700000" algn="tl">
                    <a:srgbClr val="000000"/>
                  </a:outerShdw>
                </a:effectLst>
                <a:latin typeface="Palatino Linotype" panose="02040502050505030304" pitchFamily="18" charset="0"/>
              </a:rPr>
              <a:t>„Aber über das Haus David und über die Einwohner von Jerusalem will Ich den Geist der Gnade und des Gebets ausgießen, und sie werden auf Mich sehen, den sie durchstochen haben, ja, sie werden um Ihn klagen, wie man klagt um den eingeborenen [Sohn], und sie werden bitterlich über Ihn Leid tragen, wie man bitterlich Leid trägt über den Erstgeborenen.“ Sacharja 12,10</a:t>
            </a:r>
          </a:p>
          <a:p>
            <a:pPr algn="just"/>
            <a:endParaRPr lang="de-DE" altLang="en-US" sz="2200" dirty="0">
              <a:effectLst>
                <a:outerShdw blurRad="38100" dist="38100" dir="2700000" algn="tl">
                  <a:srgbClr val="000000"/>
                </a:outerShdw>
              </a:effectLst>
              <a:latin typeface="Palatino Linotype" panose="02040502050505030304" pitchFamily="18" charset="0"/>
            </a:endParaRPr>
          </a:p>
          <a:p>
            <a:pPr algn="just"/>
            <a:r>
              <a:rPr lang="de-DE" altLang="en-US" sz="2200" dirty="0">
                <a:effectLst>
                  <a:outerShdw blurRad="38100" dist="38100" dir="2700000" algn="tl">
                    <a:srgbClr val="000000"/>
                  </a:outerShdw>
                </a:effectLst>
                <a:latin typeface="Palatino Linotype" panose="02040502050505030304" pitchFamily="18" charset="0"/>
              </a:rPr>
              <a:t>1. Wir akzeptieren, dass wir tatsächlich Mörder des Sohnes Gottes sind.</a:t>
            </a:r>
          </a:p>
          <a:p>
            <a:pPr algn="just"/>
            <a:r>
              <a:rPr lang="de-DE" altLang="en-US" sz="2200" dirty="0">
                <a:effectLst>
                  <a:outerShdw blurRad="38100" dist="38100" dir="2700000" algn="tl">
                    <a:srgbClr val="000000"/>
                  </a:outerShdw>
                </a:effectLst>
                <a:latin typeface="Palatino Linotype" panose="02040502050505030304" pitchFamily="18" charset="0"/>
              </a:rPr>
              <a:t>2. Wir bekennen, dass unsere Scham, unsere Angst, unser Richtgeist und unsere Feindschaft allesamt Früchte dieser Wahrheit sind.</a:t>
            </a:r>
          </a:p>
          <a:p>
            <a:pPr algn="just"/>
            <a:r>
              <a:rPr lang="de-DE" altLang="en-US" sz="2200" dirty="0">
                <a:effectLst>
                  <a:outerShdw blurRad="38100" dist="38100" dir="2700000" algn="tl">
                    <a:srgbClr val="000000"/>
                  </a:outerShdw>
                </a:effectLst>
                <a:latin typeface="Palatino Linotype" panose="02040502050505030304" pitchFamily="18" charset="0"/>
              </a:rPr>
              <a:t>3. Wir beten um den Spätregen.</a:t>
            </a:r>
          </a:p>
          <a:p>
            <a:pPr algn="just"/>
            <a:r>
              <a:rPr lang="de-DE" altLang="en-US" sz="2200" dirty="0">
                <a:effectLst>
                  <a:outerShdw blurRad="38100" dist="38100" dir="2700000" algn="tl">
                    <a:srgbClr val="000000"/>
                  </a:outerShdw>
                </a:effectLst>
                <a:latin typeface="Palatino Linotype" panose="02040502050505030304" pitchFamily="18" charset="0"/>
              </a:rPr>
              <a:t>4. Wir werden eine tiefe Seelenqual durchleben, wenn wir die volle Tragweite unserer Handlungen gegenüber Gott und Seinem Sohn erkennen.</a:t>
            </a:r>
          </a:p>
          <a:p>
            <a:pPr algn="just"/>
            <a:r>
              <a:rPr lang="de-DE" altLang="en-US" sz="2200" dirty="0">
                <a:effectLst>
                  <a:outerShdw blurRad="38100" dist="38100" dir="2700000" algn="tl">
                    <a:srgbClr val="000000"/>
                  </a:outerShdw>
                </a:effectLst>
                <a:latin typeface="Palatino Linotype" panose="02040502050505030304" pitchFamily="18" charset="0"/>
              </a:rPr>
              <a:t>5. Die gegenwärtige Botschaft von Gottes liebevollem Wesen, unterstützt durch den Heiligen Geist, wird uns helfen, diesen Prozess zu überstehen und weiterzuleben. Andernfalls würden wir zerbrechen.</a:t>
            </a:r>
          </a:p>
          <a:p>
            <a:pPr algn="just"/>
            <a:r>
              <a:rPr lang="de-DE" altLang="en-US" sz="2200" dirty="0">
                <a:effectLst>
                  <a:outerShdw blurRad="38100" dist="38100" dir="2700000" algn="tl">
                    <a:srgbClr val="000000"/>
                  </a:outerShdw>
                </a:effectLst>
                <a:latin typeface="Palatino Linotype" panose="02040502050505030304" pitchFamily="18" charset="0"/>
              </a:rPr>
              <a:t>6. Wir empfangen das Siegel Gottes und unsere Sünden werden ausgelöscht.</a:t>
            </a:r>
            <a:endParaRPr lang="en-GB" altLang="en-US" sz="22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594890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F88FDD5-ACF3-CD81-C5D1-DFAE6C5C8D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5819" y="1556837"/>
            <a:ext cx="3604313" cy="3243882"/>
          </a:xfrm>
          <a:prstGeom prst="rect">
            <a:avLst/>
          </a:prstGeom>
        </p:spPr>
      </p:pic>
    </p:spTree>
    <p:extLst>
      <p:ext uri="{BB962C8B-B14F-4D97-AF65-F5344CB8AC3E}">
        <p14:creationId xmlns:p14="http://schemas.microsoft.com/office/powerpoint/2010/main" val="1222391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9B1BF-784B-8A66-1042-BCBC3E78CC2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6D8DFE78-4909-B5B0-FCF7-300EE02EC114}"/>
              </a:ext>
            </a:extLst>
          </p:cNvPr>
          <p:cNvSpPr>
            <a:spLocks noGrp="1" noChangeArrowheads="1"/>
          </p:cNvSpPr>
          <p:nvPr>
            <p:ph type="ctrTitle"/>
          </p:nvPr>
        </p:nvSpPr>
        <p:spPr>
          <a:xfrm>
            <a:off x="1224562" y="482065"/>
            <a:ext cx="9291570" cy="628459"/>
          </a:xfrm>
        </p:spPr>
        <p:txBody>
          <a:bodyPr>
            <a:normAutofit/>
          </a:bodyPr>
          <a:lstStyle/>
          <a:p>
            <a:pPr defTabSz="1036638"/>
            <a:r>
              <a:rPr lang="en-US" altLang="en-US" sz="3200" dirty="0"/>
              <a:t>An den </a:t>
            </a:r>
            <a:r>
              <a:rPr lang="en-US" altLang="en-US" sz="3200" dirty="0" err="1"/>
              <a:t>engel</a:t>
            </a:r>
            <a:r>
              <a:rPr lang="en-US" altLang="en-US" sz="3200" dirty="0"/>
              <a:t> </a:t>
            </a:r>
            <a:r>
              <a:rPr lang="en-US" altLang="en-US" sz="3200" dirty="0" err="1"/>
              <a:t>gerichtet</a:t>
            </a:r>
            <a:endParaRPr lang="en-US" altLang="en-US" sz="3200" dirty="0"/>
          </a:p>
        </p:txBody>
      </p:sp>
      <p:sp>
        <p:nvSpPr>
          <p:cNvPr id="11267" name="Text Box 3">
            <a:extLst>
              <a:ext uri="{FF2B5EF4-FFF2-40B4-BE49-F238E27FC236}">
                <a16:creationId xmlns:a16="http://schemas.microsoft.com/office/drawing/2014/main" id="{0C5509FD-F534-1CE8-4F1B-5D513420932C}"/>
              </a:ext>
            </a:extLst>
          </p:cNvPr>
          <p:cNvSpPr txBox="1">
            <a:spLocks noChangeArrowheads="1"/>
          </p:cNvSpPr>
          <p:nvPr/>
        </p:nvSpPr>
        <p:spPr bwMode="auto">
          <a:xfrm>
            <a:off x="609600" y="1505396"/>
            <a:ext cx="10972800"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latin typeface="Palatino Linotype" panose="02040502050505030304" pitchFamily="18" charset="0"/>
              </a:rPr>
              <a:t>„Und dem Engel der Gemeinde in </a:t>
            </a:r>
            <a:r>
              <a:rPr lang="de-DE" altLang="en-US" sz="2400" dirty="0" err="1">
                <a:effectLst>
                  <a:outerShdw blurRad="38100" dist="38100" dir="2700000" algn="tl">
                    <a:srgbClr val="000000"/>
                  </a:outerShdw>
                </a:effectLst>
                <a:latin typeface="Palatino Linotype" panose="02040502050505030304" pitchFamily="18" charset="0"/>
              </a:rPr>
              <a:t>Laodizea</a:t>
            </a:r>
            <a:r>
              <a:rPr lang="de-DE" altLang="en-US" sz="2400" dirty="0">
                <a:effectLst>
                  <a:outerShdw blurRad="38100" dist="38100" dir="2700000" algn="tl">
                    <a:srgbClr val="000000"/>
                  </a:outerShdw>
                </a:effectLst>
                <a:latin typeface="Palatino Linotype" panose="02040502050505030304" pitchFamily="18" charset="0"/>
              </a:rPr>
              <a:t> schreibe: Das sagt, der Amen heißt, der treue und wahrhaftige Zeuge, der Anfang der Schöpfung Gottes: …“ Offenbarung 3,14</a:t>
            </a:r>
            <a:endParaRPr lang="en-GB" altLang="en-US" sz="2400" dirty="0">
              <a:effectLst>
                <a:outerShdw blurRad="38100" dist="38100" dir="2700000" algn="tl">
                  <a:srgbClr val="000000"/>
                </a:outerShdw>
              </a:effectLst>
              <a:latin typeface="Palatino Linotype" panose="02040502050505030304" pitchFamily="18" charset="0"/>
            </a:endParaRP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de-DE" altLang="en-US" sz="2400" dirty="0">
                <a:effectLst>
                  <a:outerShdw blurRad="38100" dist="38100" dir="2700000" algn="tl">
                    <a:srgbClr val="000000"/>
                  </a:outerShdw>
                </a:effectLst>
                <a:latin typeface="Palatino Linotype" panose="02040502050505030304" pitchFamily="18" charset="0"/>
              </a:rPr>
              <a:t>„Die sieben Sterne sind Engel der sieben Gemeinden, </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dirty="0" err="1">
                <a:effectLst>
                  <a:outerShdw blurRad="38100" dist="38100" dir="2700000" algn="tl">
                    <a:srgbClr val="000000"/>
                  </a:outerShdw>
                </a:effectLst>
                <a:latin typeface="Palatino Linotype" panose="02040502050505030304" pitchFamily="18" charset="0"/>
              </a:rPr>
              <a:t>Offenbarung</a:t>
            </a:r>
            <a:r>
              <a:rPr lang="en-GB" altLang="en-US" sz="2400" dirty="0">
                <a:effectLst>
                  <a:outerShdw blurRad="38100" dist="38100" dir="2700000" algn="tl">
                    <a:srgbClr val="000000"/>
                  </a:outerShdw>
                </a:effectLst>
                <a:latin typeface="Palatino Linotype" panose="02040502050505030304" pitchFamily="18" charset="0"/>
              </a:rPr>
              <a:t> 1,20</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de-DE" altLang="en-US" sz="2400" dirty="0">
                <a:solidFill>
                  <a:schemeClr val="accent1"/>
                </a:solidFill>
                <a:effectLst>
                  <a:outerShdw blurRad="38100" dist="38100" dir="2700000" algn="tl">
                    <a:srgbClr val="000000"/>
                  </a:outerShdw>
                </a:effectLst>
                <a:latin typeface="Palatino Linotype" panose="02040502050505030304" pitchFamily="18" charset="0"/>
              </a:rPr>
              <a:t>„Die Diener/Prediger Gottes werden durch die sieben Sterne symbolisiert...“</a:t>
            </a:r>
            <a:r>
              <a:rPr lang="en-GB" altLang="en-US" sz="2400" dirty="0">
                <a:effectLst>
                  <a:outerShdw blurRad="38100" dist="38100" dir="2700000" algn="tl">
                    <a:srgbClr val="000000"/>
                  </a:outerShdw>
                </a:effectLst>
                <a:latin typeface="Palatino Linotype" panose="02040502050505030304" pitchFamily="18" charset="0"/>
              </a:rPr>
              <a:t> (Gospel Workers S. 13)</a:t>
            </a:r>
          </a:p>
          <a:p>
            <a:pPr algn="just"/>
            <a:endParaRPr lang="en-GB" altLang="en-US" sz="2800" dirty="0">
              <a:effectLst>
                <a:outerShdw blurRad="38100" dist="38100" dir="2700000" algn="tl">
                  <a:srgbClr val="000000"/>
                </a:outerShdw>
              </a:effectLst>
              <a:latin typeface="Palatino Linotype" panose="02040502050505030304" pitchFamily="18" charset="0"/>
            </a:endParaRPr>
          </a:p>
          <a:p>
            <a:pPr algn="just"/>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182546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E47D6-BAEB-CBCF-7F7A-BEA27D9F0C7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640268A5-4C50-BFA2-9E6B-10480834CABF}"/>
              </a:ext>
            </a:extLst>
          </p:cNvPr>
          <p:cNvSpPr>
            <a:spLocks noGrp="1" noChangeArrowheads="1"/>
          </p:cNvSpPr>
          <p:nvPr>
            <p:ph type="ctrTitle"/>
          </p:nvPr>
        </p:nvSpPr>
        <p:spPr>
          <a:xfrm>
            <a:off x="1233989" y="557479"/>
            <a:ext cx="9291570" cy="628459"/>
          </a:xfrm>
        </p:spPr>
        <p:txBody>
          <a:bodyPr>
            <a:normAutofit/>
          </a:bodyPr>
          <a:lstStyle/>
          <a:p>
            <a:pPr defTabSz="1036638"/>
            <a:r>
              <a:rPr lang="en-US" altLang="en-US" sz="3200" dirty="0"/>
              <a:t>Die Prediger Wissen </a:t>
            </a:r>
            <a:r>
              <a:rPr lang="en-US" altLang="en-US" sz="3200" dirty="0" err="1"/>
              <a:t>nicht</a:t>
            </a:r>
            <a:endParaRPr lang="en-US" altLang="en-US" sz="3200" dirty="0"/>
          </a:p>
        </p:txBody>
      </p:sp>
      <p:sp>
        <p:nvSpPr>
          <p:cNvPr id="11267" name="Text Box 3">
            <a:extLst>
              <a:ext uri="{FF2B5EF4-FFF2-40B4-BE49-F238E27FC236}">
                <a16:creationId xmlns:a16="http://schemas.microsoft.com/office/drawing/2014/main" id="{23A530E7-4987-2388-E87D-167116543FB7}"/>
              </a:ext>
            </a:extLst>
          </p:cNvPr>
          <p:cNvSpPr txBox="1">
            <a:spLocks noChangeArrowheads="1"/>
          </p:cNvSpPr>
          <p:nvPr/>
        </p:nvSpPr>
        <p:spPr bwMode="auto">
          <a:xfrm>
            <a:off x="689012" y="1687607"/>
            <a:ext cx="11075233"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latin typeface="Palatino Linotype" panose="02040502050505030304" pitchFamily="18" charset="0"/>
              </a:rPr>
              <a:t>„</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Und dem Engel der Gemeinde von </a:t>
            </a:r>
            <a:r>
              <a:rPr lang="de-DE" altLang="en-US" sz="2400" dirty="0" err="1">
                <a:solidFill>
                  <a:srgbClr val="92D050"/>
                </a:solidFill>
                <a:effectLst>
                  <a:outerShdw blurRad="38100" dist="38100" dir="2700000" algn="tl">
                    <a:srgbClr val="000000"/>
                  </a:outerShdw>
                </a:effectLst>
                <a:latin typeface="Palatino Linotype" panose="02040502050505030304" pitchFamily="18" charset="0"/>
              </a:rPr>
              <a:t>Laodizea</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 schreibe</a:t>
            </a:r>
            <a:r>
              <a:rPr lang="de-DE" altLang="en-US" sz="2400" dirty="0">
                <a:effectLst>
                  <a:outerShdw blurRad="38100" dist="38100" dir="2700000" algn="tl">
                    <a:srgbClr val="000000"/>
                  </a:outerShdw>
                </a:effectLst>
                <a:latin typeface="Palatino Linotype" panose="02040502050505030304" pitchFamily="18" charset="0"/>
              </a:rPr>
              <a:t>: Das sagt der »Amen«, der treue und wahrhaftige Zeuge, der Ursprung der Schöpfung Gottes: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Ich kenne deine Werke</a:t>
            </a:r>
            <a:r>
              <a:rPr lang="de-DE" altLang="en-US" sz="2400" dirty="0">
                <a:effectLst>
                  <a:outerShdw blurRad="38100" dist="38100" dir="2700000" algn="tl">
                    <a:srgbClr val="000000"/>
                  </a:outerShdw>
                </a:effectLst>
                <a:latin typeface="Palatino Linotype" panose="02040502050505030304" pitchFamily="18" charset="0"/>
              </a:rPr>
              <a:t>, dass du weder kalt noch heiß bist. Ach, dass du kalt oder heiß wärst!“ Offenbarung 3,14.15</a:t>
            </a:r>
            <a:endParaRPr lang="en-GB" altLang="en-US" sz="2400" dirty="0">
              <a:effectLst>
                <a:outerShdw blurRad="38100" dist="38100" dir="2700000" algn="tl">
                  <a:srgbClr val="000000"/>
                </a:outerShdw>
              </a:effectLst>
              <a:latin typeface="Palatino Linotype" panose="02040502050505030304" pitchFamily="18" charset="0"/>
            </a:endParaRPr>
          </a:p>
          <a:p>
            <a:pPr algn="just"/>
            <a:endParaRPr lang="en-GB" altLang="en-US" sz="2200" dirty="0">
              <a:effectLst>
                <a:outerShdw blurRad="38100" dist="38100" dir="2700000" algn="tl">
                  <a:srgbClr val="000000"/>
                </a:outerShdw>
              </a:effectLst>
              <a:latin typeface="Palatino Linotype" panose="02040502050505030304" pitchFamily="18" charset="0"/>
            </a:endParaRPr>
          </a:p>
          <a:p>
            <a:pPr algn="just"/>
            <a:r>
              <a:rPr lang="de-DE" altLang="en-US" sz="2400" dirty="0">
                <a:effectLst>
                  <a:outerShdw blurRad="38100" dist="38100" dir="2700000" algn="tl">
                    <a:srgbClr val="000000"/>
                  </a:outerShdw>
                </a:effectLst>
                <a:latin typeface="Palatino Linotype" panose="02040502050505030304" pitchFamily="18" charset="0"/>
              </a:rPr>
              <a:t>„Du sprichst: Ich bin reich und habe gar satt und bedarf nichts! und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weißt nicht</a:t>
            </a:r>
            <a:r>
              <a:rPr lang="de-DE" altLang="en-US" sz="2400" dirty="0">
                <a:effectLst>
                  <a:outerShdw blurRad="38100" dist="38100" dir="2700000" algn="tl">
                    <a:srgbClr val="000000"/>
                  </a:outerShdw>
                </a:effectLst>
                <a:latin typeface="Palatino Linotype" panose="02040502050505030304" pitchFamily="18" charset="0"/>
              </a:rPr>
              <a:t>, dass du bist elend und jämmerlich, arm, blind und bloß.“ Offenbarung 3,17</a:t>
            </a:r>
            <a:endParaRPr lang="en-GB" altLang="en-US" sz="2400" dirty="0">
              <a:effectLst>
                <a:outerShdw blurRad="38100" dist="38100" dir="2700000" algn="tl">
                  <a:srgbClr val="000000"/>
                </a:outerShdw>
              </a:effectLst>
              <a:latin typeface="Palatino Linotype" panose="02040502050505030304" pitchFamily="18" charset="0"/>
            </a:endParaRPr>
          </a:p>
          <a:p>
            <a:pPr algn="just"/>
            <a:endParaRPr lang="en-GB" altLang="en-US" sz="2200" dirty="0">
              <a:effectLst>
                <a:outerShdw blurRad="38100" dist="38100" dir="2700000" algn="tl">
                  <a:srgbClr val="000000"/>
                </a:outerShdw>
              </a:effectLst>
              <a:latin typeface="Palatino Linotype" panose="02040502050505030304" pitchFamily="18" charset="0"/>
            </a:endParaRPr>
          </a:p>
          <a:p>
            <a:pPr algn="just"/>
            <a:endParaRPr lang="en-GB" altLang="en-US" sz="22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550572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6DD28-B70B-DC9F-DB66-38D4A018DFAE}"/>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B94E8510-0556-2A42-641A-3CD4BDBA3EC3}"/>
              </a:ext>
            </a:extLst>
          </p:cNvPr>
          <p:cNvSpPr>
            <a:spLocks noGrp="1" noChangeArrowheads="1"/>
          </p:cNvSpPr>
          <p:nvPr>
            <p:ph type="ctrTitle"/>
          </p:nvPr>
        </p:nvSpPr>
        <p:spPr>
          <a:xfrm>
            <a:off x="1224562" y="312382"/>
            <a:ext cx="9291570" cy="628459"/>
          </a:xfrm>
        </p:spPr>
        <p:txBody>
          <a:bodyPr>
            <a:normAutofit/>
          </a:bodyPr>
          <a:lstStyle/>
          <a:p>
            <a:pPr defTabSz="1036638"/>
            <a:r>
              <a:rPr lang="en-US" altLang="en-US" sz="3200" dirty="0" err="1"/>
              <a:t>Unerkannte</a:t>
            </a:r>
            <a:r>
              <a:rPr lang="en-US" altLang="en-US" sz="3200" dirty="0"/>
              <a:t> </a:t>
            </a:r>
            <a:r>
              <a:rPr lang="en-US" altLang="en-US" sz="3200" dirty="0" err="1"/>
              <a:t>sünde</a:t>
            </a:r>
            <a:endParaRPr lang="en-US" altLang="en-US" sz="3200" dirty="0"/>
          </a:p>
        </p:txBody>
      </p:sp>
      <p:sp>
        <p:nvSpPr>
          <p:cNvPr id="11267" name="Text Box 3">
            <a:extLst>
              <a:ext uri="{FF2B5EF4-FFF2-40B4-BE49-F238E27FC236}">
                <a16:creationId xmlns:a16="http://schemas.microsoft.com/office/drawing/2014/main" id="{F4C0C612-DF53-8065-A4A0-52437D9FEBFD}"/>
              </a:ext>
            </a:extLst>
          </p:cNvPr>
          <p:cNvSpPr txBox="1">
            <a:spLocks noChangeArrowheads="1"/>
          </p:cNvSpPr>
          <p:nvPr/>
        </p:nvSpPr>
        <p:spPr bwMode="auto">
          <a:xfrm>
            <a:off x="232230" y="959473"/>
            <a:ext cx="11480800" cy="558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100" dirty="0">
                <a:effectLst>
                  <a:outerShdw blurRad="38100" dist="38100" dir="2700000" algn="tl">
                    <a:srgbClr val="000000"/>
                  </a:outerShdw>
                </a:effectLst>
                <a:latin typeface="Palatino Linotype" panose="02040502050505030304" pitchFamily="18" charset="0"/>
              </a:rPr>
              <a:t>… der </a:t>
            </a:r>
            <a:r>
              <a:rPr lang="de-DE" altLang="en-US" sz="2100" dirty="0">
                <a:effectLst>
                  <a:outerShdw blurRad="38100" dist="38100" dir="2700000" algn="tl">
                    <a:srgbClr val="000000"/>
                  </a:outerShdw>
                </a:effectLst>
                <a:latin typeface="Palatino Linotype" panose="02040502050505030304" pitchFamily="18" charset="0"/>
              </a:rPr>
              <a:t>Herr Jesus erkennt, dass es unerkannte Sünden sind, die uns zurückgehalten haben. Dies geht aus mehreren Faktoren in der Botschaft hervor:</a:t>
            </a:r>
            <a:endParaRPr lang="en-GB" altLang="en-US" sz="2100" dirty="0">
              <a:effectLst>
                <a:outerShdw blurRad="38100" dist="38100" dir="2700000" algn="tl">
                  <a:srgbClr val="000000"/>
                </a:outerShdw>
              </a:effectLst>
              <a:latin typeface="Palatino Linotype" panose="02040502050505030304" pitchFamily="18" charset="0"/>
            </a:endParaRPr>
          </a:p>
          <a:p>
            <a:pPr algn="just"/>
            <a:endParaRPr lang="en-GB" altLang="en-US" sz="2100" dirty="0">
              <a:effectLst>
                <a:outerShdw blurRad="38100" dist="38100" dir="2700000" algn="tl">
                  <a:srgbClr val="000000"/>
                </a:outerShdw>
              </a:effectLst>
              <a:latin typeface="Palatino Linotype" panose="02040502050505030304" pitchFamily="18" charset="0"/>
            </a:endParaRPr>
          </a:p>
          <a:p>
            <a:pPr marL="457200" indent="-457200" algn="just">
              <a:buAutoNum type="alphaLcPeriod"/>
            </a:pPr>
            <a:r>
              <a:rPr lang="de-DE" altLang="en-US" sz="2100" dirty="0">
                <a:effectLst>
                  <a:outerShdw blurRad="38100" dist="38100" dir="2700000" algn="tl">
                    <a:srgbClr val="000000"/>
                  </a:outerShdw>
                </a:effectLst>
                <a:latin typeface="Palatino Linotype" panose="02040502050505030304" pitchFamily="18" charset="0"/>
              </a:rPr>
              <a:t> Er sagt: „Ich kenne deine Werke.“ Der „Engel der Gemeinde“ kennt oder versteht seine „Werke“ oder seinen wahren Zustand nicht; daher die Botschaft, die ihn darüber informiert.</a:t>
            </a:r>
          </a:p>
          <a:p>
            <a:pPr marL="457200" indent="-457200" algn="just">
              <a:buAutoNum type="alphaLcPeriod"/>
            </a:pPr>
            <a:r>
              <a:rPr lang="de-DE" altLang="en-US" sz="2100" dirty="0">
                <a:effectLst>
                  <a:outerShdw blurRad="38100" dist="38100" dir="2700000" algn="tl">
                    <a:srgbClr val="000000"/>
                  </a:outerShdw>
                </a:effectLst>
                <a:latin typeface="Palatino Linotype" panose="02040502050505030304" pitchFamily="18" charset="0"/>
              </a:rPr>
              <a:t>Wenn Er sagt: „Du sprichst: Ich bin reich und habe gar satt und bedarf nichts“, ist es offensichtlich, dass der „Engel“ nicht weiß oder sich nicht bewusst ist, dass er diese Dinge sagt. Tatsächlich hat sich in dem Jahrhundert, das vergangen ist, seit diese Botschaft unter uns erstmals als „gegenwärtige Wahrheit“ anerkannt wurde, noch nie ein verantwortungs-bewusster Siebenten-Tags-Adventist mit solchen Worten gerühmt.</a:t>
            </a:r>
            <a:r>
              <a:rPr lang="de-DE" altLang="en-US" sz="2100" dirty="0">
                <a:solidFill>
                  <a:srgbClr val="92D050"/>
                </a:solidFill>
                <a:effectLst>
                  <a:outerShdw blurRad="38100" dist="38100" dir="2700000" algn="tl">
                    <a:srgbClr val="000000"/>
                  </a:outerShdw>
                </a:effectLst>
                <a:latin typeface="Palatino Linotype" panose="02040502050505030304" pitchFamily="18" charset="0"/>
              </a:rPr>
              <a:t> </a:t>
            </a:r>
            <a:r>
              <a:rPr lang="de-DE" altLang="en-US" sz="2100" dirty="0">
                <a:solidFill>
                  <a:schemeClr val="accent1"/>
                </a:solidFill>
                <a:effectLst>
                  <a:outerShdw blurRad="38100" dist="38100" dir="2700000" algn="tl">
                    <a:srgbClr val="000000"/>
                  </a:outerShdw>
                </a:effectLst>
                <a:latin typeface="Palatino Linotype" panose="02040502050505030304" pitchFamily="18" charset="0"/>
              </a:rPr>
              <a:t>Jesus muss von der unbewussten Sprache des Herzens sprechen. Hier liegt etwas Bedeutungsvolleres vor, als ein oberflächlicher Blick erkennen lässt.</a:t>
            </a:r>
          </a:p>
          <a:p>
            <a:pPr marL="457200" indent="-457200" algn="just">
              <a:buAutoNum type="alphaLcPeriod"/>
            </a:pPr>
            <a:r>
              <a:rPr lang="de-DE" altLang="en-US" sz="2100" dirty="0">
                <a:effectLst>
                  <a:outerShdw blurRad="38100" dist="38100" dir="2700000" algn="tl">
                    <a:srgbClr val="000000"/>
                  </a:outerShdw>
                </a:effectLst>
                <a:latin typeface="Palatino Linotype" panose="02040502050505030304" pitchFamily="18" charset="0"/>
              </a:rPr>
              <a:t>„Du … weißt nicht“ um deinen wahren Zustand. </a:t>
            </a:r>
            <a:r>
              <a:rPr lang="de-DE" altLang="en-US" sz="2100" dirty="0">
                <a:solidFill>
                  <a:schemeClr val="accent1"/>
                </a:solidFill>
                <a:effectLst>
                  <a:outerShdw blurRad="38100" dist="38100" dir="2700000" algn="tl">
                    <a:srgbClr val="000000"/>
                  </a:outerShdw>
                </a:effectLst>
                <a:latin typeface="Palatino Linotype" panose="02040502050505030304" pitchFamily="18" charset="0"/>
              </a:rPr>
              <a:t>Das griechische Verb bedeutet nicht „du weißt es nicht, weil du nicht informiert wurdest oder weil du es nicht gelernt hast“, sondern „du weißt es nicht, weil du es nicht wahrgenommen hast“. </a:t>
            </a:r>
            <a:r>
              <a:rPr lang="de-DE" altLang="en-US" sz="2100" dirty="0">
                <a:effectLst>
                  <a:outerShdw blurRad="38100" dist="38100" dir="2700000" algn="tl">
                    <a:srgbClr val="000000"/>
                  </a:outerShdw>
                </a:effectLst>
                <a:latin typeface="Palatino Linotype" panose="02040502050505030304" pitchFamily="18" charset="0"/>
              </a:rPr>
              <a:t>(Die Verneinung mit </a:t>
            </a:r>
            <a:r>
              <a:rPr lang="de-DE" altLang="en-US" sz="2100" i="1" dirty="0" err="1">
                <a:effectLst>
                  <a:outerShdw blurRad="38100" dist="38100" dir="2700000" algn="tl">
                    <a:srgbClr val="000000"/>
                  </a:outerShdw>
                </a:effectLst>
                <a:latin typeface="Palatino Linotype" panose="02040502050505030304" pitchFamily="18" charset="0"/>
              </a:rPr>
              <a:t>oida</a:t>
            </a:r>
            <a:r>
              <a:rPr lang="de-DE" altLang="en-US" sz="2100" dirty="0">
                <a:effectLst>
                  <a:outerShdw blurRad="38100" dist="38100" dir="2700000" algn="tl">
                    <a:srgbClr val="000000"/>
                  </a:outerShdw>
                </a:effectLst>
                <a:latin typeface="Palatino Linotype" panose="02040502050505030304" pitchFamily="18" charset="0"/>
              </a:rPr>
              <a:t> bedeutet einen Mangel an Wahrnehmung, einen Mangel an Beziehung, das Äquivalent zu unserem Wort „unbewusst“). – Robert Wieland, The </a:t>
            </a:r>
            <a:r>
              <a:rPr lang="de-DE" altLang="en-US" sz="2100" dirty="0" err="1">
                <a:effectLst>
                  <a:outerShdw blurRad="38100" dist="38100" dir="2700000" algn="tl">
                    <a:srgbClr val="000000"/>
                  </a:outerShdw>
                </a:effectLst>
                <a:latin typeface="Palatino Linotype" panose="02040502050505030304" pitchFamily="18" charset="0"/>
              </a:rPr>
              <a:t>Knocking</a:t>
            </a:r>
            <a:r>
              <a:rPr lang="de-DE" altLang="en-US" sz="2100" dirty="0">
                <a:effectLst>
                  <a:outerShdw blurRad="38100" dist="38100" dir="2700000" algn="tl">
                    <a:srgbClr val="000000"/>
                  </a:outerShdw>
                </a:effectLst>
                <a:latin typeface="Palatino Linotype" panose="02040502050505030304" pitchFamily="18" charset="0"/>
              </a:rPr>
              <a:t> at </a:t>
            </a:r>
            <a:r>
              <a:rPr lang="de-DE" altLang="en-US" sz="2100" dirty="0" err="1">
                <a:effectLst>
                  <a:outerShdw blurRad="38100" dist="38100" dir="2700000" algn="tl">
                    <a:srgbClr val="000000"/>
                  </a:outerShdw>
                </a:effectLst>
                <a:latin typeface="Palatino Linotype" panose="02040502050505030304" pitchFamily="18" charset="0"/>
              </a:rPr>
              <a:t>the</a:t>
            </a:r>
            <a:r>
              <a:rPr lang="de-DE" altLang="en-US" sz="2100" dirty="0">
                <a:effectLst>
                  <a:outerShdw blurRad="38100" dist="38100" dir="2700000" algn="tl">
                    <a:srgbClr val="000000"/>
                  </a:outerShdw>
                </a:effectLst>
                <a:latin typeface="Palatino Linotype" panose="02040502050505030304" pitchFamily="18" charset="0"/>
              </a:rPr>
              <a:t> Door S. 10</a:t>
            </a:r>
            <a:endParaRPr lang="en-GB" altLang="en-US" sz="21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019174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3DF3E-A5EB-36DF-D2B0-E78B6F22C28E}"/>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5DA5550-64A3-71E7-BDDF-2D762FF026B7}"/>
              </a:ext>
            </a:extLst>
          </p:cNvPr>
          <p:cNvSpPr>
            <a:spLocks noGrp="1" noChangeArrowheads="1"/>
          </p:cNvSpPr>
          <p:nvPr>
            <p:ph type="ctrTitle"/>
          </p:nvPr>
        </p:nvSpPr>
        <p:spPr>
          <a:xfrm>
            <a:off x="683967" y="387796"/>
            <a:ext cx="10824066" cy="628459"/>
          </a:xfrm>
        </p:spPr>
        <p:txBody>
          <a:bodyPr>
            <a:normAutofit/>
          </a:bodyPr>
          <a:lstStyle/>
          <a:p>
            <a:pPr defTabSz="1036638"/>
            <a:r>
              <a:rPr lang="en-US" altLang="en-US" sz="3200" dirty="0"/>
              <a:t>Was </a:t>
            </a:r>
            <a:r>
              <a:rPr lang="en-US" altLang="en-US" sz="3200" dirty="0" err="1"/>
              <a:t>ist</a:t>
            </a:r>
            <a:r>
              <a:rPr lang="en-US" altLang="en-US" sz="3200" dirty="0"/>
              <a:t> die </a:t>
            </a:r>
            <a:r>
              <a:rPr lang="en-US" altLang="en-US" sz="3200" dirty="0" err="1"/>
              <a:t>ursache</a:t>
            </a:r>
            <a:r>
              <a:rPr lang="en-US" altLang="en-US" sz="3200" dirty="0"/>
              <a:t> für </a:t>
            </a:r>
            <a:r>
              <a:rPr lang="en-US" altLang="en-US" sz="3200" dirty="0" err="1"/>
              <a:t>diese</a:t>
            </a:r>
            <a:r>
              <a:rPr lang="en-US" altLang="en-US" sz="3200" dirty="0"/>
              <a:t> situation</a:t>
            </a:r>
          </a:p>
        </p:txBody>
      </p:sp>
      <p:sp>
        <p:nvSpPr>
          <p:cNvPr id="11267" name="Text Box 3">
            <a:extLst>
              <a:ext uri="{FF2B5EF4-FFF2-40B4-BE49-F238E27FC236}">
                <a16:creationId xmlns:a16="http://schemas.microsoft.com/office/drawing/2014/main" id="{8F40BA94-CA0A-3A44-BCB8-47D44796BC53}"/>
              </a:ext>
            </a:extLst>
          </p:cNvPr>
          <p:cNvSpPr txBox="1">
            <a:spLocks noChangeArrowheads="1"/>
          </p:cNvSpPr>
          <p:nvPr/>
        </p:nvSpPr>
        <p:spPr bwMode="auto">
          <a:xfrm>
            <a:off x="487575" y="1375094"/>
            <a:ext cx="1121684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latin typeface="Palatino Linotype" panose="02040502050505030304" pitchFamily="18" charset="0"/>
              </a:rPr>
              <a:t>Als unsere ersten Eltern im Garten Eden sündigten, entstand in der menschlichen Seele ein tiefes Schuldgefühl. Das gilt für uns heute genauso wie für Adam, denn „in Adam sterben alle“ (1.Korinther 15,22). </a:t>
            </a:r>
            <a:r>
              <a:rPr lang="de-DE" altLang="en-US" sz="2400" dirty="0">
                <a:solidFill>
                  <a:schemeClr val="accent1"/>
                </a:solidFill>
                <a:effectLst>
                  <a:outerShdw blurRad="38100" dist="38100" dir="2700000" algn="tl">
                    <a:srgbClr val="000000"/>
                  </a:outerShdw>
                </a:effectLst>
                <a:latin typeface="Palatino Linotype" panose="02040502050505030304" pitchFamily="18" charset="0"/>
              </a:rPr>
              <a:t>Wir alle haben Adams Fall wiederholt</a:t>
            </a:r>
            <a:r>
              <a:rPr lang="de-DE" altLang="en-US" sz="2400" dirty="0">
                <a:effectLst>
                  <a:outerShdw blurRad="38100" dist="38100" dir="2700000" algn="tl">
                    <a:srgbClr val="000000"/>
                  </a:outerShdw>
                </a:effectLst>
                <a:latin typeface="Palatino Linotype" panose="02040502050505030304" pitchFamily="18" charset="0"/>
              </a:rPr>
              <a:t> (vgl. Römer 5,12).</a:t>
            </a:r>
            <a:endParaRPr lang="en-GB" altLang="en-US" sz="2400" dirty="0">
              <a:effectLst>
                <a:outerShdw blurRad="38100" dist="38100" dir="2700000" algn="tl">
                  <a:srgbClr val="000000"/>
                </a:outerShdw>
              </a:effectLst>
              <a:latin typeface="Palatino Linotype" panose="02040502050505030304" pitchFamily="18" charset="0"/>
            </a:endParaRP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de-DE" altLang="en-US" sz="2400" dirty="0">
                <a:solidFill>
                  <a:schemeClr val="accent1"/>
                </a:solidFill>
                <a:effectLst>
                  <a:outerShdw blurRad="38100" dist="38100" dir="2700000" algn="tl">
                    <a:srgbClr val="000000"/>
                  </a:outerShdw>
                </a:effectLst>
                <a:latin typeface="Palatino Linotype" panose="02040502050505030304" pitchFamily="18" charset="0"/>
              </a:rPr>
              <a:t>Die erste Folge dieser Schuld war Scham: </a:t>
            </a:r>
            <a:r>
              <a:rPr lang="de-DE" altLang="en-US" sz="2400" dirty="0">
                <a:effectLst>
                  <a:outerShdw blurRad="38100" dist="38100" dir="2700000" algn="tl">
                    <a:srgbClr val="000000"/>
                  </a:outerShdw>
                </a:effectLst>
                <a:latin typeface="Palatino Linotype" panose="02040502050505030304" pitchFamily="18" charset="0"/>
              </a:rPr>
              <a:t>„...der Mensch und seine Frau versteckten sich vor dem Angesicht Gottes des HERRN hinter den Bäumen des Gartens.“ (1.Mose 3,8)</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de-DE" altLang="en-US" sz="2400" dirty="0">
                <a:solidFill>
                  <a:schemeClr val="accent1"/>
                </a:solidFill>
                <a:effectLst>
                  <a:outerShdw blurRad="38100" dist="38100" dir="2700000" algn="tl">
                    <a:srgbClr val="000000"/>
                  </a:outerShdw>
                </a:effectLst>
                <a:latin typeface="Palatino Linotype" panose="02040502050505030304" pitchFamily="18" charset="0"/>
              </a:rPr>
              <a:t>Die zweite Folge war Furcht: </a:t>
            </a:r>
            <a:r>
              <a:rPr lang="de-DE" altLang="en-US" sz="2400" dirty="0">
                <a:effectLst>
                  <a:outerShdw blurRad="38100" dist="38100" dir="2700000" algn="tl">
                    <a:srgbClr val="000000"/>
                  </a:outerShdw>
                </a:effectLst>
                <a:latin typeface="Palatino Linotype" panose="02040502050505030304" pitchFamily="18" charset="0"/>
              </a:rPr>
              <a:t>„Und er (Adam) antwortete: Ich hörte Deine Stimme im Garten und fürchtete mich, denn ich bin nackt; darum habe ich mich verborgen!“ (Verse 9,10)</a:t>
            </a:r>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569592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74A5A-0552-444E-F4EC-332C9660F96C}"/>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320240F7-9BEB-44C0-2C2F-C5712957AF30}"/>
              </a:ext>
            </a:extLst>
          </p:cNvPr>
          <p:cNvSpPr>
            <a:spLocks noGrp="1" noChangeArrowheads="1"/>
          </p:cNvSpPr>
          <p:nvPr>
            <p:ph type="ctrTitle"/>
          </p:nvPr>
        </p:nvSpPr>
        <p:spPr>
          <a:xfrm>
            <a:off x="1224562" y="312382"/>
            <a:ext cx="9291570" cy="628459"/>
          </a:xfrm>
        </p:spPr>
        <p:txBody>
          <a:bodyPr>
            <a:normAutofit/>
          </a:bodyPr>
          <a:lstStyle/>
          <a:p>
            <a:pPr defTabSz="1036638"/>
            <a:r>
              <a:rPr lang="en-US" altLang="en-US" sz="3200" dirty="0"/>
              <a:t>das </a:t>
            </a:r>
            <a:r>
              <a:rPr lang="en-US" altLang="en-US" sz="3200" dirty="0" err="1"/>
              <a:t>kernproblem</a:t>
            </a:r>
            <a:endParaRPr lang="en-US" altLang="en-US" sz="3200" dirty="0"/>
          </a:p>
        </p:txBody>
      </p:sp>
      <p:sp>
        <p:nvSpPr>
          <p:cNvPr id="11267" name="Text Box 3">
            <a:extLst>
              <a:ext uri="{FF2B5EF4-FFF2-40B4-BE49-F238E27FC236}">
                <a16:creationId xmlns:a16="http://schemas.microsoft.com/office/drawing/2014/main" id="{EFF22517-6893-F3C6-915C-DCB50F1A6275}"/>
              </a:ext>
            </a:extLst>
          </p:cNvPr>
          <p:cNvSpPr txBox="1">
            <a:spLocks noChangeArrowheads="1"/>
          </p:cNvSpPr>
          <p:nvPr/>
        </p:nvSpPr>
        <p:spPr bwMode="auto">
          <a:xfrm>
            <a:off x="406400" y="1224391"/>
            <a:ext cx="11379200"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300" dirty="0">
                <a:effectLst>
                  <a:outerShdw blurRad="38100" dist="38100" dir="2700000" algn="tl">
                    <a:srgbClr val="000000"/>
                  </a:outerShdw>
                </a:effectLst>
                <a:latin typeface="Palatino Linotype" panose="02040502050505030304" pitchFamily="18" charset="0"/>
              </a:rPr>
              <a:t>Die dritte Folge war die Errichtung einer Barriere, die einen unbewussten Zustand hervorrief. Adam war nicht in der Lage, seine Schuld zu erkennen und zu bekennen. Also verdrängte er sie sofort. </a:t>
            </a:r>
            <a:r>
              <a:rPr lang="de-DE" altLang="en-US" sz="2300" dirty="0">
                <a:solidFill>
                  <a:schemeClr val="accent1"/>
                </a:solidFill>
                <a:effectLst>
                  <a:outerShdw blurRad="38100" dist="38100" dir="2700000" algn="tl">
                    <a:srgbClr val="000000"/>
                  </a:outerShdw>
                </a:effectLst>
                <a:latin typeface="Palatino Linotype" panose="02040502050505030304" pitchFamily="18" charset="0"/>
              </a:rPr>
              <a:t>Er schob die ganze Schuld auf Eva: „Da antwortete der Mensch: Die Frau, die Du mir zur Seite gegeben hast, die gab mir von dem Baum, und ich aß!“ </a:t>
            </a:r>
            <a:r>
              <a:rPr lang="de-DE" altLang="en-US" sz="2300" dirty="0">
                <a:effectLst>
                  <a:outerShdw blurRad="38100" dist="38100" dir="2700000" algn="tl">
                    <a:srgbClr val="000000"/>
                  </a:outerShdw>
                </a:effectLst>
                <a:latin typeface="Palatino Linotype" panose="02040502050505030304" pitchFamily="18" charset="0"/>
              </a:rPr>
              <a:t>(Vers 12). </a:t>
            </a:r>
            <a:r>
              <a:rPr lang="de-DE" altLang="en-US" sz="2300" dirty="0">
                <a:solidFill>
                  <a:schemeClr val="accent1"/>
                </a:solidFill>
                <a:effectLst>
                  <a:outerShdw blurRad="38100" dist="38100" dir="2700000" algn="tl">
                    <a:srgbClr val="000000"/>
                  </a:outerShdw>
                </a:effectLst>
                <a:latin typeface="Palatino Linotype" panose="02040502050505030304" pitchFamily="18" charset="0"/>
              </a:rPr>
              <a:t>Das schuldige Paar wäre auf der Stelle gestorben, wenn es sich des vollen Ausmaßes seiner Schuld bewusst gewesen wäre, denn „der Lohn der Sünde ist der Tod“ (Röm 6,23). </a:t>
            </a:r>
            <a:r>
              <a:rPr lang="de-DE" altLang="en-US" sz="2300" u="sng" dirty="0">
                <a:solidFill>
                  <a:schemeClr val="accent1"/>
                </a:solidFill>
                <a:effectLst>
                  <a:outerShdw blurRad="38100" dist="38100" dir="2700000" algn="tl">
                    <a:srgbClr val="000000"/>
                  </a:outerShdw>
                </a:effectLst>
                <a:latin typeface="Palatino Linotype" panose="02040502050505030304" pitchFamily="18" charset="0"/>
              </a:rPr>
              <a:t>Wenn die Verlorenen schließlich das ganze Ausmaß ihrer Schuld begreifen, werden sie den zweiten Tod erleiden, in Erfüllung der Warnung des Herrn an Adam und Eva, dass sie, wenn sie sündigen, „gewiss sterben“ würden (1.Mo 2,17)</a:t>
            </a:r>
            <a:r>
              <a:rPr lang="de-DE" altLang="en-US" sz="2300" dirty="0">
                <a:solidFill>
                  <a:schemeClr val="accent1"/>
                </a:solidFill>
                <a:effectLst>
                  <a:outerShdw blurRad="38100" dist="38100" dir="2700000" algn="tl">
                    <a:srgbClr val="000000"/>
                  </a:outerShdw>
                </a:effectLst>
                <a:latin typeface="Palatino Linotype" panose="02040502050505030304" pitchFamily="18" charset="0"/>
              </a:rPr>
              <a:t>. </a:t>
            </a:r>
            <a:r>
              <a:rPr lang="de-DE" altLang="en-US" sz="2300" b="1" dirty="0">
                <a:solidFill>
                  <a:schemeClr val="tx2">
                    <a:lumMod val="90000"/>
                  </a:schemeClr>
                </a:solidFill>
                <a:effectLst>
                  <a:outerShdw blurRad="38100" dist="38100" dir="2700000" algn="tl">
                    <a:srgbClr val="000000"/>
                  </a:outerShdw>
                </a:effectLst>
                <a:latin typeface="Palatino Linotype" panose="02040502050505030304" pitchFamily="18" charset="0"/>
              </a:rPr>
              <a:t>Wir müssen erkennen, dass die Schuld der Sünde ihre eigene Strafe in Form des ewigen Todes mit sich bringt</a:t>
            </a:r>
            <a:r>
              <a:rPr lang="de-DE" altLang="en-US" sz="2300" dirty="0">
                <a:effectLst>
                  <a:outerShdw blurRad="38100" dist="38100" dir="2700000" algn="tl">
                    <a:srgbClr val="000000"/>
                  </a:outerShdw>
                </a:effectLst>
                <a:latin typeface="Palatino Linotype" panose="02040502050505030304" pitchFamily="18" charset="0"/>
              </a:rPr>
              <a:t>, und die Tatsache, dass unser physisches Leben durch eine Bewährungszeit verlängert wird, ist ein klarer Beweis für die Existenz eines unbewussten Verdrängungsmechanismus, der seinen Ursprung im Garten Eden hat. – Robert Wieland, The </a:t>
            </a:r>
            <a:r>
              <a:rPr lang="de-DE" altLang="en-US" sz="2300" dirty="0" err="1">
                <a:effectLst>
                  <a:outerShdw blurRad="38100" dist="38100" dir="2700000" algn="tl">
                    <a:srgbClr val="000000"/>
                  </a:outerShdw>
                </a:effectLst>
                <a:latin typeface="Palatino Linotype" panose="02040502050505030304" pitchFamily="18" charset="0"/>
              </a:rPr>
              <a:t>Knocking</a:t>
            </a:r>
            <a:r>
              <a:rPr lang="de-DE" altLang="en-US" sz="2300" dirty="0">
                <a:effectLst>
                  <a:outerShdw blurRad="38100" dist="38100" dir="2700000" algn="tl">
                    <a:srgbClr val="000000"/>
                  </a:outerShdw>
                </a:effectLst>
                <a:latin typeface="Palatino Linotype" panose="02040502050505030304" pitchFamily="18" charset="0"/>
              </a:rPr>
              <a:t> at </a:t>
            </a:r>
            <a:r>
              <a:rPr lang="de-DE" altLang="en-US" sz="2300" dirty="0" err="1">
                <a:effectLst>
                  <a:outerShdw blurRad="38100" dist="38100" dir="2700000" algn="tl">
                    <a:srgbClr val="000000"/>
                  </a:outerShdw>
                </a:effectLst>
                <a:latin typeface="Palatino Linotype" panose="02040502050505030304" pitchFamily="18" charset="0"/>
              </a:rPr>
              <a:t>the</a:t>
            </a:r>
            <a:r>
              <a:rPr lang="de-DE" altLang="en-US" sz="2300" dirty="0">
                <a:effectLst>
                  <a:outerShdw blurRad="38100" dist="38100" dir="2700000" algn="tl">
                    <a:srgbClr val="000000"/>
                  </a:outerShdw>
                </a:effectLst>
                <a:latin typeface="Palatino Linotype" panose="02040502050505030304" pitchFamily="18" charset="0"/>
              </a:rPr>
              <a:t> Door S. 12</a:t>
            </a:r>
            <a:endParaRPr lang="en-GB" altLang="en-US" sz="23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62578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37175-4A4C-90D9-1BAF-7F9A58EF6AE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8472167-6C91-1420-BB04-9B39B6A0BFAF}"/>
              </a:ext>
            </a:extLst>
          </p:cNvPr>
          <p:cNvSpPr>
            <a:spLocks noGrp="1" noChangeArrowheads="1"/>
          </p:cNvSpPr>
          <p:nvPr>
            <p:ph type="ctrTitle"/>
          </p:nvPr>
        </p:nvSpPr>
        <p:spPr>
          <a:xfrm>
            <a:off x="1224562" y="312382"/>
            <a:ext cx="9291570" cy="628459"/>
          </a:xfrm>
        </p:spPr>
        <p:txBody>
          <a:bodyPr>
            <a:normAutofit/>
          </a:bodyPr>
          <a:lstStyle/>
          <a:p>
            <a:pPr defTabSz="1036638"/>
            <a:r>
              <a:rPr lang="en-US" altLang="en-US" sz="3200" dirty="0" err="1"/>
              <a:t>feindschaft</a:t>
            </a:r>
            <a:endParaRPr lang="en-US" altLang="en-US" sz="3200" dirty="0"/>
          </a:p>
        </p:txBody>
      </p:sp>
      <p:sp>
        <p:nvSpPr>
          <p:cNvPr id="11267" name="Text Box 3">
            <a:extLst>
              <a:ext uri="{FF2B5EF4-FFF2-40B4-BE49-F238E27FC236}">
                <a16:creationId xmlns:a16="http://schemas.microsoft.com/office/drawing/2014/main" id="{E9677AC3-8735-E512-D0B5-B9DB202CFE33}"/>
              </a:ext>
            </a:extLst>
          </p:cNvPr>
          <p:cNvSpPr txBox="1">
            <a:spLocks noChangeArrowheads="1"/>
          </p:cNvSpPr>
          <p:nvPr/>
        </p:nvSpPr>
        <p:spPr bwMode="auto">
          <a:xfrm>
            <a:off x="820711" y="1511616"/>
            <a:ext cx="10550577"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800" dirty="0">
                <a:effectLst>
                  <a:outerShdw blurRad="38100" dist="38100" dir="2700000" algn="tl">
                    <a:srgbClr val="000000"/>
                  </a:outerShdw>
                </a:effectLst>
                <a:latin typeface="Palatino Linotype" panose="02040502050505030304" pitchFamily="18" charset="0"/>
              </a:rPr>
              <a:t>Die vierte Folge war die Entwicklung einer Feindschaft gegen Gott: „</a:t>
            </a:r>
            <a:r>
              <a:rPr lang="de-DE" altLang="en-US" sz="2800" dirty="0">
                <a:solidFill>
                  <a:schemeClr val="accent1"/>
                </a:solidFill>
                <a:effectLst>
                  <a:outerShdw blurRad="38100" dist="38100" dir="2700000" algn="tl">
                    <a:srgbClr val="000000"/>
                  </a:outerShdw>
                </a:effectLst>
                <a:latin typeface="Palatino Linotype" panose="02040502050505030304" pitchFamily="18" charset="0"/>
              </a:rPr>
              <a:t>Die Frau, die </a:t>
            </a:r>
            <a:r>
              <a:rPr lang="de-DE" altLang="en-US" sz="2800" i="1" dirty="0">
                <a:solidFill>
                  <a:schemeClr val="accent1"/>
                </a:solidFill>
                <a:effectLst>
                  <a:outerShdw blurRad="38100" dist="38100" dir="2700000" algn="tl">
                    <a:srgbClr val="000000"/>
                  </a:outerShdw>
                </a:effectLst>
                <a:latin typeface="Palatino Linotype" panose="02040502050505030304" pitchFamily="18" charset="0"/>
              </a:rPr>
              <a:t>Du</a:t>
            </a:r>
            <a:r>
              <a:rPr lang="de-DE" altLang="en-US" sz="2800" dirty="0">
                <a:solidFill>
                  <a:schemeClr val="accent1"/>
                </a:solidFill>
                <a:effectLst>
                  <a:outerShdw blurRad="38100" dist="38100" dir="2700000" algn="tl">
                    <a:srgbClr val="000000"/>
                  </a:outerShdw>
                </a:effectLst>
                <a:latin typeface="Palatino Linotype" panose="02040502050505030304" pitchFamily="18" charset="0"/>
              </a:rPr>
              <a:t> mir zur Seite gegeben hast …“ Adam war der Meinung, dass das Problem eigentlich Gottes Fehler war! </a:t>
            </a:r>
            <a:r>
              <a:rPr lang="de-DE" altLang="en-US" sz="2800" dirty="0">
                <a:effectLst>
                  <a:outerShdw blurRad="38100" dist="38100" dir="2700000" algn="tl">
                    <a:srgbClr val="000000"/>
                  </a:outerShdw>
                </a:effectLst>
                <a:latin typeface="Palatino Linotype" panose="02040502050505030304" pitchFamily="18" charset="0"/>
              </a:rPr>
              <a:t>Eva übernahm diese neu errichtete unbewusste Barriere, sodass auch sie ihre eigene Schuld nicht mehr so leicht akzeptieren und bekennen konnte: „Die Schlange hat mich verführt; da habe ich gegessen!“ (1.Mose 3,13)</a:t>
            </a:r>
            <a:endParaRPr lang="en-GB" altLang="en-US" sz="28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4029381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CCD2D-A207-F15B-6FCE-847EF8DA9B53}"/>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54B40D1-77A8-93FC-34B1-98A3EE92DFCD}"/>
              </a:ext>
            </a:extLst>
          </p:cNvPr>
          <p:cNvSpPr>
            <a:spLocks noGrp="1" noChangeArrowheads="1"/>
          </p:cNvSpPr>
          <p:nvPr>
            <p:ph type="ctrTitle"/>
          </p:nvPr>
        </p:nvSpPr>
        <p:spPr>
          <a:xfrm>
            <a:off x="1254542" y="447293"/>
            <a:ext cx="9291570" cy="628459"/>
          </a:xfrm>
        </p:spPr>
        <p:txBody>
          <a:bodyPr>
            <a:normAutofit/>
          </a:bodyPr>
          <a:lstStyle/>
          <a:p>
            <a:pPr defTabSz="1036638"/>
            <a:r>
              <a:rPr lang="en-US" altLang="en-US" sz="3200" dirty="0"/>
              <a:t>die 4 </a:t>
            </a:r>
            <a:r>
              <a:rPr lang="en-US" altLang="en-US" sz="3200" dirty="0" err="1"/>
              <a:t>punkte</a:t>
            </a:r>
            <a:r>
              <a:rPr lang="en-US" altLang="en-US" sz="3200" dirty="0"/>
              <a:t> der </a:t>
            </a:r>
            <a:r>
              <a:rPr lang="en-US" altLang="en-US" sz="3200" dirty="0" err="1"/>
              <a:t>erbschaft</a:t>
            </a:r>
            <a:endParaRPr lang="en-US" altLang="en-US" sz="3200" dirty="0"/>
          </a:p>
        </p:txBody>
      </p:sp>
      <p:sp>
        <p:nvSpPr>
          <p:cNvPr id="11267" name="Text Box 3">
            <a:extLst>
              <a:ext uri="{FF2B5EF4-FFF2-40B4-BE49-F238E27FC236}">
                <a16:creationId xmlns:a16="http://schemas.microsoft.com/office/drawing/2014/main" id="{56391DC2-79B4-D21A-EA3A-53ABF784FCFB}"/>
              </a:ext>
            </a:extLst>
          </p:cNvPr>
          <p:cNvSpPr txBox="1">
            <a:spLocks noChangeArrowheads="1"/>
          </p:cNvSpPr>
          <p:nvPr/>
        </p:nvSpPr>
        <p:spPr bwMode="auto">
          <a:xfrm>
            <a:off x="1150070" y="2061066"/>
            <a:ext cx="10246351"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just">
              <a:buAutoNum type="arabicPeriod"/>
            </a:pPr>
            <a:r>
              <a:rPr lang="de-DE" altLang="en-US" sz="2800" dirty="0">
                <a:effectLst>
                  <a:outerShdw blurRad="38100" dist="38100" dir="2700000" algn="tl">
                    <a:srgbClr val="000000"/>
                  </a:outerShdw>
                </a:effectLst>
                <a:latin typeface="Palatino Linotype" panose="02040502050505030304" pitchFamily="18" charset="0"/>
              </a:rPr>
              <a:t>Scham – „versteckten sich“, „machten Feigenblätter“</a:t>
            </a:r>
          </a:p>
          <a:p>
            <a:pPr marL="457200" indent="-457200" algn="just">
              <a:buAutoNum type="arabicPeriod"/>
            </a:pPr>
            <a:r>
              <a:rPr lang="de-DE" altLang="en-US" sz="2800" dirty="0">
                <a:effectLst>
                  <a:outerShdw blurRad="38100" dist="38100" dir="2700000" algn="tl">
                    <a:srgbClr val="000000"/>
                  </a:outerShdw>
                </a:effectLst>
                <a:latin typeface="Palatino Linotype" panose="02040502050505030304" pitchFamily="18" charset="0"/>
              </a:rPr>
              <a:t>Furcht – „Ich fürchtete mich …“</a:t>
            </a:r>
          </a:p>
          <a:p>
            <a:pPr marL="457200" indent="-457200" algn="just">
              <a:buAutoNum type="arabicPeriod"/>
            </a:pPr>
            <a:r>
              <a:rPr lang="de-DE" altLang="en-US" sz="2800" dirty="0">
                <a:effectLst>
                  <a:outerShdw blurRad="38100" dist="38100" dir="2700000" algn="tl">
                    <a:srgbClr val="000000"/>
                  </a:outerShdw>
                </a:effectLst>
                <a:latin typeface="Palatino Linotype" panose="02040502050505030304" pitchFamily="18" charset="0"/>
              </a:rPr>
              <a:t>Projektion – „Die Frau ...“</a:t>
            </a:r>
          </a:p>
          <a:p>
            <a:pPr marL="457200" indent="-457200" algn="just">
              <a:buAutoNum type="arabicPeriod"/>
            </a:pPr>
            <a:r>
              <a:rPr lang="de-DE" altLang="en-US" sz="2800" dirty="0">
                <a:effectLst>
                  <a:outerShdw blurRad="38100" dist="38100" dir="2700000" algn="tl">
                    <a:srgbClr val="000000"/>
                  </a:outerShdw>
                </a:effectLst>
                <a:latin typeface="Palatino Linotype" panose="02040502050505030304" pitchFamily="18" charset="0"/>
              </a:rPr>
              <a:t>Feindschaft – „Die Du mir gegeben hast ...“ Stellvertretende Bestrafung</a:t>
            </a:r>
            <a:endParaRPr lang="en-GB" altLang="en-US" sz="28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7385474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0</TotalTime>
  <Words>2742</Words>
  <Application>Microsoft Office PowerPoint</Application>
  <PresentationFormat>Breitbild</PresentationFormat>
  <Paragraphs>85</Paragraphs>
  <Slides>24</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24</vt:i4>
      </vt:variant>
    </vt:vector>
  </HeadingPairs>
  <TitlesOfParts>
    <vt:vector size="30" baseType="lpstr">
      <vt:lpstr>Arial</vt:lpstr>
      <vt:lpstr>Bookman Old Style</vt:lpstr>
      <vt:lpstr>Calibri</vt:lpstr>
      <vt:lpstr>Palatino Linotype</vt:lpstr>
      <vt:lpstr>Rockwell</vt:lpstr>
      <vt:lpstr>Damask</vt:lpstr>
      <vt:lpstr>das “du weißt nicht” Problem</vt:lpstr>
      <vt:lpstr>Das Problem von Laodizea</vt:lpstr>
      <vt:lpstr>An den engel gerichtet</vt:lpstr>
      <vt:lpstr>Die Prediger Wissen nicht</vt:lpstr>
      <vt:lpstr>Unerkannte sünde</vt:lpstr>
      <vt:lpstr>Was ist die ursache für diese situation</vt:lpstr>
      <vt:lpstr>das kernproblem</vt:lpstr>
      <vt:lpstr>feindschaft</vt:lpstr>
      <vt:lpstr>die 4 punkte der erbschaft</vt:lpstr>
      <vt:lpstr>Die traumatische Wirkung der ursprünglichen Sünde</vt:lpstr>
      <vt:lpstr>Die traumatische Wirkung der ursprünglichen Sünde</vt:lpstr>
      <vt:lpstr>die verdrängung von schuld</vt:lpstr>
      <vt:lpstr>der prozess erklärt</vt:lpstr>
      <vt:lpstr>der samen des kreuzes</vt:lpstr>
      <vt:lpstr>Adams wahre Beweggründe</vt:lpstr>
      <vt:lpstr>Alle sind des kreuzes schuldig</vt:lpstr>
      <vt:lpstr>Beweise von unterdrückter schuld</vt:lpstr>
      <vt:lpstr>Das Verständnis der welt</vt:lpstr>
      <vt:lpstr>zeichen von unterdrückter schuld </vt:lpstr>
      <vt:lpstr>Der Mord an Jesus lastet auf der ganzen Welt</vt:lpstr>
      <vt:lpstr>die endgültige offenbarung</vt:lpstr>
      <vt:lpstr>Aus der botschaft von 1888</vt:lpstr>
      <vt:lpstr>Endgültige versöhnung</vt:lpstr>
      <vt:lpstr>PowerPoint-Präsentation</vt:lpstr>
    </vt:vector>
  </TitlesOfParts>
  <Company>Maranatha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 and the Rise of Worthlessness</dc:title>
  <dc:creator>Adrian Ebens</dc:creator>
  <cp:lastModifiedBy>Jutta Deichsel</cp:lastModifiedBy>
  <cp:revision>498</cp:revision>
  <dcterms:created xsi:type="dcterms:W3CDTF">2006-05-23T07:55:33Z</dcterms:created>
  <dcterms:modified xsi:type="dcterms:W3CDTF">2025-11-20T19:28:26Z</dcterms:modified>
</cp:coreProperties>
</file>