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25"/>
  </p:notesMasterIdLst>
  <p:sldIdLst>
    <p:sldId id="780" r:id="rId2"/>
    <p:sldId id="781" r:id="rId3"/>
    <p:sldId id="782" r:id="rId4"/>
    <p:sldId id="783" r:id="rId5"/>
    <p:sldId id="784" r:id="rId6"/>
    <p:sldId id="785" r:id="rId7"/>
    <p:sldId id="786" r:id="rId8"/>
    <p:sldId id="788" r:id="rId9"/>
    <p:sldId id="789" r:id="rId10"/>
    <p:sldId id="790" r:id="rId11"/>
    <p:sldId id="791" r:id="rId12"/>
    <p:sldId id="794" r:id="rId13"/>
    <p:sldId id="796" r:id="rId14"/>
    <p:sldId id="736" r:id="rId15"/>
    <p:sldId id="798" r:id="rId16"/>
    <p:sldId id="799" r:id="rId17"/>
    <p:sldId id="800" r:id="rId18"/>
    <p:sldId id="802" r:id="rId19"/>
    <p:sldId id="803" r:id="rId20"/>
    <p:sldId id="804" r:id="rId21"/>
    <p:sldId id="805" r:id="rId22"/>
    <p:sldId id="806" r:id="rId23"/>
    <p:sldId id="75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2" autoAdjust="0"/>
    <p:restoredTop sz="94660"/>
  </p:normalViewPr>
  <p:slideViewPr>
    <p:cSldViewPr snapToGrid="0">
      <p:cViewPr varScale="1">
        <p:scale>
          <a:sx n="81" d="100"/>
          <a:sy n="81" d="100"/>
        </p:scale>
        <p:origin x="826" y="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‹Nr.›</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‹Nr.›</a:t>
            </a:fld>
            <a:endParaRPr lang="en-US" altLang="en-US"/>
          </a:p>
        </p:txBody>
      </p:sp>
    </p:spTree>
    <p:extLst>
      <p:ext uri="{BB962C8B-B14F-4D97-AF65-F5344CB8AC3E}">
        <p14:creationId xmlns:p14="http://schemas.microsoft.com/office/powerpoint/2010/main" val="3600886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26179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2864266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0588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1019933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2384221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1861414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‹Nr.›</a:t>
            </a:fld>
            <a:endParaRPr lang="en-US" altLang="en-US"/>
          </a:p>
        </p:txBody>
      </p:sp>
    </p:spTree>
    <p:extLst>
      <p:ext uri="{BB962C8B-B14F-4D97-AF65-F5344CB8AC3E}">
        <p14:creationId xmlns:p14="http://schemas.microsoft.com/office/powerpoint/2010/main" val="122835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‹Nr.›</a:t>
            </a:fld>
            <a:endParaRPr lang="en-US" altLang="en-US"/>
          </a:p>
        </p:txBody>
      </p:sp>
    </p:spTree>
    <p:extLst>
      <p:ext uri="{BB962C8B-B14F-4D97-AF65-F5344CB8AC3E}">
        <p14:creationId xmlns:p14="http://schemas.microsoft.com/office/powerpoint/2010/main" val="198736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‹Nr.›</a:t>
            </a:fld>
            <a:endParaRPr lang="en-US" altLang="en-US"/>
          </a:p>
        </p:txBody>
      </p:sp>
    </p:spTree>
    <p:extLst>
      <p:ext uri="{BB962C8B-B14F-4D97-AF65-F5344CB8AC3E}">
        <p14:creationId xmlns:p14="http://schemas.microsoft.com/office/powerpoint/2010/main" val="237274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‹Nr.›</a:t>
            </a:fld>
            <a:endParaRPr lang="en-US" altLang="en-US"/>
          </a:p>
        </p:txBody>
      </p:sp>
    </p:spTree>
    <p:extLst>
      <p:ext uri="{BB962C8B-B14F-4D97-AF65-F5344CB8AC3E}">
        <p14:creationId xmlns:p14="http://schemas.microsoft.com/office/powerpoint/2010/main" val="44780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‹Nr.›</a:t>
            </a:fld>
            <a:endParaRPr lang="en-US" altLang="en-US"/>
          </a:p>
        </p:txBody>
      </p:sp>
    </p:spTree>
    <p:extLst>
      <p:ext uri="{BB962C8B-B14F-4D97-AF65-F5344CB8AC3E}">
        <p14:creationId xmlns:p14="http://schemas.microsoft.com/office/powerpoint/2010/main" val="1453210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355382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‹Nr.›</a:t>
            </a:fld>
            <a:endParaRPr lang="en-US" altLang="en-US"/>
          </a:p>
        </p:txBody>
      </p:sp>
    </p:spTree>
    <p:extLst>
      <p:ext uri="{BB962C8B-B14F-4D97-AF65-F5344CB8AC3E}">
        <p14:creationId xmlns:p14="http://schemas.microsoft.com/office/powerpoint/2010/main" val="3495049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‹Nr.›</a:t>
            </a:fld>
            <a:endParaRPr lang="en-US" altLang="en-US"/>
          </a:p>
        </p:txBody>
      </p:sp>
    </p:spTree>
    <p:extLst>
      <p:ext uri="{BB962C8B-B14F-4D97-AF65-F5344CB8AC3E}">
        <p14:creationId xmlns:p14="http://schemas.microsoft.com/office/powerpoint/2010/main" val="189189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‹Nr.›</a:t>
            </a:fld>
            <a:endParaRPr lang="en-US" altLang="en-US"/>
          </a:p>
        </p:txBody>
      </p:sp>
    </p:spTree>
    <p:extLst>
      <p:ext uri="{BB962C8B-B14F-4D97-AF65-F5344CB8AC3E}">
        <p14:creationId xmlns:p14="http://schemas.microsoft.com/office/powerpoint/2010/main" val="169243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‹Nr.›</a:t>
            </a:fld>
            <a:endParaRPr lang="en-US" altLang="en-US"/>
          </a:p>
        </p:txBody>
      </p:sp>
    </p:spTree>
    <p:extLst>
      <p:ext uri="{BB962C8B-B14F-4D97-AF65-F5344CB8AC3E}">
        <p14:creationId xmlns:p14="http://schemas.microsoft.com/office/powerpoint/2010/main" val="72871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577323603"/>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9622E-E290-D84D-CA26-C0C40935A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5E867-D712-E14A-B881-B7AED82FAC44}"/>
              </a:ext>
            </a:extLst>
          </p:cNvPr>
          <p:cNvSpPr>
            <a:spLocks noGrp="1"/>
          </p:cNvSpPr>
          <p:nvPr>
            <p:ph type="title"/>
          </p:nvPr>
        </p:nvSpPr>
        <p:spPr>
          <a:xfrm>
            <a:off x="5429839" y="1881579"/>
            <a:ext cx="5986021" cy="2672612"/>
          </a:xfrm>
        </p:spPr>
        <p:txBody>
          <a:bodyPr>
            <a:noAutofit/>
          </a:bodyPr>
          <a:lstStyle/>
          <a:p>
            <a:pPr algn="ctr"/>
            <a:r>
              <a:rPr lang="en-AU" sz="4800" dirty="0">
                <a:effectLst>
                  <a:outerShdw blurRad="38100" dist="38100" dir="2700000" algn="tl">
                    <a:srgbClr val="000000">
                      <a:alpha val="43137"/>
                    </a:srgbClr>
                  </a:outerShdw>
                </a:effectLst>
              </a:rPr>
              <a:t>Das </a:t>
            </a:r>
            <a:r>
              <a:rPr lang="en-AU" sz="4800" dirty="0" err="1">
                <a:effectLst>
                  <a:outerShdw blurRad="38100" dist="38100" dir="2700000" algn="tl">
                    <a:srgbClr val="000000">
                      <a:alpha val="43137"/>
                    </a:srgbClr>
                  </a:outerShdw>
                </a:effectLst>
              </a:rPr>
              <a:t>königreich</a:t>
            </a:r>
            <a:r>
              <a:rPr lang="en-AU" sz="4800" dirty="0">
                <a:effectLst>
                  <a:outerShdw blurRad="38100" dist="38100" dir="2700000" algn="tl">
                    <a:srgbClr val="000000">
                      <a:alpha val="43137"/>
                    </a:srgbClr>
                  </a:outerShdw>
                </a:effectLst>
              </a:rPr>
              <a:t> </a:t>
            </a:r>
            <a:r>
              <a:rPr lang="en-AU" sz="4800" dirty="0" err="1">
                <a:effectLst>
                  <a:outerShdw blurRad="38100" dist="38100" dir="2700000" algn="tl">
                    <a:srgbClr val="000000">
                      <a:alpha val="43137"/>
                    </a:srgbClr>
                  </a:outerShdw>
                </a:effectLst>
              </a:rPr>
              <a:t>gottes</a:t>
            </a:r>
            <a:r>
              <a:rPr lang="en-AU" sz="4800" dirty="0">
                <a:effectLst>
                  <a:outerShdw blurRad="38100" dist="38100" dir="2700000" algn="tl">
                    <a:srgbClr val="000000">
                      <a:alpha val="43137"/>
                    </a:srgbClr>
                  </a:outerShdw>
                </a:effectLst>
              </a:rPr>
              <a:t> (</a:t>
            </a:r>
            <a:r>
              <a:rPr lang="en-AU" sz="4800" dirty="0" err="1">
                <a:effectLst>
                  <a:outerShdw blurRad="38100" dist="38100" dir="2700000" algn="tl">
                    <a:srgbClr val="000000">
                      <a:alpha val="43137"/>
                    </a:srgbClr>
                  </a:outerShdw>
                </a:effectLst>
              </a:rPr>
              <a:t>oder</a:t>
            </a:r>
            <a:r>
              <a:rPr lang="en-AU" sz="4800" dirty="0">
                <a:effectLst>
                  <a:outerShdw blurRad="38100" dist="38100" dir="2700000" algn="tl">
                    <a:srgbClr val="000000">
                      <a:alpha val="43137"/>
                    </a:srgbClr>
                  </a:outerShdw>
                </a:effectLst>
              </a:rPr>
              <a:t> des </a:t>
            </a:r>
            <a:r>
              <a:rPr lang="en-AU" sz="4800" dirty="0" err="1">
                <a:effectLst>
                  <a:outerShdw blurRad="38100" dist="38100" dir="2700000" algn="tl">
                    <a:srgbClr val="000000">
                      <a:alpha val="43137"/>
                    </a:srgbClr>
                  </a:outerShdw>
                </a:effectLst>
              </a:rPr>
              <a:t>himmels</a:t>
            </a:r>
            <a:r>
              <a:rPr lang="en-AU" sz="4800" dirty="0">
                <a:effectLst>
                  <a:outerShdw blurRad="38100" dist="38100" dir="2700000" algn="tl">
                    <a:srgbClr val="000000">
                      <a:alpha val="43137"/>
                    </a:srgbClr>
                  </a:outerShdw>
                </a:effectLst>
              </a:rPr>
              <a:t>)</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F0585139-A3DE-E3FD-C0AD-6D2872080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4041202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F0F32-2255-E94A-CE08-6FA5E7FC23A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59CDD20-D20A-83C3-1A71-43CAD685AD5B}"/>
              </a:ext>
            </a:extLst>
          </p:cNvPr>
          <p:cNvSpPr>
            <a:spLocks noGrp="1" noChangeArrowheads="1"/>
          </p:cNvSpPr>
          <p:nvPr>
            <p:ph type="ctrTitle"/>
          </p:nvPr>
        </p:nvSpPr>
        <p:spPr>
          <a:xfrm>
            <a:off x="435204" y="408304"/>
            <a:ext cx="11321592" cy="628459"/>
          </a:xfrm>
        </p:spPr>
        <p:txBody>
          <a:bodyPr>
            <a:normAutofit fontScale="90000"/>
          </a:bodyPr>
          <a:lstStyle/>
          <a:p>
            <a:pPr defTabSz="1036638"/>
            <a:r>
              <a:rPr lang="de-DE" altLang="en-US" sz="3200" dirty="0"/>
              <a:t>Langsames, sanftes Wachstum und Veränderung</a:t>
            </a:r>
            <a:endParaRPr lang="en-GB" altLang="en-US" sz="3200" dirty="0"/>
          </a:p>
        </p:txBody>
      </p:sp>
      <p:sp>
        <p:nvSpPr>
          <p:cNvPr id="11267" name="Text Box 3">
            <a:extLst>
              <a:ext uri="{FF2B5EF4-FFF2-40B4-BE49-F238E27FC236}">
                <a16:creationId xmlns:a16="http://schemas.microsoft.com/office/drawing/2014/main" id="{7C30B0AA-130F-845B-CB59-D137E051F148}"/>
              </a:ext>
            </a:extLst>
          </p:cNvPr>
          <p:cNvSpPr txBox="1">
            <a:spLocks noChangeArrowheads="1"/>
          </p:cNvSpPr>
          <p:nvPr/>
        </p:nvSpPr>
        <p:spPr bwMode="auto">
          <a:xfrm>
            <a:off x="802087" y="1296922"/>
            <a:ext cx="1048179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„Ein anderes Gleichnis legte Er ihnen vor und sprach: </a:t>
            </a:r>
            <a:r>
              <a:rPr lang="de-DE" altLang="en-US" sz="2400" dirty="0">
                <a:solidFill>
                  <a:schemeClr val="accent2">
                    <a:lumMod val="60000"/>
                    <a:lumOff val="40000"/>
                  </a:schemeClr>
                </a:solidFill>
                <a:effectLst>
                  <a:outerShdw blurRad="38100" dist="38100" dir="2700000" algn="tl">
                    <a:srgbClr val="000000"/>
                  </a:outerShdw>
                </a:effectLst>
                <a:latin typeface="Palatino Linotype" panose="02040502050505030304" pitchFamily="18" charset="0"/>
              </a:rPr>
              <a:t>Das Reich der Himmel gleicht einem Menschen, der guten Samen auf seinen Acker säte</a:t>
            </a:r>
            <a:r>
              <a:rPr lang="de-DE" altLang="en-US" sz="2400" dirty="0">
                <a:effectLst>
                  <a:outerShdw blurRad="38100" dist="38100" dir="2700000" algn="tl">
                    <a:srgbClr val="000000"/>
                  </a:outerShdw>
                </a:effectLst>
                <a:latin typeface="Palatino Linotype" panose="02040502050505030304" pitchFamily="18" charset="0"/>
              </a:rPr>
              <a:t>.“ Matthäus 13,24</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„Ein anderes Gleichnis sagte Er ihnen: Das Reich der Himmel gleicht einem Sauerteig, den eine Frau nahm und </a:t>
            </a:r>
            <a:r>
              <a:rPr lang="de-DE" altLang="en-US" sz="2400" dirty="0">
                <a:solidFill>
                  <a:schemeClr val="accent2">
                    <a:lumMod val="60000"/>
                    <a:lumOff val="40000"/>
                  </a:schemeClr>
                </a:solidFill>
                <a:effectLst>
                  <a:outerShdw blurRad="38100" dist="38100" dir="2700000" algn="tl">
                    <a:srgbClr val="000000"/>
                  </a:outerShdw>
                </a:effectLst>
                <a:latin typeface="Palatino Linotype" panose="02040502050505030304" pitchFamily="18" charset="0"/>
              </a:rPr>
              <a:t>heimlich in drei Scheffel Mehl hineinmischte, bis das Ganze durchsäuert war</a:t>
            </a:r>
            <a:r>
              <a:rPr lang="de-DE" altLang="en-US" sz="2400" dirty="0">
                <a:effectLst>
                  <a:outerShdw blurRad="38100" dist="38100" dir="2700000" algn="tl">
                    <a:srgbClr val="000000"/>
                  </a:outerShdw>
                </a:effectLst>
                <a:latin typeface="Palatino Linotype" panose="02040502050505030304" pitchFamily="18" charset="0"/>
              </a:rPr>
              <a:t>.“ Matthäus 13,33</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„Ein anderes Gleichnis legte Er ihnen vor und sprach: </a:t>
            </a:r>
            <a:r>
              <a:rPr lang="de-DE" altLang="en-US" sz="2400" dirty="0">
                <a:solidFill>
                  <a:schemeClr val="accent2">
                    <a:lumMod val="60000"/>
                    <a:lumOff val="40000"/>
                  </a:schemeClr>
                </a:solidFill>
                <a:effectLst>
                  <a:outerShdw blurRad="38100" dist="38100" dir="2700000" algn="tl">
                    <a:srgbClr val="000000"/>
                  </a:outerShdw>
                </a:effectLst>
                <a:latin typeface="Palatino Linotype" panose="02040502050505030304" pitchFamily="18" charset="0"/>
              </a:rPr>
              <a:t>Das Reich der Himmel gleicht einem Senfkorn, das ein Mensch nahm und auf seinen Acker säte</a:t>
            </a:r>
            <a:r>
              <a:rPr lang="de-DE" altLang="en-US" sz="2400" dirty="0">
                <a:effectLst>
                  <a:outerShdw blurRad="38100" dist="38100" dir="2700000" algn="tl">
                    <a:srgbClr val="000000"/>
                  </a:outerShdw>
                </a:effectLst>
                <a:latin typeface="Palatino Linotype" panose="02040502050505030304" pitchFamily="18" charset="0"/>
              </a:rPr>
              <a:t>. Dieses ist zwar von allen Samenkörnern das kleinste; wenn es aber wächst, so wird es größer als die Gartengewächse und wird ein Baum, sodass die Vögel des Himmels kommen und in seinen Zweigen nisten.“ </a:t>
            </a:r>
            <a:r>
              <a:rPr lang="en-GB" altLang="en-US" sz="2400" dirty="0">
                <a:effectLst>
                  <a:outerShdw blurRad="38100" dist="38100" dir="2700000" algn="tl">
                    <a:srgbClr val="000000"/>
                  </a:outerShdw>
                </a:effectLst>
                <a:latin typeface="Palatino Linotype" panose="02040502050505030304" pitchFamily="18" charset="0"/>
              </a:rPr>
              <a:t>Matthäus 13,31.32</a:t>
            </a:r>
          </a:p>
        </p:txBody>
      </p:sp>
    </p:spTree>
    <p:extLst>
      <p:ext uri="{BB962C8B-B14F-4D97-AF65-F5344CB8AC3E}">
        <p14:creationId xmlns:p14="http://schemas.microsoft.com/office/powerpoint/2010/main" val="1746991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2B724-80B5-CD62-8913-F6F95F41BC7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C5F858E-D93E-15FB-AD16-FF2A74055E31}"/>
              </a:ext>
            </a:extLst>
          </p:cNvPr>
          <p:cNvSpPr>
            <a:spLocks noGrp="1" noChangeArrowheads="1"/>
          </p:cNvSpPr>
          <p:nvPr>
            <p:ph type="ctrTitle"/>
          </p:nvPr>
        </p:nvSpPr>
        <p:spPr>
          <a:xfrm>
            <a:off x="694262" y="261696"/>
            <a:ext cx="10803470" cy="1089812"/>
          </a:xfrm>
        </p:spPr>
        <p:txBody>
          <a:bodyPr>
            <a:normAutofit/>
          </a:bodyPr>
          <a:lstStyle/>
          <a:p>
            <a:pPr defTabSz="1036638"/>
            <a:r>
              <a:rPr lang="de-DE" altLang="en-US" sz="3200" dirty="0"/>
              <a:t>Wie sollen wir die Eroberung Kanaans in diesem Licht verstehen?</a:t>
            </a:r>
            <a:endParaRPr lang="en-US" altLang="en-US" sz="3200" dirty="0"/>
          </a:p>
        </p:txBody>
      </p:sp>
      <p:sp>
        <p:nvSpPr>
          <p:cNvPr id="11267" name="Text Box 3">
            <a:extLst>
              <a:ext uri="{FF2B5EF4-FFF2-40B4-BE49-F238E27FC236}">
                <a16:creationId xmlns:a16="http://schemas.microsoft.com/office/drawing/2014/main" id="{A4B3697E-A36E-D372-591D-ABB0E1E399AD}"/>
              </a:ext>
            </a:extLst>
          </p:cNvPr>
          <p:cNvSpPr txBox="1">
            <a:spLocks noChangeArrowheads="1"/>
          </p:cNvSpPr>
          <p:nvPr/>
        </p:nvSpPr>
        <p:spPr bwMode="auto">
          <a:xfrm>
            <a:off x="517444" y="1526365"/>
            <a:ext cx="10980288"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200" dirty="0">
                <a:effectLst>
                  <a:outerShdw blurRad="38100" dist="38100" dir="2700000" algn="tl">
                    <a:srgbClr val="000000"/>
                  </a:outerShdw>
                </a:effectLst>
                <a:latin typeface="Palatino Linotype" panose="02040502050505030304" pitchFamily="18" charset="0"/>
              </a:rPr>
              <a:t>„Gott hatte es zu ihrem Vorrecht und ihrer Pflicht gemacht, in das Land zu der von ihm bestimmten Zeit einzuziehen, aber durch ihre vorsätzliche Nachlässigkeit war ihnen diese Erlaubnis entzogen worden. Satan hatte sein Ziel erreicht, nämlich sie am Einzug nach Kanaan zu hindern. Nun reizte er sie, angesichts des göttlichen Verbots gerade das zu tun, was sie zuvor ablehnten, als Gott es forderte. So errang der große Verführer den Sieg, indem er sie zum zweiten Mal zur Rebellion verleitete. Sie hatten die Kraft Gottes bezweifelt, die ihre Anstrengungen bei der Einnahme Kanaans unterstützen wollte. Jetzt aber wagten sie es gar ohne göttliche Hilfe, nur aus eigener Kraft. „Wir haben an dem Herrn gesündigt“, riefen sie aus, „wir wollen hinaufziehen und kämpfen, wie uns der Herr, unser Gott, geboten hat.“ 5. Mose 1,41. Infolge ihrer Übertretung waren sie völlig verblendet; </a:t>
            </a:r>
            <a:r>
              <a:rPr lang="de-DE" altLang="en-US" sz="2200" dirty="0">
                <a:solidFill>
                  <a:schemeClr val="accent2">
                    <a:lumMod val="60000"/>
                    <a:lumOff val="40000"/>
                  </a:schemeClr>
                </a:solidFill>
                <a:effectLst>
                  <a:outerShdw blurRad="38100" dist="38100" dir="2700000" algn="tl">
                    <a:srgbClr val="000000"/>
                  </a:outerShdw>
                </a:effectLst>
                <a:latin typeface="Palatino Linotype" panose="02040502050505030304" pitchFamily="18" charset="0"/>
              </a:rPr>
              <a:t>denn niemals hatte ihnen der Herr geboten, hinaufzuziehen und zu kämpfen. Sie sollten das Land nicht durch Krieg gewinnen, sondern durch unbedingte Befolgung Seiner Gebote</a:t>
            </a:r>
            <a:r>
              <a:rPr lang="de-DE" altLang="en-US" sz="2200" dirty="0">
                <a:effectLst>
                  <a:outerShdw blurRad="38100" dist="38100" dir="2700000" algn="tl">
                    <a:srgbClr val="000000"/>
                  </a:outerShdw>
                </a:effectLst>
                <a:latin typeface="Palatino Linotype" panose="02040502050505030304" pitchFamily="18" charset="0"/>
              </a:rPr>
              <a:t>.“ {</a:t>
            </a:r>
            <a:r>
              <a:rPr lang="de-DE" altLang="en-US" sz="2200" dirty="0" err="1">
                <a:effectLst>
                  <a:outerShdw blurRad="38100" dist="38100" dir="2700000" algn="tl">
                    <a:srgbClr val="000000"/>
                  </a:outerShdw>
                </a:effectLst>
                <a:latin typeface="Palatino Linotype" panose="02040502050505030304" pitchFamily="18" charset="0"/>
              </a:rPr>
              <a:t>Patriarchs</a:t>
            </a:r>
            <a:r>
              <a:rPr lang="de-DE" altLang="en-US" sz="2200" dirty="0">
                <a:effectLst>
                  <a:outerShdw blurRad="38100" dist="38100" dir="2700000" algn="tl">
                    <a:srgbClr val="000000"/>
                  </a:outerShdw>
                </a:effectLst>
                <a:latin typeface="Palatino Linotype" panose="02040502050505030304" pitchFamily="18" charset="0"/>
              </a:rPr>
              <a:t> and </a:t>
            </a:r>
            <a:r>
              <a:rPr lang="de-DE" altLang="en-US" sz="2200" dirty="0" err="1">
                <a:effectLst>
                  <a:outerShdw blurRad="38100" dist="38100" dir="2700000" algn="tl">
                    <a:srgbClr val="000000"/>
                  </a:outerShdw>
                </a:effectLst>
                <a:latin typeface="Palatino Linotype" panose="02040502050505030304" pitchFamily="18" charset="0"/>
              </a:rPr>
              <a:t>Prophets</a:t>
            </a:r>
            <a:r>
              <a:rPr lang="de-DE" altLang="en-US" sz="2200" dirty="0">
                <a:effectLst>
                  <a:outerShdw blurRad="38100" dist="38100" dir="2700000" algn="tl">
                    <a:srgbClr val="000000"/>
                  </a:outerShdw>
                </a:effectLst>
                <a:latin typeface="Palatino Linotype" panose="02040502050505030304" pitchFamily="18" charset="0"/>
              </a:rPr>
              <a:t> 392.3}</a:t>
            </a:r>
            <a:endParaRPr lang="en-GB" altLang="en-US" sz="2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843118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EC735-13DB-EEA3-A284-F13234BE3F9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4208AD3-1E95-B508-A368-9F3DD7026EEC}"/>
              </a:ext>
            </a:extLst>
          </p:cNvPr>
          <p:cNvSpPr>
            <a:spLocks noGrp="1" noChangeArrowheads="1"/>
          </p:cNvSpPr>
          <p:nvPr>
            <p:ph type="ctrTitle"/>
          </p:nvPr>
        </p:nvSpPr>
        <p:spPr>
          <a:xfrm>
            <a:off x="694262" y="261696"/>
            <a:ext cx="10803470" cy="1089812"/>
          </a:xfrm>
        </p:spPr>
        <p:txBody>
          <a:bodyPr>
            <a:normAutofit/>
          </a:bodyPr>
          <a:lstStyle/>
          <a:p>
            <a:pPr defTabSz="1036638"/>
            <a:r>
              <a:rPr lang="de-DE" altLang="en-US" sz="3200" dirty="0"/>
              <a:t>Warum hat Gott die Vernichtung der Kanaaniter angeordnet?</a:t>
            </a:r>
            <a:endParaRPr lang="en-US" altLang="en-US" sz="3200" dirty="0"/>
          </a:p>
        </p:txBody>
      </p:sp>
      <p:sp>
        <p:nvSpPr>
          <p:cNvPr id="11267" name="Text Box 3">
            <a:extLst>
              <a:ext uri="{FF2B5EF4-FFF2-40B4-BE49-F238E27FC236}">
                <a16:creationId xmlns:a16="http://schemas.microsoft.com/office/drawing/2014/main" id="{E3737215-B3D5-4BC0-9B72-4F4B71BD7F46}"/>
              </a:ext>
            </a:extLst>
          </p:cNvPr>
          <p:cNvSpPr txBox="1">
            <a:spLocks noChangeArrowheads="1"/>
          </p:cNvSpPr>
          <p:nvPr/>
        </p:nvSpPr>
        <p:spPr bwMode="auto">
          <a:xfrm>
            <a:off x="517444" y="1526365"/>
            <a:ext cx="1098028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200" b="1" dirty="0">
                <a:effectLst>
                  <a:outerShdw blurRad="38100" dist="38100" dir="2700000" algn="tl">
                    <a:srgbClr val="000000"/>
                  </a:outerShdw>
                </a:effectLst>
                <a:latin typeface="Palatino Linotype" panose="02040502050505030304" pitchFamily="18" charset="0"/>
              </a:rPr>
              <a:t>Historischer Hintergrund:</a:t>
            </a:r>
          </a:p>
          <a:p>
            <a:pPr algn="just"/>
            <a:r>
              <a:rPr lang="de-DE" altLang="en-US" sz="2200" dirty="0">
                <a:effectLst>
                  <a:outerShdw blurRad="38100" dist="38100" dir="2700000" algn="tl">
                    <a:srgbClr val="000000"/>
                  </a:outerShdw>
                </a:effectLst>
                <a:latin typeface="Palatino Linotype" panose="02040502050505030304" pitchFamily="18" charset="0"/>
              </a:rPr>
              <a:t>Die Ereignisse rund um den Befehl, die Kanaaniter zu vernichten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5.Mose 20,16-18</a:t>
            </a:r>
            <a:r>
              <a:rPr lang="de-DE" altLang="en-US" sz="2200" dirty="0">
                <a:effectLst>
                  <a:outerShdw blurRad="38100" dist="38100" dir="2700000" algn="tl">
                    <a:srgbClr val="000000"/>
                  </a:outerShdw>
                </a:effectLst>
                <a:latin typeface="Palatino Linotype" panose="02040502050505030304" pitchFamily="18" charset="0"/>
              </a:rPr>
              <a:t>), fanden während des Einzugs Israels in das Gelobte Land statt. Die in Kanaan lebenden Menschen waren im Allgemeinen Nachkommen Kanaans, des Enkels Noahs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1.Mose 10,15-19</a:t>
            </a:r>
            <a:r>
              <a:rPr lang="de-DE" altLang="en-US" sz="2200" dirty="0">
                <a:effectLst>
                  <a:outerShdw blurRad="38100" dist="38100" dir="2700000" algn="tl">
                    <a:srgbClr val="000000"/>
                  </a:outerShdw>
                </a:effectLst>
                <a:latin typeface="Palatino Linotype" panose="02040502050505030304" pitchFamily="18" charset="0"/>
              </a:rPr>
              <a:t>). </a:t>
            </a:r>
            <a:r>
              <a:rPr lang="de-DE" altLang="en-US" sz="2200" dirty="0">
                <a:solidFill>
                  <a:schemeClr val="accent2">
                    <a:lumMod val="60000"/>
                    <a:lumOff val="40000"/>
                  </a:schemeClr>
                </a:solidFill>
                <a:effectLst>
                  <a:outerShdw blurRad="38100" dist="38100" dir="2700000" algn="tl">
                    <a:srgbClr val="000000"/>
                  </a:outerShdw>
                </a:effectLst>
                <a:latin typeface="Palatino Linotype" panose="02040502050505030304" pitchFamily="18" charset="0"/>
              </a:rPr>
              <a:t>Im Laufe der Generationen entfernten sich ihre Kultur und ihre religiösen Praktiken stark von denen der Anbeter des Gottes Israels.</a:t>
            </a:r>
          </a:p>
          <a:p>
            <a:pPr algn="just"/>
            <a:endParaRPr lang="de-DE" altLang="en-US" sz="2200" dirty="0">
              <a:effectLst>
                <a:outerShdw blurRad="38100" dist="38100" dir="2700000" algn="tl">
                  <a:srgbClr val="000000"/>
                </a:outerShdw>
              </a:effectLst>
              <a:latin typeface="Palatino Linotype" panose="02040502050505030304" pitchFamily="18" charset="0"/>
            </a:endParaRPr>
          </a:p>
          <a:p>
            <a:pPr algn="just"/>
            <a:r>
              <a:rPr lang="de-DE" altLang="en-US" sz="2200" dirty="0">
                <a:effectLst>
                  <a:outerShdw blurRad="38100" dist="38100" dir="2700000" algn="tl">
                    <a:srgbClr val="000000"/>
                  </a:outerShdw>
                </a:effectLst>
                <a:latin typeface="Palatino Linotype" panose="02040502050505030304" pitchFamily="18" charset="0"/>
              </a:rPr>
              <a:t>Während des Aufenthalts Israels in Ägypten und des anschließenden Exodus </a:t>
            </a:r>
            <a:r>
              <a:rPr lang="de-DE" altLang="en-US" sz="2200" dirty="0">
                <a:solidFill>
                  <a:schemeClr val="accent2">
                    <a:lumMod val="60000"/>
                    <a:lumOff val="40000"/>
                  </a:schemeClr>
                </a:solidFill>
                <a:effectLst>
                  <a:outerShdw blurRad="38100" dist="38100" dir="2700000" algn="tl">
                    <a:srgbClr val="000000"/>
                  </a:outerShdw>
                </a:effectLst>
                <a:latin typeface="Palatino Linotype" panose="02040502050505030304" pitchFamily="18" charset="0"/>
              </a:rPr>
              <a:t>entwickelten die kanaanitischen Stadtstaaten weiterhin Praktiken wie die Verehrung mehrerer Gottheiten wie Baal und Astarte</a:t>
            </a:r>
            <a:r>
              <a:rPr lang="de-DE" altLang="en-US" sz="2200" dirty="0">
                <a:effectLst>
                  <a:outerShdw blurRad="38100" dist="38100" dir="2700000" algn="tl">
                    <a:srgbClr val="000000"/>
                  </a:outerShdw>
                </a:effectLst>
                <a:latin typeface="Palatino Linotype" panose="02040502050505030304" pitchFamily="18" charset="0"/>
              </a:rPr>
              <a:t>. Ausgrabungen (wie beispielsweise in der Umgebung von </a:t>
            </a:r>
            <a:r>
              <a:rPr lang="de-DE" altLang="en-US" sz="2200" dirty="0" err="1">
                <a:effectLst>
                  <a:outerShdw blurRad="38100" dist="38100" dir="2700000" algn="tl">
                    <a:srgbClr val="000000"/>
                  </a:outerShdw>
                </a:effectLst>
                <a:latin typeface="Palatino Linotype" panose="02040502050505030304" pitchFamily="18" charset="0"/>
              </a:rPr>
              <a:t>Ugarit</a:t>
            </a:r>
            <a:r>
              <a:rPr lang="de-DE" altLang="en-US" sz="2200" dirty="0">
                <a:effectLst>
                  <a:outerShdw blurRad="38100" dist="38100" dir="2700000" algn="tl">
                    <a:srgbClr val="000000"/>
                  </a:outerShdw>
                </a:effectLst>
                <a:latin typeface="Palatino Linotype" panose="02040502050505030304" pitchFamily="18" charset="0"/>
              </a:rPr>
              <a:t>) haben Einblicke in die kanaanitische Religion gewährt: In Ras </a:t>
            </a:r>
            <a:r>
              <a:rPr lang="de-DE" altLang="en-US" sz="2200" dirty="0" err="1">
                <a:effectLst>
                  <a:outerShdw blurRad="38100" dist="38100" dir="2700000" algn="tl">
                    <a:srgbClr val="000000"/>
                  </a:outerShdw>
                </a:effectLst>
                <a:latin typeface="Palatino Linotype" panose="02040502050505030304" pitchFamily="18" charset="0"/>
              </a:rPr>
              <a:t>Shamra</a:t>
            </a:r>
            <a:r>
              <a:rPr lang="de-DE" altLang="en-US" sz="2200" dirty="0">
                <a:effectLst>
                  <a:outerShdw blurRad="38100" dist="38100" dir="2700000" algn="tl">
                    <a:srgbClr val="000000"/>
                  </a:outerShdw>
                </a:effectLst>
                <a:latin typeface="Palatino Linotype" panose="02040502050505030304" pitchFamily="18" charset="0"/>
              </a:rPr>
              <a:t> entdeckte Texte beschreiben </a:t>
            </a:r>
            <a:r>
              <a:rPr lang="de-DE" altLang="en-US" sz="2200" dirty="0">
                <a:solidFill>
                  <a:schemeClr val="accent2">
                    <a:lumMod val="60000"/>
                    <a:lumOff val="40000"/>
                  </a:schemeClr>
                </a:solidFill>
                <a:effectLst>
                  <a:outerShdw blurRad="38100" dist="38100" dir="2700000" algn="tl">
                    <a:srgbClr val="000000"/>
                  </a:outerShdw>
                </a:effectLst>
                <a:latin typeface="Palatino Linotype" panose="02040502050505030304" pitchFamily="18" charset="0"/>
              </a:rPr>
              <a:t>Rituale, die extreme Formen der Götzenanbetung beinhalteten. Dieser Hintergrund ist wichtig, da Gottes Anweisungen in der Heiligen Schrift eher auf moralische als auf rein territoriale Belange hinweisen</a:t>
            </a:r>
            <a:r>
              <a:rPr lang="de-DE" altLang="en-US" sz="2200" dirty="0">
                <a:effectLst>
                  <a:outerShdw blurRad="38100" dist="38100" dir="2700000" algn="tl">
                    <a:srgbClr val="000000"/>
                  </a:outerShdw>
                </a:effectLst>
                <a:latin typeface="Palatino Linotype" panose="02040502050505030304" pitchFamily="18" charset="0"/>
              </a:rPr>
              <a:t>.</a:t>
            </a:r>
            <a:endParaRPr lang="en-GB" altLang="en-US" sz="2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135943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27199-795E-928A-9553-0A89F936C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0271CDD-E282-302B-78DE-8730696F34B1}"/>
              </a:ext>
            </a:extLst>
          </p:cNvPr>
          <p:cNvSpPr>
            <a:spLocks noGrp="1" noChangeArrowheads="1"/>
          </p:cNvSpPr>
          <p:nvPr>
            <p:ph type="ctrTitle"/>
          </p:nvPr>
        </p:nvSpPr>
        <p:spPr>
          <a:xfrm>
            <a:off x="694262" y="261696"/>
            <a:ext cx="10803470" cy="1089812"/>
          </a:xfrm>
        </p:spPr>
        <p:txBody>
          <a:bodyPr>
            <a:normAutofit/>
          </a:bodyPr>
          <a:lstStyle/>
          <a:p>
            <a:pPr defTabSz="1036638"/>
            <a:r>
              <a:rPr lang="de-DE" altLang="en-US" sz="3200" dirty="0"/>
              <a:t>Warum hat Gott die Vernichtung der Kanaaniter angeordnet?</a:t>
            </a:r>
            <a:endParaRPr lang="en-US" altLang="en-US" sz="3200" dirty="0"/>
          </a:p>
        </p:txBody>
      </p:sp>
      <p:sp>
        <p:nvSpPr>
          <p:cNvPr id="11267" name="Text Box 3">
            <a:extLst>
              <a:ext uri="{FF2B5EF4-FFF2-40B4-BE49-F238E27FC236}">
                <a16:creationId xmlns:a16="http://schemas.microsoft.com/office/drawing/2014/main" id="{B47312FB-0555-B993-387A-141D996370CC}"/>
              </a:ext>
            </a:extLst>
          </p:cNvPr>
          <p:cNvSpPr txBox="1">
            <a:spLocks noChangeArrowheads="1"/>
          </p:cNvSpPr>
          <p:nvPr/>
        </p:nvSpPr>
        <p:spPr bwMode="auto">
          <a:xfrm>
            <a:off x="517444" y="1351508"/>
            <a:ext cx="10980288"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200" b="1" dirty="0">
                <a:effectLst>
                  <a:outerShdw blurRad="38100" dist="38100" dir="2700000" algn="tl">
                    <a:srgbClr val="000000"/>
                  </a:outerShdw>
                </a:effectLst>
                <a:latin typeface="Palatino Linotype" panose="02040502050505030304" pitchFamily="18" charset="0"/>
              </a:rPr>
              <a:t>Der moralische Zustand der Kanaaniter:</a:t>
            </a:r>
          </a:p>
          <a:p>
            <a:pPr algn="just"/>
            <a:r>
              <a:rPr lang="de-DE" altLang="en-US" sz="2200" dirty="0">
                <a:effectLst>
                  <a:outerShdw blurRad="38100" dist="38100" dir="2700000" algn="tl">
                    <a:srgbClr val="000000"/>
                  </a:outerShdw>
                </a:effectLst>
                <a:latin typeface="Palatino Linotype" panose="02040502050505030304" pitchFamily="18" charset="0"/>
              </a:rPr>
              <a:t>Eine der Besonderheiten der biblischen Erzählung ist das fortwährende Muster schwerer Sünden in Kanaan. Gemäß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1.Mose 15,16 </a:t>
            </a:r>
            <a:r>
              <a:rPr lang="de-DE" altLang="en-US" sz="2200" dirty="0">
                <a:effectLst>
                  <a:outerShdw blurRad="38100" dist="38100" dir="2700000" algn="tl">
                    <a:srgbClr val="000000"/>
                  </a:outerShdw>
                </a:effectLst>
                <a:latin typeface="Palatino Linotype" panose="02040502050505030304" pitchFamily="18" charset="0"/>
              </a:rPr>
              <a:t>verzögerte Gott die Eroberung Israels, bis „die Ungerechtigkeit der Amoriter“ ihr volles Maß erreicht hatte. </a:t>
            </a:r>
            <a:r>
              <a:rPr lang="de-DE" altLang="en-US" sz="2200" dirty="0">
                <a:solidFill>
                  <a:schemeClr val="accent2">
                    <a:lumMod val="60000"/>
                    <a:lumOff val="40000"/>
                  </a:schemeClr>
                </a:solidFill>
                <a:effectLst>
                  <a:outerShdw blurRad="38100" dist="38100" dir="2700000" algn="tl">
                    <a:srgbClr val="000000"/>
                  </a:outerShdw>
                </a:effectLst>
                <a:latin typeface="Palatino Linotype" panose="02040502050505030304" pitchFamily="18" charset="0"/>
              </a:rPr>
              <a:t>Zu den Verfehlungen der Kanaaniter gehörten Kinderopfer, rituelle Prostitution und okkulte Praktiken </a:t>
            </a:r>
            <a:r>
              <a:rPr lang="de-DE" altLang="en-US" sz="2200" dirty="0">
                <a:effectLst>
                  <a:outerShdw blurRad="38100" dist="38100" dir="2700000" algn="tl">
                    <a:srgbClr val="000000"/>
                  </a:outerShdw>
                </a:effectLst>
                <a:latin typeface="Palatino Linotype" panose="02040502050505030304" pitchFamily="18" charset="0"/>
              </a:rPr>
              <a:t>(</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5.Mose 18,9.10</a:t>
            </a:r>
            <a:r>
              <a:rPr lang="de-DE" altLang="en-US" sz="2200" dirty="0">
                <a:effectLst>
                  <a:outerShdw blurRad="38100" dist="38100" dir="2700000" algn="tl">
                    <a:srgbClr val="000000"/>
                  </a:outerShdw>
                </a:effectLst>
                <a:latin typeface="Palatino Linotype" panose="02040502050505030304" pitchFamily="18" charset="0"/>
              </a:rPr>
              <a:t>). Archäologische Funde in Regionen, die mit dem kanaanitischen Kult in Verbindung stehen (z. B. Höhenheiligtümer in der Nähe von Gezer), </a:t>
            </a:r>
            <a:r>
              <a:rPr lang="de-DE" altLang="en-US" sz="2200" dirty="0">
                <a:solidFill>
                  <a:schemeClr val="accent2">
                    <a:lumMod val="60000"/>
                    <a:lumOff val="40000"/>
                  </a:schemeClr>
                </a:solidFill>
                <a:effectLst>
                  <a:outerShdw blurRad="38100" dist="38100" dir="2700000" algn="tl">
                    <a:srgbClr val="000000"/>
                  </a:outerShdw>
                </a:effectLst>
                <a:latin typeface="Palatino Linotype" panose="02040502050505030304" pitchFamily="18" charset="0"/>
              </a:rPr>
              <a:t>bestätigen die Hinweise auf Kinderopfer, die sowohl von Historikern der Antike als auch der Neuzeit dokumentiert wurden.</a:t>
            </a:r>
          </a:p>
          <a:p>
            <a:pPr algn="just"/>
            <a:endParaRPr lang="de-DE" altLang="en-US" sz="2200" dirty="0">
              <a:effectLst>
                <a:outerShdw blurRad="38100" dist="38100" dir="2700000" algn="tl">
                  <a:srgbClr val="000000"/>
                </a:outerShdw>
              </a:effectLst>
              <a:latin typeface="Palatino Linotype" panose="02040502050505030304" pitchFamily="18" charset="0"/>
            </a:endParaRPr>
          </a:p>
          <a:p>
            <a:pPr algn="just"/>
            <a:r>
              <a:rPr lang="de-DE" altLang="en-US" sz="2200" dirty="0">
                <a:effectLst>
                  <a:outerShdw blurRad="38100" dist="38100" dir="2700000" algn="tl">
                    <a:srgbClr val="000000"/>
                  </a:outerShdw>
                </a:effectLst>
                <a:latin typeface="Palatino Linotype" panose="02040502050505030304" pitchFamily="18" charset="0"/>
              </a:rPr>
              <a:t>Die Bibel betont, dass es sich hierbei nicht um geringfügige Verfehlungen handelte. </a:t>
            </a:r>
            <a:r>
              <a:rPr lang="de-DE" altLang="en-US" sz="2200" dirty="0">
                <a:solidFill>
                  <a:schemeClr val="accent2">
                    <a:lumMod val="60000"/>
                    <a:lumOff val="40000"/>
                  </a:schemeClr>
                </a:solidFill>
                <a:effectLst>
                  <a:outerShdw blurRad="38100" dist="38100" dir="2700000" algn="tl">
                    <a:srgbClr val="000000"/>
                  </a:outerShdw>
                </a:effectLst>
                <a:latin typeface="Palatino Linotype" panose="02040502050505030304" pitchFamily="18" charset="0"/>
              </a:rPr>
              <a:t>Es war eine Kultur, die sich ganz und gar dem Götzendienst und der Gewalt verschrieben hatte</a:t>
            </a:r>
            <a:r>
              <a:rPr lang="de-DE" altLang="en-US" sz="2200" dirty="0">
                <a:effectLst>
                  <a:outerShdw blurRad="38100" dist="38100" dir="2700000" algn="tl">
                    <a:srgbClr val="000000"/>
                  </a:outerShdw>
                </a:effectLst>
                <a:latin typeface="Palatino Linotype" panose="02040502050505030304" pitchFamily="18" charset="0"/>
              </a:rPr>
              <a:t>. Passagen wie </a:t>
            </a:r>
            <a:r>
              <a:rPr lang="de-DE" altLang="en-US" sz="2200" dirty="0">
                <a:solidFill>
                  <a:srgbClr val="92D050"/>
                </a:solidFill>
                <a:effectLst>
                  <a:outerShdw blurRad="38100" dist="38100" dir="2700000" algn="tl">
                    <a:srgbClr val="000000"/>
                  </a:outerShdw>
                </a:effectLst>
                <a:latin typeface="Palatino Linotype" panose="02040502050505030304" pitchFamily="18" charset="0"/>
              </a:rPr>
              <a:t>3.Mose 18,24.25 </a:t>
            </a:r>
            <a:r>
              <a:rPr lang="de-DE" altLang="en-US" sz="2200" dirty="0">
                <a:effectLst>
                  <a:outerShdw blurRad="38100" dist="38100" dir="2700000" algn="tl">
                    <a:srgbClr val="000000"/>
                  </a:outerShdw>
                </a:effectLst>
                <a:latin typeface="Palatino Linotype" panose="02040502050505030304" pitchFamily="18" charset="0"/>
              </a:rPr>
              <a:t>warnen: „Ihr sollt euch durch all diese Dinge nicht verunreinigen ... dadurch ist das Land verunreinigt worden“. Der Kontext unterstreicht die Schwere ihrer Handlungen und die Gründe für die Gerichte, die über sie kamen.</a:t>
            </a:r>
            <a:endParaRPr lang="en-GB" altLang="en-US" sz="2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708643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9B721-5B6E-22DB-ACF0-910330EC6E5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FD03B6B-8738-8C29-5803-86E52D94C9D8}"/>
              </a:ext>
            </a:extLst>
          </p:cNvPr>
          <p:cNvSpPr>
            <a:spLocks noGrp="1" noChangeArrowheads="1"/>
          </p:cNvSpPr>
          <p:nvPr>
            <p:ph type="ctrTitle"/>
          </p:nvPr>
        </p:nvSpPr>
        <p:spPr>
          <a:xfrm>
            <a:off x="599668" y="594899"/>
            <a:ext cx="10803470" cy="628459"/>
          </a:xfrm>
        </p:spPr>
        <p:txBody>
          <a:bodyPr>
            <a:normAutofit/>
          </a:bodyPr>
          <a:lstStyle/>
          <a:p>
            <a:pPr defTabSz="1036638"/>
            <a:r>
              <a:rPr lang="en-US" altLang="en-US" sz="3200" dirty="0"/>
              <a:t>Israels </a:t>
            </a:r>
            <a:r>
              <a:rPr lang="en-US" altLang="en-US" sz="3200" dirty="0" err="1"/>
              <a:t>zustand</a:t>
            </a:r>
            <a:endParaRPr lang="en-US" altLang="en-US" sz="3200" dirty="0"/>
          </a:p>
        </p:txBody>
      </p:sp>
      <p:sp>
        <p:nvSpPr>
          <p:cNvPr id="11267" name="Text Box 3">
            <a:extLst>
              <a:ext uri="{FF2B5EF4-FFF2-40B4-BE49-F238E27FC236}">
                <a16:creationId xmlns:a16="http://schemas.microsoft.com/office/drawing/2014/main" id="{E5C24A53-BC72-1DD9-240A-ED954D3AF6E3}"/>
              </a:ext>
            </a:extLst>
          </p:cNvPr>
          <p:cNvSpPr txBox="1">
            <a:spLocks noChangeArrowheads="1"/>
          </p:cNvSpPr>
          <p:nvPr/>
        </p:nvSpPr>
        <p:spPr bwMode="auto">
          <a:xfrm>
            <a:off x="691109" y="1410478"/>
            <a:ext cx="1097781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„Während die Israeliten in ägyptischer Knechtschaft lebten, waren sie von Götzendienst umgeben. Die Ägypter hatten Überlieferungen in Bezug auf Opfergaben übernommen. Die Existenz des Gottes des Himmels erkannten sie nicht an. </a:t>
            </a:r>
            <a:r>
              <a:rPr lang="de-DE" altLang="en-US" sz="2400" dirty="0">
                <a:solidFill>
                  <a:schemeClr val="accent2">
                    <a:lumMod val="60000"/>
                    <a:lumOff val="40000"/>
                  </a:schemeClr>
                </a:solidFill>
                <a:effectLst>
                  <a:outerShdw blurRad="38100" dist="38100" dir="2700000" algn="tl">
                    <a:srgbClr val="000000"/>
                  </a:outerShdw>
                </a:effectLst>
                <a:latin typeface="Palatino Linotype" panose="02040502050505030304" pitchFamily="18" charset="0"/>
              </a:rPr>
              <a:t>Sie brachten ihren falschen Göttern Opfer dar</a:t>
            </a:r>
            <a:r>
              <a:rPr lang="de-DE" altLang="en-US" sz="2400" dirty="0">
                <a:effectLst>
                  <a:outerShdw blurRad="38100" dist="38100" dir="2700000" algn="tl">
                    <a:srgbClr val="000000"/>
                  </a:outerShdw>
                </a:effectLst>
                <a:latin typeface="Palatino Linotype" panose="02040502050505030304" pitchFamily="18" charset="0"/>
              </a:rPr>
              <a:t>. Mit großem Pomp und Zeremoniell übten sie ihre Götzenanbetung aus. Sie errichteten Altäre zu Ehren ihrer Götter und ließen sogar ihre eigenen Kinder durch das Feuer gehen … </a:t>
            </a:r>
            <a:r>
              <a:rPr lang="de-DE" altLang="en-US" sz="2400" dirty="0">
                <a:solidFill>
                  <a:schemeClr val="accent2">
                    <a:lumMod val="60000"/>
                    <a:lumOff val="40000"/>
                  </a:schemeClr>
                </a:solidFill>
                <a:effectLst>
                  <a:outerShdw blurRad="38100" dist="38100" dir="2700000" algn="tl">
                    <a:srgbClr val="000000"/>
                  </a:outerShdw>
                </a:effectLst>
                <a:latin typeface="Palatino Linotype" panose="02040502050505030304" pitchFamily="18" charset="0"/>
              </a:rPr>
              <a:t>Sogar einige Kinder Israels hatten sich so weit erniedrigt, dass sie diese Gräuel praktizierten</a:t>
            </a:r>
            <a:r>
              <a:rPr lang="de-DE" altLang="en-US" sz="2400" dirty="0">
                <a:effectLst>
                  <a:outerShdw blurRad="38100" dist="38100" dir="2700000" algn="tl">
                    <a:srgbClr val="000000"/>
                  </a:outerShdw>
                </a:effectLst>
                <a:latin typeface="Palatino Linotype" panose="02040502050505030304" pitchFamily="18" charset="0"/>
              </a:rPr>
              <a:t>.“ {1SP 268}</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Am Berg Sinai – Anbetung des goldenen Kalbs und Unzucht</a:t>
            </a:r>
          </a:p>
          <a:p>
            <a:pPr algn="just"/>
            <a:r>
              <a:rPr lang="de-DE" altLang="en-US" sz="2400" dirty="0">
                <a:effectLst>
                  <a:outerShdw blurRad="38100" dist="38100" dir="2700000" algn="tl">
                    <a:srgbClr val="000000"/>
                  </a:outerShdw>
                </a:effectLst>
                <a:latin typeface="Palatino Linotype" panose="02040502050505030304" pitchFamily="18" charset="0"/>
              </a:rPr>
              <a:t>In Baal </a:t>
            </a:r>
            <a:r>
              <a:rPr lang="de-DE" altLang="en-US" sz="2400" dirty="0" err="1">
                <a:effectLst>
                  <a:outerShdw blurRad="38100" dist="38100" dir="2700000" algn="tl">
                    <a:srgbClr val="000000"/>
                  </a:outerShdw>
                </a:effectLst>
                <a:latin typeface="Palatino Linotype" panose="02040502050505030304" pitchFamily="18" charset="0"/>
              </a:rPr>
              <a:t>Peor</a:t>
            </a:r>
            <a:r>
              <a:rPr lang="de-DE" altLang="en-US" sz="2400" dirty="0">
                <a:effectLst>
                  <a:outerShdw blurRad="38100" dist="38100" dir="2700000" algn="tl">
                    <a:srgbClr val="000000"/>
                  </a:outerShdw>
                </a:effectLst>
                <a:latin typeface="Palatino Linotype" panose="02040502050505030304" pitchFamily="18" charset="0"/>
              </a:rPr>
              <a:t> – Anbetung der Götter der Moabiter und Unzucht</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104184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AD498-368E-3D4B-1656-436D38A3512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4A933C6-763B-5313-21FC-B3B1C26B59B7}"/>
              </a:ext>
            </a:extLst>
          </p:cNvPr>
          <p:cNvSpPr>
            <a:spLocks noGrp="1" noChangeArrowheads="1"/>
          </p:cNvSpPr>
          <p:nvPr>
            <p:ph type="ctrTitle"/>
          </p:nvPr>
        </p:nvSpPr>
        <p:spPr>
          <a:xfrm>
            <a:off x="599668" y="594899"/>
            <a:ext cx="10803470" cy="628459"/>
          </a:xfrm>
        </p:spPr>
        <p:txBody>
          <a:bodyPr>
            <a:normAutofit/>
          </a:bodyPr>
          <a:lstStyle/>
          <a:p>
            <a:pPr defTabSz="1036638"/>
            <a:r>
              <a:rPr lang="de-DE" altLang="en-US" sz="3200" dirty="0"/>
              <a:t>Während des Lebens von Josua</a:t>
            </a:r>
            <a:endParaRPr lang="en-US" altLang="en-US" sz="3200" dirty="0"/>
          </a:p>
        </p:txBody>
      </p:sp>
      <p:sp>
        <p:nvSpPr>
          <p:cNvPr id="11267" name="Text Box 3">
            <a:extLst>
              <a:ext uri="{FF2B5EF4-FFF2-40B4-BE49-F238E27FC236}">
                <a16:creationId xmlns:a16="http://schemas.microsoft.com/office/drawing/2014/main" id="{066AC588-ABE1-6C69-9661-DFAA7E9ACEFD}"/>
              </a:ext>
            </a:extLst>
          </p:cNvPr>
          <p:cNvSpPr txBox="1">
            <a:spLocks noChangeArrowheads="1"/>
          </p:cNvSpPr>
          <p:nvPr/>
        </p:nvSpPr>
        <p:spPr bwMode="auto">
          <a:xfrm>
            <a:off x="822211" y="1469495"/>
            <a:ext cx="10358383"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200" dirty="0">
                <a:effectLst>
                  <a:outerShdw blurRad="38100" dist="38100" dir="2700000" algn="tl">
                    <a:srgbClr val="000000"/>
                  </a:outerShdw>
                </a:effectLst>
                <a:latin typeface="Palatino Linotype" panose="02040502050505030304" pitchFamily="18" charset="0"/>
              </a:rPr>
              <a:t>„So fürchtet nun den HERRN und dient Ihm aufrichtig und in Wahrheit, </a:t>
            </a:r>
            <a:r>
              <a:rPr lang="de-DE" altLang="en-US" sz="2200" dirty="0">
                <a:solidFill>
                  <a:schemeClr val="accent2">
                    <a:lumMod val="60000"/>
                    <a:lumOff val="40000"/>
                  </a:schemeClr>
                </a:solidFill>
                <a:effectLst>
                  <a:outerShdw blurRad="38100" dist="38100" dir="2700000" algn="tl">
                    <a:srgbClr val="000000"/>
                  </a:outerShdw>
                </a:effectLst>
                <a:latin typeface="Palatino Linotype" panose="02040502050505030304" pitchFamily="18" charset="0"/>
              </a:rPr>
              <a:t>und tut die Götter von euch hinweg, denen eure Väter jenseits des Stromes und in Ägypten gedient haben</a:t>
            </a:r>
            <a:r>
              <a:rPr lang="de-DE" altLang="en-US" sz="2200" dirty="0">
                <a:effectLst>
                  <a:outerShdw blurRad="38100" dist="38100" dir="2700000" algn="tl">
                    <a:srgbClr val="000000"/>
                  </a:outerShdw>
                </a:effectLst>
                <a:latin typeface="Palatino Linotype" panose="02040502050505030304" pitchFamily="18" charset="0"/>
              </a:rPr>
              <a:t>, und dient dem HERRN! Wenn es euch aber nicht gefällt, dem HERRN zu dienen, so erwählt euch heute, wem ihr dienen wollt: den Göttern, denen eure Väter jenseits des Stromes gedient haben, oder den Göttern der Amoriter, in deren Land ihr wohnt. Ich aber und mein Haus, wir wollen dem HERRN dienen!“ </a:t>
            </a:r>
            <a:r>
              <a:rPr lang="en-GB" altLang="en-US" sz="2200" dirty="0">
                <a:effectLst>
                  <a:outerShdw blurRad="38100" dist="38100" dir="2700000" algn="tl">
                    <a:srgbClr val="000000"/>
                  </a:outerShdw>
                </a:effectLst>
                <a:latin typeface="Palatino Linotype" panose="02040502050505030304" pitchFamily="18" charset="0"/>
              </a:rPr>
              <a:t>Josua 24,14.15</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de-DE" altLang="en-US" sz="2000" dirty="0">
                <a:effectLst>
                  <a:outerShdw blurRad="38100" dist="38100" dir="2700000" algn="tl">
                    <a:srgbClr val="000000"/>
                  </a:outerShdw>
                </a:effectLst>
                <a:latin typeface="Palatino Linotype" panose="02040502050505030304" pitchFamily="18" charset="0"/>
              </a:rPr>
              <a:t>„</a:t>
            </a:r>
            <a:r>
              <a:rPr lang="de-DE" altLang="en-US" sz="2200" dirty="0">
                <a:effectLst>
                  <a:outerShdw blurRad="38100" dist="38100" dir="2700000" algn="tl">
                    <a:srgbClr val="000000"/>
                  </a:outerShdw>
                </a:effectLst>
                <a:latin typeface="Palatino Linotype" panose="02040502050505030304" pitchFamily="18" charset="0"/>
              </a:rPr>
              <a:t>Nachdem er die Güte Gottes gegenüber Israel dargelegt hatte, forderte er sie im Namen Jehovas auf, sich zu entscheiden, wem sie dienen wollten. </a:t>
            </a:r>
            <a:r>
              <a:rPr lang="de-DE" altLang="en-US" sz="2200" dirty="0">
                <a:solidFill>
                  <a:schemeClr val="accent2">
                    <a:lumMod val="60000"/>
                    <a:lumOff val="40000"/>
                  </a:schemeClr>
                </a:solidFill>
                <a:effectLst>
                  <a:outerShdw blurRad="38100" dist="38100" dir="2700000" algn="tl">
                    <a:srgbClr val="000000"/>
                  </a:outerShdw>
                </a:effectLst>
                <a:latin typeface="Palatino Linotype" panose="02040502050505030304" pitchFamily="18" charset="0"/>
              </a:rPr>
              <a:t>Die Verehrung von Götzen wurde noch immer in gewissem Umfang heimlich praktiziert, </a:t>
            </a:r>
            <a:r>
              <a:rPr lang="de-DE" altLang="en-US" sz="2200" dirty="0">
                <a:effectLst>
                  <a:outerShdw blurRad="38100" dist="38100" dir="2700000" algn="tl">
                    <a:srgbClr val="000000"/>
                  </a:outerShdw>
                </a:effectLst>
                <a:latin typeface="Palatino Linotype" panose="02040502050505030304" pitchFamily="18" charset="0"/>
              </a:rPr>
              <a:t>und Josua war nun bestrebt, sie zu einer Entscheidung zu bewegen, die diese Sünde aus Israel verbannen sollte.“</a:t>
            </a:r>
            <a:r>
              <a:rPr lang="en-GB" altLang="en-US" sz="2200" dirty="0">
                <a:effectLst>
                  <a:outerShdw blurRad="38100" dist="38100" dir="2700000" algn="tl">
                    <a:srgbClr val="000000"/>
                  </a:outerShdw>
                </a:effectLst>
                <a:latin typeface="Palatino Linotype" panose="02040502050505030304" pitchFamily="18" charset="0"/>
              </a:rPr>
              <a:t> </a:t>
            </a:r>
            <a:r>
              <a:rPr lang="de-DE" altLang="en-US" sz="2000" dirty="0">
                <a:effectLst>
                  <a:outerShdw blurRad="38100" dist="38100" dir="2700000" algn="tl">
                    <a:srgbClr val="000000"/>
                  </a:outerShdw>
                </a:effectLst>
                <a:latin typeface="Palatino Linotype" panose="02040502050505030304" pitchFamily="18" charset="0"/>
              </a:rPr>
              <a:t>{</a:t>
            </a:r>
            <a:r>
              <a:rPr lang="en-GB" altLang="en-US" sz="2000" dirty="0">
                <a:effectLst>
                  <a:outerShdw blurRad="38100" dist="38100" dir="2700000" algn="tl">
                    <a:srgbClr val="000000"/>
                  </a:outerShdw>
                </a:effectLst>
                <a:latin typeface="Palatino Linotype" panose="02040502050505030304" pitchFamily="18" charset="0"/>
              </a:rPr>
              <a:t>Patriarchs and Prophets 523</a:t>
            </a:r>
            <a:r>
              <a:rPr lang="de-DE" altLang="en-US" sz="2000" dirty="0">
                <a:effectLst>
                  <a:outerShdw blurRad="38100" dist="38100" dir="2700000" algn="tl">
                    <a:srgbClr val="000000"/>
                  </a:outerShdw>
                </a:effectLst>
                <a:latin typeface="Palatino Linotype" panose="02040502050505030304" pitchFamily="18" charset="0"/>
              </a:rPr>
              <a:t>}</a:t>
            </a:r>
          </a:p>
          <a:p>
            <a:pPr algn="just"/>
            <a:endParaRPr lang="en-GB" altLang="en-US" sz="2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309211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A9EA7-A7FC-A848-D07A-23CEA92426A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68C0ADD-4DAA-69FA-C6B6-E1004056332E}"/>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a:t>Die generation </a:t>
            </a:r>
            <a:r>
              <a:rPr lang="en-US" altLang="en-US" sz="3200" dirty="0" err="1"/>
              <a:t>nach</a:t>
            </a:r>
            <a:r>
              <a:rPr lang="en-US" altLang="en-US" sz="3200" dirty="0"/>
              <a:t> </a:t>
            </a:r>
            <a:r>
              <a:rPr lang="en-US" altLang="en-US" sz="3200" dirty="0" err="1"/>
              <a:t>josua</a:t>
            </a:r>
            <a:endParaRPr lang="en-US" altLang="en-US" sz="3200" dirty="0"/>
          </a:p>
        </p:txBody>
      </p:sp>
      <p:sp>
        <p:nvSpPr>
          <p:cNvPr id="3" name="TextBox 2">
            <a:extLst>
              <a:ext uri="{FF2B5EF4-FFF2-40B4-BE49-F238E27FC236}">
                <a16:creationId xmlns:a16="http://schemas.microsoft.com/office/drawing/2014/main" id="{8766D264-DE67-55BF-F911-25D3E7CB7A4D}"/>
              </a:ext>
            </a:extLst>
          </p:cNvPr>
          <p:cNvSpPr txBox="1"/>
          <p:nvPr/>
        </p:nvSpPr>
        <p:spPr>
          <a:xfrm>
            <a:off x="630702" y="1284830"/>
            <a:ext cx="10930596" cy="4154984"/>
          </a:xfrm>
          <a:prstGeom prst="rect">
            <a:avLst/>
          </a:prstGeom>
          <a:noFill/>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a:t>
            </a:r>
            <a:r>
              <a:rPr lang="de-DE" sz="2400" dirty="0">
                <a:latin typeface="Palatino Linotype" panose="02040502050505030304" pitchFamily="18" charset="0"/>
              </a:rPr>
              <a:t>Als aber Josua, der Sohn </a:t>
            </a:r>
            <a:r>
              <a:rPr lang="de-DE" sz="2400" dirty="0" err="1">
                <a:latin typeface="Palatino Linotype" panose="02040502050505030304" pitchFamily="18" charset="0"/>
              </a:rPr>
              <a:t>Nuns</a:t>
            </a:r>
            <a:r>
              <a:rPr lang="de-DE" sz="2400" dirty="0">
                <a:latin typeface="Palatino Linotype" panose="02040502050505030304" pitchFamily="18" charset="0"/>
              </a:rPr>
              <a:t>, der Knecht des HERRN, im Alter von 110 Jahren gestorben war, da begruben sie ihn im Gebiet seines Erbteils, in </a:t>
            </a:r>
            <a:r>
              <a:rPr lang="de-DE" sz="2400" dirty="0" err="1">
                <a:latin typeface="Palatino Linotype" panose="02040502050505030304" pitchFamily="18" charset="0"/>
              </a:rPr>
              <a:t>Timnat-Heres</a:t>
            </a:r>
            <a:r>
              <a:rPr lang="de-DE" sz="2400" dirty="0">
                <a:latin typeface="Palatino Linotype" panose="02040502050505030304" pitchFamily="18" charset="0"/>
              </a:rPr>
              <a:t>, auf dem Bergland Ephraim, nördlich vom Berg </a:t>
            </a:r>
            <a:r>
              <a:rPr lang="de-DE" sz="2400" dirty="0" err="1">
                <a:latin typeface="Palatino Linotype" panose="02040502050505030304" pitchFamily="18" charset="0"/>
              </a:rPr>
              <a:t>Gaasch</a:t>
            </a:r>
            <a:r>
              <a:rPr lang="de-DE" sz="2400" dirty="0">
                <a:latin typeface="Palatino Linotype" panose="02040502050505030304" pitchFamily="18" charset="0"/>
              </a:rPr>
              <a:t>. Und als auch jene ganze Generation zu ihren Vätern versammelt war, kam eine andere Generation nach ihnen auf, die den HERRN nicht kannte, noch die Werke, die Er an Israel getan hatte. </a:t>
            </a:r>
            <a:r>
              <a:rPr lang="de-DE" sz="2400" dirty="0">
                <a:solidFill>
                  <a:schemeClr val="accent2">
                    <a:lumMod val="60000"/>
                    <a:lumOff val="40000"/>
                  </a:schemeClr>
                </a:solidFill>
                <a:latin typeface="Palatino Linotype" panose="02040502050505030304" pitchFamily="18" charset="0"/>
              </a:rPr>
              <a:t>Da taten die Kinder Israels, was böse war in den Augen des HERRN, und sie dienten den </a:t>
            </a:r>
            <a:r>
              <a:rPr lang="de-DE" sz="2400" dirty="0" err="1">
                <a:solidFill>
                  <a:schemeClr val="accent2">
                    <a:lumMod val="60000"/>
                    <a:lumOff val="40000"/>
                  </a:schemeClr>
                </a:solidFill>
                <a:latin typeface="Palatino Linotype" panose="02040502050505030304" pitchFamily="18" charset="0"/>
              </a:rPr>
              <a:t>Baalen</a:t>
            </a:r>
            <a:r>
              <a:rPr lang="de-DE" sz="2400" dirty="0">
                <a:solidFill>
                  <a:schemeClr val="accent2">
                    <a:lumMod val="60000"/>
                    <a:lumOff val="40000"/>
                  </a:schemeClr>
                </a:solidFill>
                <a:latin typeface="Palatino Linotype" panose="02040502050505030304" pitchFamily="18" charset="0"/>
              </a:rPr>
              <a:t>; und sie verließen den HERRN, den Gott ihrer Väter, der sie aus dem Land Ägypten herausgeführt hatte, und folgten anderen Göttern nach, von den Göttern der Völker, die um sie her wohnten, und beteten sie an und erzürnten den HERRN; denn sie verließen den HERRN und dienten dem Baal und den </a:t>
            </a:r>
            <a:r>
              <a:rPr lang="de-DE" sz="2400" dirty="0" err="1">
                <a:solidFill>
                  <a:schemeClr val="accent2">
                    <a:lumMod val="60000"/>
                    <a:lumOff val="40000"/>
                  </a:schemeClr>
                </a:solidFill>
                <a:latin typeface="Palatino Linotype" panose="02040502050505030304" pitchFamily="18" charset="0"/>
              </a:rPr>
              <a:t>Astarten</a:t>
            </a:r>
            <a:r>
              <a:rPr lang="de-DE" sz="2400" dirty="0">
                <a:latin typeface="Palatino Linotype" panose="02040502050505030304" pitchFamily="18" charset="0"/>
              </a:rPr>
              <a:t>.“ Richter </a:t>
            </a:r>
            <a:r>
              <a:rPr lang="en-GB" sz="2400" dirty="0">
                <a:latin typeface="Palatino Linotype" panose="02040502050505030304" pitchFamily="18" charset="0"/>
              </a:rPr>
              <a:t>2,8-13</a:t>
            </a:r>
          </a:p>
        </p:txBody>
      </p:sp>
    </p:spTree>
    <p:extLst>
      <p:ext uri="{BB962C8B-B14F-4D97-AF65-F5344CB8AC3E}">
        <p14:creationId xmlns:p14="http://schemas.microsoft.com/office/powerpoint/2010/main" val="785638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E6183-41D9-FAB0-42EA-8127D8382D1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8A947CC-1BF1-A677-5149-4828FE49913F}"/>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a:t>Die generation </a:t>
            </a:r>
            <a:r>
              <a:rPr lang="en-US" altLang="en-US" sz="3200" dirty="0" err="1"/>
              <a:t>nach</a:t>
            </a:r>
            <a:r>
              <a:rPr lang="en-US" altLang="en-US" sz="3200" dirty="0"/>
              <a:t> </a:t>
            </a:r>
            <a:r>
              <a:rPr lang="en-US" altLang="en-US" sz="3200" dirty="0" err="1"/>
              <a:t>josua</a:t>
            </a:r>
            <a:endParaRPr lang="en-US" altLang="en-US" sz="3200" dirty="0"/>
          </a:p>
        </p:txBody>
      </p:sp>
      <p:sp>
        <p:nvSpPr>
          <p:cNvPr id="3" name="TextBox 2">
            <a:extLst>
              <a:ext uri="{FF2B5EF4-FFF2-40B4-BE49-F238E27FC236}">
                <a16:creationId xmlns:a16="http://schemas.microsoft.com/office/drawing/2014/main" id="{DC9A2CA0-F376-7B54-55FA-30C77E80056B}"/>
              </a:ext>
            </a:extLst>
          </p:cNvPr>
          <p:cNvSpPr txBox="1"/>
          <p:nvPr/>
        </p:nvSpPr>
        <p:spPr>
          <a:xfrm>
            <a:off x="630702" y="1447390"/>
            <a:ext cx="10930596" cy="2308324"/>
          </a:xfrm>
          <a:prstGeom prst="rect">
            <a:avLst/>
          </a:prstGeom>
          <a:noFill/>
        </p:spPr>
        <p:txBody>
          <a:bodyPr wrap="square">
            <a:spAutoFit/>
          </a:bodyPr>
          <a:lstStyle/>
          <a:p>
            <a:pPr algn="just"/>
            <a:r>
              <a:rPr lang="de-DE" sz="2400" dirty="0">
                <a:latin typeface="Palatino Linotype" panose="02040502050505030304" pitchFamily="18" charset="0"/>
              </a:rPr>
              <a:t>„Und sie dienten ihren Götzen, und diese wurden ihnen zum Fallstrick. </a:t>
            </a:r>
            <a:r>
              <a:rPr lang="de-DE" sz="2400" dirty="0">
                <a:solidFill>
                  <a:schemeClr val="accent2">
                    <a:lumMod val="60000"/>
                    <a:lumOff val="40000"/>
                  </a:schemeClr>
                </a:solidFill>
                <a:latin typeface="Palatino Linotype" panose="02040502050505030304" pitchFamily="18" charset="0"/>
              </a:rPr>
              <a:t>Und sie opferten ihre Söhne und ihre Töchter den Dämonen. Und sie vergossen unschuldiges Blut, das Blut ihrer Söhne und ihrer Töchter, die sie den Götzen Kanaans opferten; und so wurde das Land durch Blutschuld entweiht</a:t>
            </a:r>
            <a:r>
              <a:rPr lang="de-DE" sz="2400" dirty="0">
                <a:latin typeface="Palatino Linotype" panose="02040502050505030304" pitchFamily="18" charset="0"/>
              </a:rPr>
              <a:t>. Und sie machten sich unrein mit ihren Werken und begingen Hurerei mit ihrem Tun.“ Psalm 106,36-39</a:t>
            </a:r>
            <a:endParaRPr lang="en-GB" sz="2400" dirty="0">
              <a:latin typeface="Palatino Linotype" panose="02040502050505030304" pitchFamily="18" charset="0"/>
            </a:endParaRPr>
          </a:p>
        </p:txBody>
      </p:sp>
    </p:spTree>
    <p:extLst>
      <p:ext uri="{BB962C8B-B14F-4D97-AF65-F5344CB8AC3E}">
        <p14:creationId xmlns:p14="http://schemas.microsoft.com/office/powerpoint/2010/main" val="2805980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ED954-D00B-558F-EF2F-BEBA9DE0AB6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FDF9C42-32D5-1065-4B11-82B020B4BF06}"/>
              </a:ext>
            </a:extLst>
          </p:cNvPr>
          <p:cNvSpPr>
            <a:spLocks noGrp="1" noChangeArrowheads="1"/>
          </p:cNvSpPr>
          <p:nvPr>
            <p:ph type="ctrTitle"/>
          </p:nvPr>
        </p:nvSpPr>
        <p:spPr>
          <a:xfrm>
            <a:off x="812799" y="477202"/>
            <a:ext cx="10566399" cy="628927"/>
          </a:xfrm>
        </p:spPr>
        <p:txBody>
          <a:bodyPr>
            <a:normAutofit/>
          </a:bodyPr>
          <a:lstStyle/>
          <a:p>
            <a:pPr defTabSz="1036638"/>
            <a:r>
              <a:rPr lang="en-US" altLang="en-US" sz="3200" dirty="0" err="1"/>
              <a:t>wer</a:t>
            </a:r>
            <a:r>
              <a:rPr lang="en-US" altLang="en-US" sz="3200" dirty="0"/>
              <a:t> </a:t>
            </a:r>
            <a:r>
              <a:rPr lang="en-US" altLang="en-US" sz="3200" dirty="0" err="1"/>
              <a:t>unter</a:t>
            </a:r>
            <a:r>
              <a:rPr lang="en-US" altLang="en-US" sz="3200" dirty="0"/>
              <a:t> </a:t>
            </a:r>
            <a:r>
              <a:rPr lang="en-US" altLang="en-US" sz="3200" dirty="0" err="1"/>
              <a:t>euch</a:t>
            </a:r>
            <a:r>
              <a:rPr lang="en-US" altLang="en-US" sz="3200" dirty="0"/>
              <a:t> </a:t>
            </a:r>
            <a:r>
              <a:rPr lang="en-US" altLang="en-US" sz="3200" dirty="0" err="1"/>
              <a:t>ohne</a:t>
            </a:r>
            <a:r>
              <a:rPr lang="en-US" altLang="en-US" sz="3200" dirty="0"/>
              <a:t> </a:t>
            </a:r>
            <a:r>
              <a:rPr lang="en-US" altLang="en-US" sz="3200" dirty="0" err="1"/>
              <a:t>sünde</a:t>
            </a:r>
            <a:r>
              <a:rPr lang="en-US" altLang="en-US" sz="3200" dirty="0"/>
              <a:t> </a:t>
            </a:r>
            <a:r>
              <a:rPr lang="en-US" altLang="en-US" sz="3200" dirty="0" err="1"/>
              <a:t>ist</a:t>
            </a:r>
            <a:r>
              <a:rPr lang="en-US" altLang="en-US" sz="3200" dirty="0"/>
              <a:t> …</a:t>
            </a:r>
          </a:p>
        </p:txBody>
      </p:sp>
      <p:sp>
        <p:nvSpPr>
          <p:cNvPr id="11267" name="Text Box 3">
            <a:extLst>
              <a:ext uri="{FF2B5EF4-FFF2-40B4-BE49-F238E27FC236}">
                <a16:creationId xmlns:a16="http://schemas.microsoft.com/office/drawing/2014/main" id="{47C2942C-5367-EB42-2A8C-273A19B68A70}"/>
              </a:ext>
            </a:extLst>
          </p:cNvPr>
          <p:cNvSpPr txBox="1">
            <a:spLocks noChangeArrowheads="1"/>
          </p:cNvSpPr>
          <p:nvPr/>
        </p:nvSpPr>
        <p:spPr bwMode="auto">
          <a:xfrm>
            <a:off x="457201" y="1293620"/>
            <a:ext cx="1110963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200" dirty="0">
                <a:effectLst>
                  <a:outerShdw blurRad="38100" dist="38100" dir="2700000" algn="tl">
                    <a:srgbClr val="000000"/>
                  </a:outerShdw>
                </a:effectLst>
                <a:latin typeface="Palatino Linotype" panose="02040502050505030304" pitchFamily="18" charset="0"/>
              </a:rPr>
              <a:t>„Im Gesetz aber hat uns Mose geboten, dass solche gesteinigt werden sollen. Was sagst nun Du? Das sagten sie aber, um Ihn zu versuchen, damit sie Ihn anklagen könnten. Jesus aber bückte sich nieder und schrieb mit dem Finger auf die Erde. Als sie nun fortfuhren, Ihn zu fragen, richtete Er sich auf und sprach zu ihnen: </a:t>
            </a:r>
            <a:r>
              <a:rPr lang="de-DE" altLang="en-US" sz="2200" dirty="0">
                <a:solidFill>
                  <a:schemeClr val="accent2">
                    <a:lumMod val="60000"/>
                    <a:lumOff val="40000"/>
                  </a:schemeClr>
                </a:solidFill>
                <a:effectLst>
                  <a:outerShdw blurRad="38100" dist="38100" dir="2700000" algn="tl">
                    <a:srgbClr val="000000"/>
                  </a:outerShdw>
                </a:effectLst>
                <a:latin typeface="Palatino Linotype" panose="02040502050505030304" pitchFamily="18" charset="0"/>
              </a:rPr>
              <a:t>Wer unter euch ohne Sünde ist, der werfe den ersten Stein auf sie! </a:t>
            </a:r>
            <a:r>
              <a:rPr lang="de-DE" altLang="en-US" sz="2200" dirty="0">
                <a:effectLst>
                  <a:outerShdw blurRad="38100" dist="38100" dir="2700000" algn="tl">
                    <a:srgbClr val="000000"/>
                  </a:outerShdw>
                </a:effectLst>
                <a:latin typeface="Palatino Linotype" panose="02040502050505030304" pitchFamily="18" charset="0"/>
              </a:rPr>
              <a:t>Und Er bückte sich wiederum nieder und schrieb auf die Erde.“</a:t>
            </a:r>
            <a:r>
              <a:rPr lang="en-GB" altLang="en-US" sz="2200" dirty="0">
                <a:effectLst>
                  <a:outerShdw blurRad="38100" dist="38100" dir="2700000" algn="tl">
                    <a:srgbClr val="000000"/>
                  </a:outerShdw>
                </a:effectLst>
                <a:latin typeface="Palatino Linotype" panose="02040502050505030304" pitchFamily="18" charset="0"/>
              </a:rPr>
              <a:t> Johannes 8,5-8</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de-DE" altLang="en-US" sz="2200" dirty="0">
                <a:effectLst>
                  <a:outerShdw blurRad="38100" dist="38100" dir="2700000" algn="tl">
                    <a:srgbClr val="000000"/>
                  </a:outerShdw>
                </a:effectLst>
                <a:latin typeface="Palatino Linotype" panose="02040502050505030304" pitchFamily="18" charset="0"/>
              </a:rPr>
              <a:t>Israel beging ähnliche Sünden wie die Kanaaniter. Sie waren moralisch nicht besser als diese. Sie beteten Götzen an, begingen Unzucht und opferten ihre Kinder falschen Göttern. Wie konnten sie dann dazu qualifiziert sein, die Kanaaniter zu vernichten?</a:t>
            </a:r>
          </a:p>
          <a:p>
            <a:pPr algn="just"/>
            <a:endParaRPr lang="de-DE" altLang="en-US" sz="2200" dirty="0">
              <a:effectLst>
                <a:outerShdw blurRad="38100" dist="38100" dir="2700000" algn="tl">
                  <a:srgbClr val="000000"/>
                </a:outerShdw>
              </a:effectLst>
              <a:latin typeface="Palatino Linotype" panose="02040502050505030304" pitchFamily="18" charset="0"/>
            </a:endParaRPr>
          </a:p>
          <a:p>
            <a:pPr algn="just"/>
            <a:r>
              <a:rPr lang="de-DE" altLang="en-US" sz="2200" dirty="0">
                <a:effectLst>
                  <a:outerShdw blurRad="38100" dist="38100" dir="2700000" algn="tl">
                    <a:srgbClr val="000000"/>
                  </a:outerShdw>
                </a:effectLst>
                <a:latin typeface="Palatino Linotype" panose="02040502050505030304" pitchFamily="18" charset="0"/>
              </a:rPr>
              <a:t>Entferne zuerst den Balken aus deinem eigenen Auge …</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38365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C933A-4359-08AC-5BAC-FFD1EC3ED27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4679308-23BA-6962-6647-9F2F3C4FB582}"/>
              </a:ext>
            </a:extLst>
          </p:cNvPr>
          <p:cNvSpPr>
            <a:spLocks noGrp="1" noChangeArrowheads="1"/>
          </p:cNvSpPr>
          <p:nvPr>
            <p:ph type="ctrTitle"/>
          </p:nvPr>
        </p:nvSpPr>
        <p:spPr>
          <a:xfrm>
            <a:off x="812800" y="208262"/>
            <a:ext cx="10566399" cy="695382"/>
          </a:xfrm>
        </p:spPr>
        <p:txBody>
          <a:bodyPr>
            <a:normAutofit/>
          </a:bodyPr>
          <a:lstStyle/>
          <a:p>
            <a:pPr defTabSz="1036638"/>
            <a:r>
              <a:rPr lang="en-US" altLang="en-US" sz="3200" dirty="0"/>
              <a:t>War </a:t>
            </a:r>
            <a:r>
              <a:rPr lang="en-US" altLang="en-US" sz="3200" dirty="0" err="1"/>
              <a:t>israel</a:t>
            </a:r>
            <a:r>
              <a:rPr lang="en-US" altLang="en-US" sz="3200" dirty="0"/>
              <a:t> </a:t>
            </a:r>
            <a:r>
              <a:rPr lang="en-US" altLang="en-US" sz="3200" dirty="0" err="1"/>
              <a:t>im</a:t>
            </a:r>
            <a:r>
              <a:rPr lang="en-US" altLang="en-US" sz="3200" dirty="0"/>
              <a:t> </a:t>
            </a:r>
            <a:r>
              <a:rPr lang="en-US" altLang="en-US" sz="3200" dirty="0" err="1"/>
              <a:t>königreich</a:t>
            </a:r>
            <a:r>
              <a:rPr lang="en-US" altLang="en-US" sz="3200" dirty="0"/>
              <a:t> </a:t>
            </a:r>
            <a:r>
              <a:rPr lang="en-US" altLang="en-US" sz="3200" dirty="0" err="1"/>
              <a:t>gottes</a:t>
            </a:r>
            <a:r>
              <a:rPr lang="en-US" altLang="en-US" sz="3200" dirty="0"/>
              <a:t>?</a:t>
            </a:r>
          </a:p>
        </p:txBody>
      </p:sp>
      <p:sp>
        <p:nvSpPr>
          <p:cNvPr id="11267" name="Text Box 3">
            <a:extLst>
              <a:ext uri="{FF2B5EF4-FFF2-40B4-BE49-F238E27FC236}">
                <a16:creationId xmlns:a16="http://schemas.microsoft.com/office/drawing/2014/main" id="{1D9DAA15-006F-B8A6-2BB4-B0AE75F4C4CD}"/>
              </a:ext>
            </a:extLst>
          </p:cNvPr>
          <p:cNvSpPr txBox="1">
            <a:spLocks noChangeArrowheads="1"/>
          </p:cNvSpPr>
          <p:nvPr/>
        </p:nvSpPr>
        <p:spPr bwMode="auto">
          <a:xfrm>
            <a:off x="592865" y="1210083"/>
            <a:ext cx="11006268"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200" dirty="0">
                <a:latin typeface="Palatino Linotype" panose="02040502050505030304" pitchFamily="18" charset="0"/>
              </a:rPr>
              <a:t>„Jesus antwortete: </a:t>
            </a:r>
            <a:r>
              <a:rPr lang="de-DE" sz="2200" dirty="0">
                <a:solidFill>
                  <a:schemeClr val="accent2">
                    <a:lumMod val="60000"/>
                    <a:lumOff val="40000"/>
                  </a:schemeClr>
                </a:solidFill>
                <a:latin typeface="Palatino Linotype" panose="02040502050505030304" pitchFamily="18" charset="0"/>
              </a:rPr>
              <a:t>Mein Reich ist nicht von dieser Welt; wäre Mein Reich von dieser Welt, so hätten Meine Diener gekämpft</a:t>
            </a:r>
            <a:r>
              <a:rPr lang="de-DE" sz="2200" dirty="0">
                <a:latin typeface="Palatino Linotype" panose="02040502050505030304" pitchFamily="18" charset="0"/>
              </a:rPr>
              <a:t>, damit Ich den Juden nicht ausgeliefert würde; nun aber ist Mein Reich nicht von hier</a:t>
            </a:r>
            <a:r>
              <a:rPr lang="en-GB" sz="2200" dirty="0">
                <a:latin typeface="Palatino Linotype" panose="02040502050505030304" pitchFamily="18" charset="0"/>
              </a:rPr>
              <a:t>.” Johannes 18,36</a:t>
            </a:r>
          </a:p>
          <a:p>
            <a:pPr algn="just"/>
            <a:endParaRPr lang="en-GB" sz="2200" dirty="0">
              <a:latin typeface="Palatino Linotype" panose="02040502050505030304" pitchFamily="18" charset="0"/>
            </a:endParaRPr>
          </a:p>
          <a:p>
            <a:pPr algn="just"/>
            <a:r>
              <a:rPr lang="de-DE" sz="2200" dirty="0">
                <a:latin typeface="Palatino Linotype" panose="02040502050505030304" pitchFamily="18" charset="0"/>
              </a:rPr>
              <a:t>Gemäß der Definition Christi schließt die Handlung des Kämpfens im Fleisch den Kämpfer vom Reich Gottes aus.</a:t>
            </a:r>
            <a:endParaRPr lang="en-GB" sz="2200" dirty="0">
              <a:latin typeface="Palatino Linotype" panose="02040502050505030304" pitchFamily="18" charset="0"/>
            </a:endParaRPr>
          </a:p>
          <a:p>
            <a:pPr algn="just"/>
            <a:endParaRPr lang="en-GB" sz="2200" dirty="0">
              <a:latin typeface="Palatino Linotype" panose="02040502050505030304" pitchFamily="18" charset="0"/>
            </a:endParaRPr>
          </a:p>
          <a:p>
            <a:pPr algn="just"/>
            <a:r>
              <a:rPr lang="de-DE" sz="2200" dirty="0">
                <a:latin typeface="Palatino Linotype" panose="02040502050505030304" pitchFamily="18" charset="0"/>
              </a:rPr>
              <a:t>„So lasst uns nun mit Furcht darauf bedacht sein, dass sich nicht etwa bei jemand von euch herausstellt, dass er zurückgeblieben ist, während doch die Verheißung zum Eingang in Seine Ruhe noch besteht! Denn auch uns ist eine Heilsbotschaft verkündigt worden, gleichwie jenen; aber das Wort der Verkündigung hat jenen nicht geholfen, weil es bei den Hörern nicht mit dem Glauben verbunden war. Denn wir, die wir gläubig geworden sind, gehen in die Ruhe ein, wie Er gesagt hat: »Dass Ich schwor in Meinem Zorn: Sie sollen nicht in Meine Ruhe eingehen«. Und doch waren die Werke seit Grundlegung der Welt beendigt; …“ </a:t>
            </a:r>
            <a:r>
              <a:rPr lang="en-GB" sz="2200" dirty="0" err="1">
                <a:latin typeface="Palatino Linotype" panose="02040502050505030304" pitchFamily="18" charset="0"/>
              </a:rPr>
              <a:t>Hebräer</a:t>
            </a:r>
            <a:r>
              <a:rPr lang="en-GB" sz="2200" dirty="0">
                <a:latin typeface="Palatino Linotype" panose="02040502050505030304" pitchFamily="18" charset="0"/>
              </a:rPr>
              <a:t> 4,1-3</a:t>
            </a:r>
          </a:p>
          <a:p>
            <a:pPr algn="just"/>
            <a:endParaRPr lang="en-GB" sz="2200" dirty="0">
              <a:latin typeface="Palatino Linotype" panose="02040502050505030304" pitchFamily="18" charset="0"/>
            </a:endParaRPr>
          </a:p>
          <a:p>
            <a:pPr algn="just"/>
            <a:r>
              <a:rPr lang="en-GB" sz="2200" dirty="0">
                <a:latin typeface="Palatino Linotype" panose="02040502050505030304" pitchFamily="18" charset="0"/>
              </a:rPr>
              <a:t> </a:t>
            </a:r>
          </a:p>
          <a:p>
            <a:pPr algn="just"/>
            <a:endParaRPr lang="en-GB" sz="2200" dirty="0">
              <a:latin typeface="Palatino Linotype" panose="02040502050505030304" pitchFamily="18" charset="0"/>
            </a:endParaRPr>
          </a:p>
          <a:p>
            <a:pPr algn="just"/>
            <a:endParaRPr lang="en-GB" sz="2200" dirty="0">
              <a:latin typeface="Palatino Linotype" panose="02040502050505030304" pitchFamily="18" charset="0"/>
            </a:endParaRPr>
          </a:p>
        </p:txBody>
      </p:sp>
    </p:spTree>
    <p:extLst>
      <p:ext uri="{BB962C8B-B14F-4D97-AF65-F5344CB8AC3E}">
        <p14:creationId xmlns:p14="http://schemas.microsoft.com/office/powerpoint/2010/main" val="2296121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ADF76-CF1C-8902-949C-858F9AA9B7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B9B425F-4697-1274-07C1-AAE59C35D7C5}"/>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a:t>Das </a:t>
            </a:r>
            <a:r>
              <a:rPr lang="en-US" altLang="en-US" sz="3200" dirty="0" err="1"/>
              <a:t>königreich</a:t>
            </a:r>
            <a:r>
              <a:rPr lang="en-US" altLang="en-US" sz="3200" dirty="0"/>
              <a:t> </a:t>
            </a:r>
            <a:r>
              <a:rPr lang="en-US" altLang="en-US" sz="3200" dirty="0" err="1"/>
              <a:t>ist</a:t>
            </a:r>
            <a:r>
              <a:rPr lang="en-US" altLang="en-US" sz="3200" dirty="0"/>
              <a:t> </a:t>
            </a:r>
            <a:r>
              <a:rPr lang="en-US" altLang="en-US" sz="3200" dirty="0" err="1"/>
              <a:t>inwendig</a:t>
            </a:r>
            <a:r>
              <a:rPr lang="en-US" altLang="en-US" sz="3200" dirty="0"/>
              <a:t> in </a:t>
            </a:r>
            <a:r>
              <a:rPr lang="en-US" altLang="en-US" sz="3200" dirty="0" err="1"/>
              <a:t>euch</a:t>
            </a:r>
            <a:endParaRPr lang="en-US" altLang="en-US" sz="3200" dirty="0"/>
          </a:p>
        </p:txBody>
      </p:sp>
      <p:sp>
        <p:nvSpPr>
          <p:cNvPr id="11267" name="Text Box 3">
            <a:extLst>
              <a:ext uri="{FF2B5EF4-FFF2-40B4-BE49-F238E27FC236}">
                <a16:creationId xmlns:a16="http://schemas.microsoft.com/office/drawing/2014/main" id="{AC38A291-EDE3-92D4-B761-C128CC90E71B}"/>
              </a:ext>
            </a:extLst>
          </p:cNvPr>
          <p:cNvSpPr txBox="1">
            <a:spLocks noChangeArrowheads="1"/>
          </p:cNvSpPr>
          <p:nvPr/>
        </p:nvSpPr>
        <p:spPr bwMode="auto">
          <a:xfrm>
            <a:off x="1040218" y="1527616"/>
            <a:ext cx="1011156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400" dirty="0">
                <a:latin typeface="Palatino Linotype" panose="02040502050505030304" pitchFamily="18" charset="0"/>
              </a:rPr>
              <a:t>„Da Er aber gefragt ward von den Pharisäern: Wann kommt das </a:t>
            </a:r>
            <a:r>
              <a:rPr lang="de-DE" sz="2400" dirty="0">
                <a:solidFill>
                  <a:schemeClr val="accent2">
                    <a:lumMod val="60000"/>
                    <a:lumOff val="40000"/>
                  </a:schemeClr>
                </a:solidFill>
                <a:latin typeface="Palatino Linotype" panose="02040502050505030304" pitchFamily="18" charset="0"/>
              </a:rPr>
              <a:t>Reich Gottes</a:t>
            </a:r>
            <a:r>
              <a:rPr lang="de-DE" sz="2400" dirty="0">
                <a:latin typeface="Palatino Linotype" panose="02040502050505030304" pitchFamily="18" charset="0"/>
              </a:rPr>
              <a:t>? antwortete Er ihnen und sprach: Das Reich Gottes kommt nicht mit äußerlichen Gebärden; man wird auch nicht sagen: Siehe hier! oder: da ist es! Denn sehet, </a:t>
            </a:r>
            <a:r>
              <a:rPr lang="de-DE" sz="2400" dirty="0">
                <a:solidFill>
                  <a:schemeClr val="accent2">
                    <a:lumMod val="60000"/>
                    <a:lumOff val="40000"/>
                  </a:schemeClr>
                </a:solidFill>
                <a:latin typeface="Palatino Linotype" panose="02040502050505030304" pitchFamily="18" charset="0"/>
              </a:rPr>
              <a:t>das Reich Gottes ist inwendig in euch</a:t>
            </a:r>
            <a:r>
              <a:rPr lang="de-DE" sz="2400" dirty="0">
                <a:latin typeface="Palatino Linotype" panose="02040502050505030304" pitchFamily="18" charset="0"/>
              </a:rPr>
              <a:t>.“ Lukas 17,20.21 Luther 1912</a:t>
            </a:r>
            <a:endParaRPr lang="en-GB" sz="2400" dirty="0">
              <a:latin typeface="Palatino Linotype" panose="02040502050505030304" pitchFamily="18" charset="0"/>
            </a:endParaRPr>
          </a:p>
          <a:p>
            <a:pPr algn="just"/>
            <a:endParaRPr lang="en-GB" sz="2400" dirty="0">
              <a:latin typeface="Palatino Linotype" panose="02040502050505030304" pitchFamily="18" charset="0"/>
            </a:endParaRPr>
          </a:p>
          <a:p>
            <a:pPr algn="just"/>
            <a:r>
              <a:rPr lang="de-DE" sz="2400" dirty="0">
                <a:latin typeface="Palatino Linotype" panose="02040502050505030304" pitchFamily="18" charset="0"/>
              </a:rPr>
              <a:t>Das Königreich Gottes ist kein Territorium, es sind keine Armeen, es ist inwendig in uns. Es ist geistig, es ist Charakter.   </a:t>
            </a:r>
            <a:endParaRPr lang="en-AU" sz="2400" dirty="0">
              <a:latin typeface="Palatino Linotype" panose="02040502050505030304" pitchFamily="18" charset="0"/>
            </a:endParaRPr>
          </a:p>
        </p:txBody>
      </p:sp>
    </p:spTree>
    <p:extLst>
      <p:ext uri="{BB962C8B-B14F-4D97-AF65-F5344CB8AC3E}">
        <p14:creationId xmlns:p14="http://schemas.microsoft.com/office/powerpoint/2010/main" val="3479912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19CDF-D249-EE7F-6849-0B63AA3AF07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3F73F82-4DD5-7A8F-C029-55008FF8EF71}"/>
              </a:ext>
            </a:extLst>
          </p:cNvPr>
          <p:cNvSpPr>
            <a:spLocks noGrp="1" noChangeArrowheads="1"/>
          </p:cNvSpPr>
          <p:nvPr>
            <p:ph type="ctrTitle"/>
          </p:nvPr>
        </p:nvSpPr>
        <p:spPr>
          <a:xfrm>
            <a:off x="812800" y="315838"/>
            <a:ext cx="10566399" cy="695382"/>
          </a:xfrm>
        </p:spPr>
        <p:txBody>
          <a:bodyPr>
            <a:normAutofit/>
          </a:bodyPr>
          <a:lstStyle/>
          <a:p>
            <a:pPr defTabSz="1036638"/>
            <a:r>
              <a:rPr lang="en-US" altLang="en-US" sz="3200" dirty="0"/>
              <a:t>Das </a:t>
            </a:r>
            <a:r>
              <a:rPr lang="en-US" altLang="en-US" sz="3200" dirty="0" err="1"/>
              <a:t>beispiel</a:t>
            </a:r>
            <a:r>
              <a:rPr lang="en-US" altLang="en-US" sz="3200" dirty="0"/>
              <a:t> von Johannes dem </a:t>
            </a:r>
            <a:r>
              <a:rPr lang="en-US" altLang="en-US" sz="3200" dirty="0" err="1"/>
              <a:t>täufer</a:t>
            </a:r>
            <a:endParaRPr lang="en-US" altLang="en-US" sz="3200" dirty="0"/>
          </a:p>
        </p:txBody>
      </p:sp>
      <p:sp>
        <p:nvSpPr>
          <p:cNvPr id="11267" name="Text Box 3">
            <a:extLst>
              <a:ext uri="{FF2B5EF4-FFF2-40B4-BE49-F238E27FC236}">
                <a16:creationId xmlns:a16="http://schemas.microsoft.com/office/drawing/2014/main" id="{67DD4B12-541A-651A-5A0E-C9B416BB1F72}"/>
              </a:ext>
            </a:extLst>
          </p:cNvPr>
          <p:cNvSpPr txBox="1">
            <a:spLocks noChangeArrowheads="1"/>
          </p:cNvSpPr>
          <p:nvPr/>
        </p:nvSpPr>
        <p:spPr bwMode="auto">
          <a:xfrm>
            <a:off x="396239" y="1084054"/>
            <a:ext cx="11399519"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100" dirty="0">
                <a:latin typeface="Palatino Linotype" panose="02040502050505030304" pitchFamily="18" charset="0"/>
              </a:rPr>
              <a:t>„Wahrlich, Ich sage euch: Unter denen, die von Frauen geboren sind, ist kein Größerer aufgetreten als Johannes der Täufer; </a:t>
            </a:r>
            <a:r>
              <a:rPr lang="de-DE" sz="2100" dirty="0">
                <a:solidFill>
                  <a:schemeClr val="accent2">
                    <a:lumMod val="60000"/>
                    <a:lumOff val="40000"/>
                  </a:schemeClr>
                </a:solidFill>
                <a:latin typeface="Palatino Linotype" panose="02040502050505030304" pitchFamily="18" charset="0"/>
              </a:rPr>
              <a:t>doch der Kleinste im Reich der Himmel ist größer als er</a:t>
            </a:r>
            <a:r>
              <a:rPr lang="de-DE" sz="2100" dirty="0">
                <a:latin typeface="Palatino Linotype" panose="02040502050505030304" pitchFamily="18" charset="0"/>
              </a:rPr>
              <a:t>.“ Matthäus 11,11</a:t>
            </a:r>
          </a:p>
          <a:p>
            <a:pPr algn="just"/>
            <a:endParaRPr lang="en-GB" sz="2100" dirty="0">
              <a:solidFill>
                <a:schemeClr val="bg2">
                  <a:lumMod val="60000"/>
                  <a:lumOff val="40000"/>
                </a:schemeClr>
              </a:solidFill>
              <a:latin typeface="Palatino Linotype" panose="02040502050505030304" pitchFamily="18" charset="0"/>
            </a:endParaRPr>
          </a:p>
          <a:p>
            <a:pPr algn="just"/>
            <a:r>
              <a:rPr lang="de-DE" sz="2100" dirty="0">
                <a:latin typeface="Palatino Linotype" panose="02040502050505030304" pitchFamily="18" charset="0"/>
              </a:rPr>
              <a:t>„Johannes dem Täufer erging es wie den Jüngern des Heilandes: </a:t>
            </a:r>
            <a:r>
              <a:rPr lang="de-DE" sz="2100" dirty="0">
                <a:solidFill>
                  <a:schemeClr val="accent2">
                    <a:lumMod val="60000"/>
                    <a:lumOff val="40000"/>
                  </a:schemeClr>
                </a:solidFill>
                <a:latin typeface="Palatino Linotype" panose="02040502050505030304" pitchFamily="18" charset="0"/>
              </a:rPr>
              <a:t>Auch er hatte das Wesen des Reiches Christi nicht verstanden, </a:t>
            </a:r>
            <a:r>
              <a:rPr lang="de-DE" sz="2100" dirty="0">
                <a:latin typeface="Palatino Linotype" panose="02040502050505030304" pitchFamily="18" charset="0"/>
              </a:rPr>
              <a:t>sondern wartete darauf, dass Jesus den Thron Davids einnehmen werde. Als aber die Zeit verstrich und der Heiland keinen Anspruch auf königliche Autorität geltend machte, zeigte sich Johannes bestürzt und beunruhigt. Er hatte dem Volk verkündet, dass als Erfüllung der Weissagung des Jesaja dem Herrn der Weg bereitet werden müsse. „Alle Berge und Hügel sollen erniedrigt werden, und was uneben ist, soll gerade, und was hügelig ist, soll eben werden.“ </a:t>
            </a:r>
            <a:r>
              <a:rPr lang="de-DE" sz="2100" dirty="0" err="1">
                <a:latin typeface="Palatino Linotype" panose="02040502050505030304" pitchFamily="18" charset="0"/>
              </a:rPr>
              <a:t>Jes</a:t>
            </a:r>
            <a:r>
              <a:rPr lang="de-DE" sz="2100" dirty="0">
                <a:latin typeface="Palatino Linotype" panose="02040502050505030304" pitchFamily="18" charset="0"/>
              </a:rPr>
              <a:t> 40,4; 57,14. Er hatte nach den Gipfeln menschlichen Hochmuts und menschlicher Macht Ausschau gehalten, die erniedrigt werden müssten. Und er hatte auf den Messias als denjenigen hingewiesen, der „Seine Wurfschaufel schon in der Hand“ hält und gründlich „Seine Tenne fegen“, der „Seinen Weizen in die Scheune sammeln; aber die Spreu ... mit unauslöschlichem Feuer verbrennen“ wird. </a:t>
            </a:r>
            <a:r>
              <a:rPr lang="de-DE" sz="2100" dirty="0" err="1">
                <a:latin typeface="Palatino Linotype" panose="02040502050505030304" pitchFamily="18" charset="0"/>
              </a:rPr>
              <a:t>Mt</a:t>
            </a:r>
            <a:r>
              <a:rPr lang="de-DE" sz="2100" dirty="0">
                <a:latin typeface="Palatino Linotype" panose="02040502050505030304" pitchFamily="18" charset="0"/>
              </a:rPr>
              <a:t> 3,12. </a:t>
            </a:r>
            <a:r>
              <a:rPr lang="de-DE" sz="2100" dirty="0">
                <a:solidFill>
                  <a:schemeClr val="accent2">
                    <a:lumMod val="60000"/>
                    <a:lumOff val="40000"/>
                  </a:schemeClr>
                </a:solidFill>
                <a:latin typeface="Palatino Linotype" panose="02040502050505030304" pitchFamily="18" charset="0"/>
              </a:rPr>
              <a:t>Gleich dem Propheten Elia, in dessen Geist und Kraft er zu Israel gekommen war, erwartete Johannes, dass der Herr sich als ein Gott offenbaren werde, der mit Feuer antwortet</a:t>
            </a:r>
            <a:r>
              <a:rPr lang="de-DE" sz="2100" dirty="0">
                <a:latin typeface="Palatino Linotype" panose="02040502050505030304" pitchFamily="18" charset="0"/>
              </a:rPr>
              <a:t>.“ {Leben Jesu 202.2}</a:t>
            </a:r>
            <a:r>
              <a:rPr lang="en-GB" sz="2100" dirty="0">
                <a:solidFill>
                  <a:schemeClr val="bg2">
                    <a:lumMod val="60000"/>
                    <a:lumOff val="40000"/>
                  </a:schemeClr>
                </a:solidFill>
                <a:latin typeface="Palatino Linotype" panose="02040502050505030304" pitchFamily="18" charset="0"/>
              </a:rPr>
              <a:t>.</a:t>
            </a:r>
            <a:r>
              <a:rPr lang="en-GB" sz="2100" dirty="0">
                <a:latin typeface="Palatino Linotype" panose="02040502050505030304" pitchFamily="18" charset="0"/>
              </a:rPr>
              <a:t> </a:t>
            </a:r>
          </a:p>
        </p:txBody>
      </p:sp>
    </p:spTree>
    <p:extLst>
      <p:ext uri="{BB962C8B-B14F-4D97-AF65-F5344CB8AC3E}">
        <p14:creationId xmlns:p14="http://schemas.microsoft.com/office/powerpoint/2010/main" val="3092468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8BAA5-5A26-8613-A809-14CF12C321D8}"/>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F497CD3-D347-EAD3-383C-184EAEC63A91}"/>
              </a:ext>
            </a:extLst>
          </p:cNvPr>
          <p:cNvSpPr>
            <a:spLocks noGrp="1" noChangeArrowheads="1"/>
          </p:cNvSpPr>
          <p:nvPr>
            <p:ph type="ctrTitle"/>
          </p:nvPr>
        </p:nvSpPr>
        <p:spPr>
          <a:xfrm>
            <a:off x="812799" y="466667"/>
            <a:ext cx="10566399" cy="544774"/>
          </a:xfrm>
        </p:spPr>
        <p:txBody>
          <a:bodyPr>
            <a:normAutofit/>
          </a:bodyPr>
          <a:lstStyle/>
          <a:p>
            <a:pPr defTabSz="1036638"/>
            <a:r>
              <a:rPr lang="de-DE" altLang="en-US" sz="3200" dirty="0"/>
              <a:t>War Josua nicht ein treuer Diener?</a:t>
            </a:r>
            <a:endParaRPr lang="en-US" altLang="en-US" sz="3200" dirty="0"/>
          </a:p>
        </p:txBody>
      </p:sp>
      <p:sp>
        <p:nvSpPr>
          <p:cNvPr id="11267" name="Text Box 3">
            <a:extLst>
              <a:ext uri="{FF2B5EF4-FFF2-40B4-BE49-F238E27FC236}">
                <a16:creationId xmlns:a16="http://schemas.microsoft.com/office/drawing/2014/main" id="{D373E6EC-DF6B-1074-B560-056636FAD04F}"/>
              </a:ext>
            </a:extLst>
          </p:cNvPr>
          <p:cNvSpPr txBox="1">
            <a:spLocks noChangeArrowheads="1"/>
          </p:cNvSpPr>
          <p:nvPr/>
        </p:nvSpPr>
        <p:spPr bwMode="auto">
          <a:xfrm>
            <a:off x="569792" y="1011441"/>
            <a:ext cx="1105241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200" dirty="0">
                <a:latin typeface="Palatino Linotype" panose="02040502050505030304" pitchFamily="18" charset="0"/>
              </a:rPr>
              <a:t>Nachdem Israel Gott am Berg Sinai mitgeteilt hatte, dass sie Seine Stimme nicht hören wollten und dass sie alle Seine Verheißungen selbst erfüllen würden, musste Gott sich herablassen, die Dinge auf ihre Weise zu regeln.</a:t>
            </a:r>
            <a:endParaRPr lang="en-GB" sz="2200" dirty="0">
              <a:latin typeface="Palatino Linotype" panose="02040502050505030304" pitchFamily="18" charset="0"/>
            </a:endParaRPr>
          </a:p>
          <a:p>
            <a:pPr algn="just"/>
            <a:endParaRPr lang="en-GB" sz="2200" dirty="0">
              <a:latin typeface="Palatino Linotype" panose="02040502050505030304" pitchFamily="18" charset="0"/>
            </a:endParaRPr>
          </a:p>
          <a:p>
            <a:pPr algn="just"/>
            <a:r>
              <a:rPr lang="de-DE" sz="2200" dirty="0">
                <a:latin typeface="Palatino Linotype" panose="02040502050505030304" pitchFamily="18" charset="0"/>
              </a:rPr>
              <a:t>„Doch noch einmal bat der Patriarch um ein sichtbares Zeichen zur Stärkung seines Glaubens und als Beweis für spätere Geschlechter, dass Gottes gnädige Absichten mit ihnen in Erfüllung gehen würden. </a:t>
            </a:r>
            <a:r>
              <a:rPr lang="de-DE" sz="2200" dirty="0">
                <a:solidFill>
                  <a:schemeClr val="accent2">
                    <a:lumMod val="60000"/>
                    <a:lumOff val="40000"/>
                  </a:schemeClr>
                </a:solidFill>
                <a:latin typeface="Palatino Linotype" panose="02040502050505030304" pitchFamily="18" charset="0"/>
              </a:rPr>
              <a:t>Der Herr ließ sich herab, mit Seinem Diener ein Bündnis zu schließen, und zwar in solcher Form, wie sie unter Menschen bei der Bestätigung einer feierlichen Verpflichtung damals üblich waren.“ </a:t>
            </a:r>
            <a:r>
              <a:rPr lang="de-DE" sz="2200" dirty="0">
                <a:latin typeface="Palatino Linotype" panose="02040502050505030304" pitchFamily="18" charset="0"/>
              </a:rPr>
              <a:t>{Patriarchen und Propheten 115.3}</a:t>
            </a:r>
          </a:p>
          <a:p>
            <a:pPr algn="just"/>
            <a:endParaRPr lang="en-GB" sz="2200" dirty="0">
              <a:latin typeface="Palatino Linotype" panose="02040502050505030304" pitchFamily="18" charset="0"/>
            </a:endParaRPr>
          </a:p>
          <a:p>
            <a:pPr algn="just"/>
            <a:r>
              <a:rPr lang="de-DE" sz="2200" dirty="0">
                <a:latin typeface="Palatino Linotype" panose="02040502050505030304" pitchFamily="18" charset="0"/>
              </a:rPr>
              <a:t>Gott hat Israel nicht verlassen; Er wandelte mit ihnen in ihrem falschen Verständnis und versuchte, sie in Sein Reich zu  bringen. Einige lebten nach dem Licht, das sie verstanden hatten, und werden gerettet werden. Da sie aber in einem falschen Verständnis des Reiches Gottes verhaftet waren, gingen die meisten von ihnen nicht in Gottes Ruhe oder Sein friedvolles Königreich ein.</a:t>
            </a:r>
            <a:endParaRPr lang="en-GB" sz="2200" dirty="0">
              <a:latin typeface="Palatino Linotype" panose="02040502050505030304" pitchFamily="18" charset="0"/>
            </a:endParaRPr>
          </a:p>
        </p:txBody>
      </p:sp>
    </p:spTree>
    <p:extLst>
      <p:ext uri="{BB962C8B-B14F-4D97-AF65-F5344CB8AC3E}">
        <p14:creationId xmlns:p14="http://schemas.microsoft.com/office/powerpoint/2010/main" val="1874663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425D0-A083-3F9B-4999-7E856B6AE83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AE14F7F-AA78-F630-A787-5D16A9BE3CEB}"/>
              </a:ext>
            </a:extLst>
          </p:cNvPr>
          <p:cNvSpPr>
            <a:spLocks noGrp="1" noChangeArrowheads="1"/>
          </p:cNvSpPr>
          <p:nvPr>
            <p:ph type="ctrTitle"/>
          </p:nvPr>
        </p:nvSpPr>
        <p:spPr>
          <a:xfrm>
            <a:off x="1253467" y="412171"/>
            <a:ext cx="9422836" cy="628459"/>
          </a:xfrm>
        </p:spPr>
        <p:txBody>
          <a:bodyPr>
            <a:normAutofit/>
          </a:bodyPr>
          <a:lstStyle/>
          <a:p>
            <a:pPr defTabSz="1036638"/>
            <a:r>
              <a:rPr lang="en-US" altLang="en-US" sz="3200" dirty="0" err="1"/>
              <a:t>schlussfolgerung</a:t>
            </a:r>
            <a:endParaRPr lang="en-US" altLang="en-US" sz="3200" dirty="0"/>
          </a:p>
        </p:txBody>
      </p:sp>
      <p:sp>
        <p:nvSpPr>
          <p:cNvPr id="11267" name="Text Box 3">
            <a:extLst>
              <a:ext uri="{FF2B5EF4-FFF2-40B4-BE49-F238E27FC236}">
                <a16:creationId xmlns:a16="http://schemas.microsoft.com/office/drawing/2014/main" id="{CE0BA04B-5048-7BA2-E256-31C7F525BB48}"/>
              </a:ext>
            </a:extLst>
          </p:cNvPr>
          <p:cNvSpPr txBox="1">
            <a:spLocks noChangeArrowheads="1"/>
          </p:cNvSpPr>
          <p:nvPr/>
        </p:nvSpPr>
        <p:spPr bwMode="auto">
          <a:xfrm>
            <a:off x="820929" y="1285727"/>
            <a:ext cx="10550141"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de-DE" sz="2300" dirty="0">
                <a:latin typeface="Palatino Linotype" panose="02040502050505030304" pitchFamily="18" charset="0"/>
              </a:rPr>
              <a:t>Das Königreich des Himmels ist ein Reich des Charakters.</a:t>
            </a:r>
          </a:p>
          <a:p>
            <a:pPr marL="342900" indent="-342900">
              <a:buFont typeface="Arial" panose="020B0604020202020204" pitchFamily="34" charset="0"/>
              <a:buChar char="•"/>
            </a:pPr>
            <a:r>
              <a:rPr lang="de-DE" sz="2300" dirty="0">
                <a:latin typeface="Palatino Linotype" panose="02040502050505030304" pitchFamily="18" charset="0"/>
              </a:rPr>
              <a:t>Es kommt nicht mit äußerlichen Gebärden.</a:t>
            </a:r>
          </a:p>
          <a:p>
            <a:pPr marL="342900" indent="-342900">
              <a:buFont typeface="Arial" panose="020B0604020202020204" pitchFamily="34" charset="0"/>
              <a:buChar char="•"/>
            </a:pPr>
            <a:r>
              <a:rPr lang="de-DE" sz="2300" dirty="0">
                <a:latin typeface="Palatino Linotype" panose="02040502050505030304" pitchFamily="18" charset="0"/>
              </a:rPr>
              <a:t>Seine Auswirkung wird ewige Ruhe und Sicherheit sein.</a:t>
            </a:r>
          </a:p>
          <a:p>
            <a:pPr marL="342900" indent="-342900">
              <a:buFont typeface="Arial" panose="020B0604020202020204" pitchFamily="34" charset="0"/>
              <a:buChar char="•"/>
            </a:pPr>
            <a:r>
              <a:rPr lang="de-DE" sz="2300" dirty="0">
                <a:latin typeface="Palatino Linotype" panose="02040502050505030304" pitchFamily="18" charset="0"/>
              </a:rPr>
              <a:t>Die Untertanen Christi kämpfen daher nicht und wenden keine Gewalt an.</a:t>
            </a:r>
          </a:p>
          <a:p>
            <a:pPr marL="342900" indent="-342900">
              <a:buFont typeface="Arial" panose="020B0604020202020204" pitchFamily="34" charset="0"/>
              <a:buChar char="•"/>
            </a:pPr>
            <a:r>
              <a:rPr lang="de-DE" sz="2300" dirty="0">
                <a:latin typeface="Palatino Linotype" panose="02040502050505030304" pitchFamily="18" charset="0"/>
              </a:rPr>
              <a:t>Israel war nicht ohne Sünde und beging viele der gleichen Sünden wie die Kanaaniter. Gott konnte sie in diesem Zusammenhang nicht dazu benutzen, die Kanaaniter zu vertreiben.</a:t>
            </a:r>
          </a:p>
          <a:p>
            <a:pPr marL="342900" indent="-342900">
              <a:buFont typeface="Arial" panose="020B0604020202020204" pitchFamily="34" charset="0"/>
              <a:buChar char="•"/>
            </a:pPr>
            <a:r>
              <a:rPr lang="de-DE" sz="2300" dirty="0">
                <a:latin typeface="Palatino Linotype" panose="02040502050505030304" pitchFamily="18" charset="0"/>
              </a:rPr>
              <a:t>Israel sagte, dass es alles tun werde, was der Herr gesagt hatte, und wollte das Land Kanaan mit Gewalt einnehmen. Gott ließ sie gewähren, um ihnen die Sinnlosigkeit ihres Handelns zu zeigen und sie zu Seinem Charakter zu führen.</a:t>
            </a:r>
          </a:p>
          <a:p>
            <a:pPr marL="342900" indent="-342900">
              <a:buFont typeface="Arial" panose="020B0604020202020204" pitchFamily="34" charset="0"/>
              <a:buChar char="•"/>
            </a:pPr>
            <a:r>
              <a:rPr lang="de-DE" sz="2300" dirty="0">
                <a:latin typeface="Palatino Linotype" panose="02040502050505030304" pitchFamily="18" charset="0"/>
              </a:rPr>
              <a:t>Gott wollte, dass Sein Volk Kanaan reinigte, so wie Jesus den Tempel gereinigt hatte. Der Charakter Seines Volkes hätte die Einwohner zur Umkehr oder zur Flucht veranlasst.</a:t>
            </a:r>
            <a:endParaRPr lang="en-AU" sz="2300" dirty="0">
              <a:latin typeface="Palatino Linotype" panose="02040502050505030304" pitchFamily="18" charset="0"/>
            </a:endParaRPr>
          </a:p>
          <a:p>
            <a:pPr algn="just"/>
            <a:endParaRPr lang="en-AU" sz="2200" dirty="0">
              <a:latin typeface="Palatino Linotype" panose="02040502050505030304" pitchFamily="18" charset="0"/>
            </a:endParaRPr>
          </a:p>
          <a:p>
            <a:pPr algn="just"/>
            <a:endParaRPr lang="en-GB" sz="2200" dirty="0">
              <a:latin typeface="Palatino Linotype" panose="02040502050505030304" pitchFamily="18" charset="0"/>
            </a:endParaRPr>
          </a:p>
        </p:txBody>
      </p:sp>
    </p:spTree>
    <p:extLst>
      <p:ext uri="{BB962C8B-B14F-4D97-AF65-F5344CB8AC3E}">
        <p14:creationId xmlns:p14="http://schemas.microsoft.com/office/powerpoint/2010/main" val="3312079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A9E22-A5B6-0F79-63D2-4ADE4EF3B869}"/>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ED7303C8-5AC8-F0FF-67E2-03EA45E6B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9831" y="1497448"/>
            <a:ext cx="4270341" cy="3843307"/>
          </a:xfrm>
          <a:prstGeom prst="rect">
            <a:avLst/>
          </a:prstGeom>
        </p:spPr>
      </p:pic>
    </p:spTree>
    <p:extLst>
      <p:ext uri="{BB962C8B-B14F-4D97-AF65-F5344CB8AC3E}">
        <p14:creationId xmlns:p14="http://schemas.microsoft.com/office/powerpoint/2010/main" val="406636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2802C-22DF-2442-D2F4-65F0A8BEC04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1A94DD2-01E1-6A07-83DF-987305D2EB3A}"/>
              </a:ext>
            </a:extLst>
          </p:cNvPr>
          <p:cNvSpPr>
            <a:spLocks noGrp="1" noChangeArrowheads="1"/>
          </p:cNvSpPr>
          <p:nvPr>
            <p:ph type="ctrTitle"/>
          </p:nvPr>
        </p:nvSpPr>
        <p:spPr>
          <a:xfrm>
            <a:off x="910177" y="447293"/>
            <a:ext cx="10111563" cy="628459"/>
          </a:xfrm>
        </p:spPr>
        <p:txBody>
          <a:bodyPr>
            <a:normAutofit/>
          </a:bodyPr>
          <a:lstStyle/>
          <a:p>
            <a:pPr defTabSz="1036638"/>
            <a:r>
              <a:rPr lang="en-US" altLang="en-US" sz="3200" dirty="0"/>
              <a:t>Das </a:t>
            </a:r>
            <a:r>
              <a:rPr lang="en-US" altLang="en-US" sz="3200" dirty="0" err="1"/>
              <a:t>empfangen</a:t>
            </a:r>
            <a:r>
              <a:rPr lang="en-US" altLang="en-US" sz="3200" dirty="0"/>
              <a:t> des </a:t>
            </a:r>
            <a:r>
              <a:rPr lang="en-US" altLang="en-US" sz="3200" dirty="0" err="1"/>
              <a:t>königreichs</a:t>
            </a:r>
            <a:endParaRPr lang="en-US" altLang="en-US" sz="3200" dirty="0"/>
          </a:p>
        </p:txBody>
      </p:sp>
      <p:sp>
        <p:nvSpPr>
          <p:cNvPr id="11267" name="Text Box 3">
            <a:extLst>
              <a:ext uri="{FF2B5EF4-FFF2-40B4-BE49-F238E27FC236}">
                <a16:creationId xmlns:a16="http://schemas.microsoft.com/office/drawing/2014/main" id="{D55570F3-D2EF-F5C7-62F5-C845846A6202}"/>
              </a:ext>
            </a:extLst>
          </p:cNvPr>
          <p:cNvSpPr txBox="1">
            <a:spLocks noChangeArrowheads="1"/>
          </p:cNvSpPr>
          <p:nvPr/>
        </p:nvSpPr>
        <p:spPr bwMode="auto">
          <a:xfrm>
            <a:off x="790369" y="1220471"/>
            <a:ext cx="1061126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400" dirty="0">
                <a:latin typeface="Palatino Linotype" panose="02040502050505030304" pitchFamily="18" charset="0"/>
              </a:rPr>
              <a:t>„Ich sah in den </a:t>
            </a:r>
            <a:r>
              <a:rPr lang="de-DE" sz="2400" dirty="0" err="1">
                <a:latin typeface="Palatino Linotype" panose="02040502050505030304" pitchFamily="18" charset="0"/>
              </a:rPr>
              <a:t>Nachtgesichten</a:t>
            </a:r>
            <a:r>
              <a:rPr lang="de-DE" sz="2400" dirty="0">
                <a:latin typeface="Palatino Linotype" panose="02040502050505030304" pitchFamily="18" charset="0"/>
              </a:rPr>
              <a:t>, und siehe, es kam Einer mit den Wolken des Himmels, gleich einem Sohn des Menschen; und Er gelangte bis zu dem Hochbetagten und wurde vor Ihn gebracht. Und Ihm wurde Herrschaft, Ehre und Königtum verliehen, und alle Völker, Stämme und Sprachen dienten Ihm; Seine Herrschaft ist eine ewige Herrschaft, die nicht vergeht, und Sein Königtum wird nie zugrunde gehen.</a:t>
            </a:r>
            <a:r>
              <a:rPr lang="en-GB" sz="2400" dirty="0">
                <a:latin typeface="Palatino Linotype" panose="02040502050505030304" pitchFamily="18" charset="0"/>
              </a:rPr>
              <a:t>” Daniel 7,13.14</a:t>
            </a:r>
          </a:p>
          <a:p>
            <a:pPr algn="just"/>
            <a:endParaRPr lang="en-GB" sz="2400" dirty="0">
              <a:latin typeface="Palatino Linotype" panose="02040502050505030304" pitchFamily="18" charset="0"/>
            </a:endParaRPr>
          </a:p>
          <a:p>
            <a:pPr marL="342900" indent="-342900">
              <a:buFont typeface="Arial" panose="020B0604020202020204" pitchFamily="34" charset="0"/>
              <a:buChar char="•"/>
            </a:pPr>
            <a:r>
              <a:rPr lang="en-GB" sz="2400" dirty="0">
                <a:latin typeface="Palatino Linotype" panose="02040502050505030304" pitchFamily="18" charset="0"/>
              </a:rPr>
              <a:t>E</a:t>
            </a:r>
            <a:r>
              <a:rPr lang="de-DE" sz="2400" dirty="0">
                <a:latin typeface="Palatino Linotype" panose="02040502050505030304" pitchFamily="18" charset="0"/>
              </a:rPr>
              <a:t>s wird empfangen durch das Kommen zum Vater – nicht durch die Eroberung von Gebieten durch Armeen.</a:t>
            </a:r>
          </a:p>
          <a:p>
            <a:pPr marL="342900" indent="-342900">
              <a:buFont typeface="Arial" panose="020B0604020202020204" pitchFamily="34" charset="0"/>
              <a:buChar char="•"/>
            </a:pPr>
            <a:r>
              <a:rPr lang="de-DE" sz="2400" dirty="0">
                <a:latin typeface="Palatino Linotype" panose="02040502050505030304" pitchFamily="18" charset="0"/>
              </a:rPr>
              <a:t>Es ist eine ewige Herrschaft, was bedeutet, dass seine Untertanen vollkommen frei und in Frieden sind.</a:t>
            </a:r>
          </a:p>
          <a:p>
            <a:pPr marL="342900" indent="-342900">
              <a:buFont typeface="Arial" panose="020B0604020202020204" pitchFamily="34" charset="0"/>
              <a:buChar char="•"/>
            </a:pPr>
            <a:r>
              <a:rPr lang="de-DE" sz="2400" dirty="0">
                <a:latin typeface="Palatino Linotype" panose="02040502050505030304" pitchFamily="18" charset="0"/>
              </a:rPr>
              <a:t>Es kann nicht zerstört werden, denn es ist ein Reich der Liebe. Es ist inwendig in uns. Es kann nicht durch Armeen oder Schwerter, Gewehre und Gewalt zerstört werden.</a:t>
            </a:r>
            <a:endParaRPr lang="en-GB" sz="2400" dirty="0">
              <a:latin typeface="Palatino Linotype" panose="02040502050505030304" pitchFamily="18" charset="0"/>
            </a:endParaRPr>
          </a:p>
        </p:txBody>
      </p:sp>
    </p:spTree>
    <p:extLst>
      <p:ext uri="{BB962C8B-B14F-4D97-AF65-F5344CB8AC3E}">
        <p14:creationId xmlns:p14="http://schemas.microsoft.com/office/powerpoint/2010/main" val="1193296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CDD6E-A21B-517A-99C8-E050081B5BB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EEC2EDF-1A6B-23A4-0E8E-3254AD13B246}"/>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a:t>Die </a:t>
            </a:r>
            <a:r>
              <a:rPr lang="en-US" altLang="en-US" sz="3200" dirty="0" err="1"/>
              <a:t>auswirkung</a:t>
            </a:r>
            <a:r>
              <a:rPr lang="en-US" altLang="en-US" sz="3200" dirty="0"/>
              <a:t> dieses </a:t>
            </a:r>
            <a:r>
              <a:rPr lang="en-US" altLang="en-US" sz="3200" dirty="0" err="1"/>
              <a:t>königreichs</a:t>
            </a:r>
            <a:endParaRPr lang="en-US" altLang="en-US" sz="3200" dirty="0"/>
          </a:p>
        </p:txBody>
      </p:sp>
      <p:sp>
        <p:nvSpPr>
          <p:cNvPr id="11267" name="Text Box 3">
            <a:extLst>
              <a:ext uri="{FF2B5EF4-FFF2-40B4-BE49-F238E27FC236}">
                <a16:creationId xmlns:a16="http://schemas.microsoft.com/office/drawing/2014/main" id="{01779153-48E2-7CAD-9072-12D46662DDA0}"/>
              </a:ext>
            </a:extLst>
          </p:cNvPr>
          <p:cNvSpPr txBox="1">
            <a:spLocks noChangeArrowheads="1"/>
          </p:cNvSpPr>
          <p:nvPr/>
        </p:nvSpPr>
        <p:spPr bwMode="auto">
          <a:xfrm>
            <a:off x="786218" y="1385376"/>
            <a:ext cx="1011156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400" dirty="0">
                <a:latin typeface="Palatino Linotype" panose="02040502050505030304" pitchFamily="18" charset="0"/>
              </a:rPr>
              <a:t>„Siehe, </a:t>
            </a:r>
            <a:r>
              <a:rPr lang="de-DE" sz="2400" dirty="0">
                <a:solidFill>
                  <a:schemeClr val="accent2">
                    <a:lumMod val="60000"/>
                    <a:lumOff val="40000"/>
                  </a:schemeClr>
                </a:solidFill>
                <a:latin typeface="Palatino Linotype" panose="02040502050505030304" pitchFamily="18" charset="0"/>
              </a:rPr>
              <a:t>ein König wird in Gerechtigkeit regieren</a:t>
            </a:r>
            <a:r>
              <a:rPr lang="de-DE" sz="2400" dirty="0">
                <a:latin typeface="Palatino Linotype" panose="02040502050505030304" pitchFamily="18" charset="0"/>
              </a:rPr>
              <a:t>, und Fürsten werden gemäß dem Recht herrschen; und ein Mann wird sein wie ein Bergungsort vor dem Wind und wie ein Schutz vor dem Unwetter, wie Wasserbäche in einer dürren Gegend, wie der Schatten eines mächtigen Felsens in einem erschöpften Land.“ Jesaja 32,1.2</a:t>
            </a:r>
            <a:endParaRPr lang="en-GB" sz="2400" dirty="0">
              <a:latin typeface="Palatino Linotype" panose="02040502050505030304" pitchFamily="18" charset="0"/>
            </a:endParaRPr>
          </a:p>
          <a:p>
            <a:pPr algn="just"/>
            <a:endParaRPr lang="en-GB" sz="2400" dirty="0">
              <a:latin typeface="Palatino Linotype" panose="02040502050505030304" pitchFamily="18" charset="0"/>
            </a:endParaRPr>
          </a:p>
          <a:p>
            <a:pPr algn="just"/>
            <a:r>
              <a:rPr lang="de-DE" sz="2400" dirty="0">
                <a:latin typeface="Palatino Linotype" panose="02040502050505030304" pitchFamily="18" charset="0"/>
              </a:rPr>
              <a:t>„Und das Recht wird sich in der Wüste niederlassen und die Gerechtigkeit im Fruchtgarten wohnen; und </a:t>
            </a:r>
            <a:r>
              <a:rPr lang="de-DE" sz="2400" dirty="0">
                <a:solidFill>
                  <a:schemeClr val="accent2">
                    <a:lumMod val="60000"/>
                    <a:lumOff val="40000"/>
                  </a:schemeClr>
                </a:solidFill>
                <a:latin typeface="Palatino Linotype" panose="02040502050505030304" pitchFamily="18" charset="0"/>
              </a:rPr>
              <a:t>das Werk der Gerechtigkeit wird Friede sein und der Ertrag der Gerechtigkeit Ruhe und Sicherheit auf ewig. </a:t>
            </a:r>
            <a:r>
              <a:rPr lang="de-DE" sz="2400" dirty="0">
                <a:latin typeface="Palatino Linotype" panose="02040502050505030304" pitchFamily="18" charset="0"/>
              </a:rPr>
              <a:t>Und Mein Volk wird in Wohnorten des Friedens wohnen, in sicheren Wohnungen und an sorglosen Ruheorten.“ Jesaja 32,16-18</a:t>
            </a:r>
            <a:endParaRPr lang="en-AU" sz="2400" dirty="0">
              <a:latin typeface="Palatino Linotype" panose="02040502050505030304" pitchFamily="18" charset="0"/>
            </a:endParaRPr>
          </a:p>
        </p:txBody>
      </p:sp>
    </p:spTree>
    <p:extLst>
      <p:ext uri="{BB962C8B-B14F-4D97-AF65-F5344CB8AC3E}">
        <p14:creationId xmlns:p14="http://schemas.microsoft.com/office/powerpoint/2010/main" val="711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33B52-1051-4E58-1B5C-5994506B461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F69421A-3C29-1BC2-770E-0A958194D54E}"/>
              </a:ext>
            </a:extLst>
          </p:cNvPr>
          <p:cNvSpPr>
            <a:spLocks noGrp="1" noChangeArrowheads="1"/>
          </p:cNvSpPr>
          <p:nvPr>
            <p:ph type="ctrTitle"/>
          </p:nvPr>
        </p:nvSpPr>
        <p:spPr>
          <a:xfrm>
            <a:off x="1254542" y="447293"/>
            <a:ext cx="9605136" cy="628459"/>
          </a:xfrm>
        </p:spPr>
        <p:txBody>
          <a:bodyPr>
            <a:normAutofit fontScale="90000"/>
          </a:bodyPr>
          <a:lstStyle/>
          <a:p>
            <a:pPr defTabSz="1036638"/>
            <a:r>
              <a:rPr lang="en-US" altLang="en-US" sz="3200" dirty="0" err="1"/>
              <a:t>Wer</a:t>
            </a:r>
            <a:r>
              <a:rPr lang="en-US" altLang="en-US" sz="3200" dirty="0"/>
              <a:t> </a:t>
            </a:r>
            <a:r>
              <a:rPr lang="en-US" altLang="en-US" sz="3200" dirty="0" err="1"/>
              <a:t>wird</a:t>
            </a:r>
            <a:r>
              <a:rPr lang="en-US" altLang="en-US" sz="3200" dirty="0"/>
              <a:t> in dieses </a:t>
            </a:r>
            <a:r>
              <a:rPr lang="en-US" altLang="en-US" sz="3200" dirty="0" err="1"/>
              <a:t>königreich</a:t>
            </a:r>
            <a:r>
              <a:rPr lang="en-US" altLang="en-US" sz="3200" dirty="0"/>
              <a:t> </a:t>
            </a:r>
            <a:r>
              <a:rPr lang="en-US" altLang="en-US" sz="3200" dirty="0" err="1"/>
              <a:t>eingehen</a:t>
            </a:r>
            <a:r>
              <a:rPr lang="en-US" altLang="en-US" sz="3200" dirty="0"/>
              <a:t>?</a:t>
            </a:r>
          </a:p>
        </p:txBody>
      </p:sp>
      <p:sp>
        <p:nvSpPr>
          <p:cNvPr id="11267" name="Text Box 3">
            <a:extLst>
              <a:ext uri="{FF2B5EF4-FFF2-40B4-BE49-F238E27FC236}">
                <a16:creationId xmlns:a16="http://schemas.microsoft.com/office/drawing/2014/main" id="{280D4C3C-BC92-8512-4F95-9D51C590B07D}"/>
              </a:ext>
            </a:extLst>
          </p:cNvPr>
          <p:cNvSpPr txBox="1">
            <a:spLocks noChangeArrowheads="1"/>
          </p:cNvSpPr>
          <p:nvPr/>
        </p:nvSpPr>
        <p:spPr bwMode="auto">
          <a:xfrm>
            <a:off x="759577" y="1460260"/>
            <a:ext cx="1067284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400" dirty="0">
                <a:latin typeface="Palatino Linotype" panose="02040502050505030304" pitchFamily="18" charset="0"/>
              </a:rPr>
              <a:t>„Glückselig sind </a:t>
            </a:r>
            <a:r>
              <a:rPr lang="de-DE" sz="2400" dirty="0">
                <a:solidFill>
                  <a:schemeClr val="accent2">
                    <a:lumMod val="60000"/>
                    <a:lumOff val="40000"/>
                  </a:schemeClr>
                </a:solidFill>
                <a:latin typeface="Palatino Linotype" panose="02040502050505030304" pitchFamily="18" charset="0"/>
              </a:rPr>
              <a:t>die geistlich Armen</a:t>
            </a:r>
            <a:r>
              <a:rPr lang="de-DE" sz="2400" dirty="0">
                <a:latin typeface="Palatino Linotype" panose="02040502050505030304" pitchFamily="18" charset="0"/>
              </a:rPr>
              <a:t>, denn ihrer ist das Reich der Himmel!“ Matthäus 5,3</a:t>
            </a:r>
            <a:endParaRPr lang="en-GB" sz="2400" dirty="0">
              <a:latin typeface="Palatino Linotype" panose="02040502050505030304" pitchFamily="18" charset="0"/>
            </a:endParaRPr>
          </a:p>
          <a:p>
            <a:pPr algn="just"/>
            <a:endParaRPr lang="en-GB" sz="2400" dirty="0">
              <a:latin typeface="Palatino Linotype" panose="02040502050505030304" pitchFamily="18" charset="0"/>
            </a:endParaRPr>
          </a:p>
          <a:p>
            <a:pPr algn="just"/>
            <a:r>
              <a:rPr lang="de-DE" sz="2400" dirty="0">
                <a:latin typeface="Palatino Linotype" panose="02040502050505030304" pitchFamily="18" charset="0"/>
              </a:rPr>
              <a:t>„Glückselig sind </a:t>
            </a:r>
            <a:r>
              <a:rPr lang="de-DE" sz="2400" dirty="0">
                <a:solidFill>
                  <a:schemeClr val="accent2">
                    <a:lumMod val="60000"/>
                    <a:lumOff val="40000"/>
                  </a:schemeClr>
                </a:solidFill>
                <a:latin typeface="Palatino Linotype" panose="02040502050505030304" pitchFamily="18" charset="0"/>
              </a:rPr>
              <a:t>die Friedfertigen, </a:t>
            </a:r>
            <a:r>
              <a:rPr lang="de-DE" sz="2400" dirty="0">
                <a:latin typeface="Palatino Linotype" panose="02040502050505030304" pitchFamily="18" charset="0"/>
              </a:rPr>
              <a:t>denn sie werden Söhne Gottes heißen! Glückselig sind, </a:t>
            </a:r>
            <a:r>
              <a:rPr lang="de-DE" sz="2400" dirty="0">
                <a:solidFill>
                  <a:schemeClr val="accent2">
                    <a:lumMod val="60000"/>
                    <a:lumOff val="40000"/>
                  </a:schemeClr>
                </a:solidFill>
                <a:latin typeface="Palatino Linotype" panose="02040502050505030304" pitchFamily="18" charset="0"/>
              </a:rPr>
              <a:t>die um der Gerechtigkeit willen verfolgt werden, denn ihrer ist das Reich der Himmel</a:t>
            </a:r>
            <a:r>
              <a:rPr lang="de-DE" sz="2400" dirty="0">
                <a:latin typeface="Palatino Linotype" panose="02040502050505030304" pitchFamily="18" charset="0"/>
              </a:rPr>
              <a:t>!“ Matthäus 5,9.10 </a:t>
            </a:r>
            <a:endParaRPr lang="en-GB" sz="2400" dirty="0">
              <a:latin typeface="Palatino Linotype" panose="02040502050505030304" pitchFamily="18" charset="0"/>
            </a:endParaRPr>
          </a:p>
          <a:p>
            <a:pPr algn="just"/>
            <a:endParaRPr lang="en-GB" sz="2400" dirty="0">
              <a:solidFill>
                <a:schemeClr val="accent1"/>
              </a:solidFill>
              <a:latin typeface="Palatino Linotype" panose="02040502050505030304" pitchFamily="18" charset="0"/>
            </a:endParaRPr>
          </a:p>
          <a:p>
            <a:pPr algn="just"/>
            <a:r>
              <a:rPr lang="de-DE" sz="2400" dirty="0">
                <a:latin typeface="Palatino Linotype" panose="02040502050505030304" pitchFamily="18" charset="0"/>
              </a:rPr>
              <a:t>„Wahrlich, Ich sage euch: </a:t>
            </a:r>
            <a:r>
              <a:rPr lang="de-DE" sz="2400" dirty="0">
                <a:solidFill>
                  <a:schemeClr val="accent2">
                    <a:lumMod val="60000"/>
                    <a:lumOff val="40000"/>
                  </a:schemeClr>
                </a:solidFill>
                <a:latin typeface="Palatino Linotype" panose="02040502050505030304" pitchFamily="18" charset="0"/>
              </a:rPr>
              <a:t>Wenn ihr nicht umkehrt und werdet wie die Kinder, so werdet ihr nicht in das Reich der Himmel kommen! </a:t>
            </a:r>
            <a:r>
              <a:rPr lang="de-DE" sz="2400" dirty="0">
                <a:latin typeface="Palatino Linotype" panose="02040502050505030304" pitchFamily="18" charset="0"/>
              </a:rPr>
              <a:t>Wer nun sich selbst erniedrigt wie dieses Kind, der ist der Größte im Reich der Himmel.“ Matthäus 18,3.4</a:t>
            </a:r>
            <a:endParaRPr lang="en-GB" sz="2400" dirty="0">
              <a:latin typeface="Palatino Linotype" panose="02040502050505030304" pitchFamily="18" charset="0"/>
            </a:endParaRPr>
          </a:p>
        </p:txBody>
      </p:sp>
    </p:spTree>
    <p:extLst>
      <p:ext uri="{BB962C8B-B14F-4D97-AF65-F5344CB8AC3E}">
        <p14:creationId xmlns:p14="http://schemas.microsoft.com/office/powerpoint/2010/main" val="629055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A162F-186E-ADBA-0959-B96AAE01AE1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A2D1059-C26E-3F75-CA7F-00958FFEDDD6}"/>
              </a:ext>
            </a:extLst>
          </p:cNvPr>
          <p:cNvSpPr>
            <a:spLocks noGrp="1" noChangeArrowheads="1"/>
          </p:cNvSpPr>
          <p:nvPr>
            <p:ph type="ctrTitle"/>
          </p:nvPr>
        </p:nvSpPr>
        <p:spPr>
          <a:xfrm>
            <a:off x="761088" y="428439"/>
            <a:ext cx="10312688" cy="628459"/>
          </a:xfrm>
        </p:spPr>
        <p:txBody>
          <a:bodyPr>
            <a:normAutofit fontScale="90000"/>
          </a:bodyPr>
          <a:lstStyle/>
          <a:p>
            <a:pPr defTabSz="1036638"/>
            <a:r>
              <a:rPr lang="en-US" altLang="en-US" sz="3200" dirty="0"/>
              <a:t>Dieses </a:t>
            </a:r>
            <a:r>
              <a:rPr lang="en-US" altLang="en-US" sz="3200" dirty="0" err="1"/>
              <a:t>königreich</a:t>
            </a:r>
            <a:r>
              <a:rPr lang="en-US" altLang="en-US" sz="3200" dirty="0"/>
              <a:t> </a:t>
            </a:r>
            <a:r>
              <a:rPr lang="en-US" altLang="en-US" sz="3200" dirty="0" err="1"/>
              <a:t>ist</a:t>
            </a:r>
            <a:r>
              <a:rPr lang="en-US" altLang="en-US" sz="3200" dirty="0"/>
              <a:t> </a:t>
            </a:r>
            <a:r>
              <a:rPr lang="en-US" altLang="en-US" sz="3200" dirty="0" err="1"/>
              <a:t>nicht</a:t>
            </a:r>
            <a:r>
              <a:rPr lang="en-US" altLang="en-US" sz="3200" dirty="0"/>
              <a:t> von </a:t>
            </a:r>
            <a:r>
              <a:rPr lang="en-US" altLang="en-US" sz="3200" dirty="0" err="1"/>
              <a:t>dieser</a:t>
            </a:r>
            <a:r>
              <a:rPr lang="en-US" altLang="en-US" sz="3200" dirty="0"/>
              <a:t> welt</a:t>
            </a:r>
          </a:p>
        </p:txBody>
      </p:sp>
      <p:sp>
        <p:nvSpPr>
          <p:cNvPr id="11267" name="Text Box 3">
            <a:extLst>
              <a:ext uri="{FF2B5EF4-FFF2-40B4-BE49-F238E27FC236}">
                <a16:creationId xmlns:a16="http://schemas.microsoft.com/office/drawing/2014/main" id="{36E0ED39-DE45-E584-EA55-B55F7610854F}"/>
              </a:ext>
            </a:extLst>
          </p:cNvPr>
          <p:cNvSpPr txBox="1">
            <a:spLocks noChangeArrowheads="1"/>
          </p:cNvSpPr>
          <p:nvPr/>
        </p:nvSpPr>
        <p:spPr bwMode="auto">
          <a:xfrm>
            <a:off x="761088" y="1351508"/>
            <a:ext cx="1017376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400" dirty="0">
                <a:latin typeface="Palatino Linotype" panose="02040502050505030304" pitchFamily="18" charset="0"/>
              </a:rPr>
              <a:t>„Jesus antwortete: </a:t>
            </a:r>
            <a:r>
              <a:rPr lang="de-DE" sz="2400" dirty="0">
                <a:solidFill>
                  <a:schemeClr val="accent2">
                    <a:lumMod val="60000"/>
                    <a:lumOff val="40000"/>
                  </a:schemeClr>
                </a:solidFill>
                <a:latin typeface="Palatino Linotype" panose="02040502050505030304" pitchFamily="18" charset="0"/>
              </a:rPr>
              <a:t>Mein Reich ist nicht von dieser Welt; </a:t>
            </a:r>
            <a:r>
              <a:rPr lang="de-DE" sz="2400" dirty="0">
                <a:latin typeface="Palatino Linotype" panose="02040502050505030304" pitchFamily="18" charset="0"/>
              </a:rPr>
              <a:t>wäre Mein Reich von dieser Welt, so hätten Meine Diener gekämpft, damit Ich den Juden nicht ausgeliefert würde; </a:t>
            </a:r>
            <a:r>
              <a:rPr lang="de-DE" sz="2400" dirty="0">
                <a:solidFill>
                  <a:schemeClr val="accent2">
                    <a:lumMod val="60000"/>
                    <a:lumOff val="40000"/>
                  </a:schemeClr>
                </a:solidFill>
                <a:latin typeface="Palatino Linotype" panose="02040502050505030304" pitchFamily="18" charset="0"/>
              </a:rPr>
              <a:t>nun aber ist Mein Reich nicht von hier</a:t>
            </a:r>
            <a:r>
              <a:rPr lang="de-DE" sz="2400" dirty="0">
                <a:latin typeface="Palatino Linotype" panose="02040502050505030304" pitchFamily="18" charset="0"/>
              </a:rPr>
              <a:t>.“ Johannes 18,36</a:t>
            </a:r>
            <a:endParaRPr lang="en-GB" sz="2400" dirty="0">
              <a:latin typeface="Palatino Linotype" panose="02040502050505030304" pitchFamily="18" charset="0"/>
            </a:endParaRPr>
          </a:p>
          <a:p>
            <a:pPr algn="just"/>
            <a:endParaRPr lang="en-GB" sz="2400" dirty="0">
              <a:solidFill>
                <a:schemeClr val="accent1"/>
              </a:solidFill>
              <a:latin typeface="Palatino Linotype" panose="02040502050505030304" pitchFamily="18" charset="0"/>
            </a:endParaRPr>
          </a:p>
          <a:p>
            <a:pPr algn="just"/>
            <a:r>
              <a:rPr lang="de-DE" sz="2400" dirty="0">
                <a:latin typeface="Palatino Linotype" panose="02040502050505030304" pitchFamily="18" charset="0"/>
              </a:rPr>
              <a:t>Das bedeutet, dass es im Reich Christi keine Kämpfe mit physischen Waffen gibt.</a:t>
            </a:r>
            <a:endParaRPr lang="en-GB" sz="2400" dirty="0">
              <a:latin typeface="Palatino Linotype" panose="02040502050505030304" pitchFamily="18" charset="0"/>
            </a:endParaRPr>
          </a:p>
          <a:p>
            <a:pPr algn="just"/>
            <a:endParaRPr lang="en-GB" sz="2400" dirty="0">
              <a:latin typeface="Palatino Linotype" panose="02040502050505030304" pitchFamily="18" charset="0"/>
            </a:endParaRPr>
          </a:p>
          <a:p>
            <a:pPr algn="just"/>
            <a:r>
              <a:rPr lang="de-DE" sz="2400" dirty="0">
                <a:latin typeface="Palatino Linotype" panose="02040502050505030304" pitchFamily="18" charset="0"/>
              </a:rPr>
              <a:t>„Da sprach Jesus zu ihm: Stecke dein Schwert an seinen Platz! </a:t>
            </a:r>
            <a:r>
              <a:rPr lang="de-DE" sz="2400" dirty="0">
                <a:solidFill>
                  <a:schemeClr val="accent2">
                    <a:lumMod val="60000"/>
                    <a:lumOff val="40000"/>
                  </a:schemeClr>
                </a:solidFill>
                <a:latin typeface="Palatino Linotype" panose="02040502050505030304" pitchFamily="18" charset="0"/>
              </a:rPr>
              <a:t>Denn alle, die zum Schwert greifen, werden durch das Schwert umkommen</a:t>
            </a:r>
            <a:r>
              <a:rPr lang="de-DE" sz="2400" dirty="0">
                <a:solidFill>
                  <a:srgbClr val="92D050"/>
                </a:solidFill>
                <a:latin typeface="Palatino Linotype" panose="02040502050505030304" pitchFamily="18" charset="0"/>
              </a:rPr>
              <a:t>! </a:t>
            </a:r>
            <a:r>
              <a:rPr lang="de-DE" sz="2400" dirty="0">
                <a:latin typeface="Palatino Linotype" panose="02040502050505030304" pitchFamily="18" charset="0"/>
              </a:rPr>
              <a:t>Oder meinst du, Ich könnte nicht jetzt Meinen Vater bitten, und Er würde Mir mehr als zwölf Legionen Engel schicken?“ Matthäus 26,52.53</a:t>
            </a:r>
            <a:endParaRPr lang="en-GB" sz="2400" dirty="0">
              <a:latin typeface="Palatino Linotype" panose="02040502050505030304" pitchFamily="18" charset="0"/>
            </a:endParaRPr>
          </a:p>
        </p:txBody>
      </p:sp>
    </p:spTree>
    <p:extLst>
      <p:ext uri="{BB962C8B-B14F-4D97-AF65-F5344CB8AC3E}">
        <p14:creationId xmlns:p14="http://schemas.microsoft.com/office/powerpoint/2010/main" val="141633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98B04-0D51-0474-EEBC-7D141E10EF6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9702AB4-7E6E-7E12-FF4D-C8A3AE473100}"/>
              </a:ext>
            </a:extLst>
          </p:cNvPr>
          <p:cNvSpPr>
            <a:spLocks noGrp="1" noChangeArrowheads="1"/>
          </p:cNvSpPr>
          <p:nvPr>
            <p:ph type="ctrTitle"/>
          </p:nvPr>
        </p:nvSpPr>
        <p:spPr>
          <a:xfrm>
            <a:off x="694261" y="272976"/>
            <a:ext cx="10803470" cy="628459"/>
          </a:xfrm>
        </p:spPr>
        <p:txBody>
          <a:bodyPr>
            <a:normAutofit/>
          </a:bodyPr>
          <a:lstStyle/>
          <a:p>
            <a:pPr defTabSz="1036638"/>
            <a:r>
              <a:rPr lang="en-US" altLang="en-US" sz="3200" dirty="0"/>
              <a:t>Wie </a:t>
            </a:r>
            <a:r>
              <a:rPr lang="en-US" altLang="en-US" sz="3200" dirty="0" err="1"/>
              <a:t>wird</a:t>
            </a:r>
            <a:r>
              <a:rPr lang="en-US" altLang="en-US" sz="3200" dirty="0"/>
              <a:t> </a:t>
            </a:r>
            <a:r>
              <a:rPr lang="en-US" altLang="en-US" sz="3200" dirty="0" err="1"/>
              <a:t>jesu</a:t>
            </a:r>
            <a:r>
              <a:rPr lang="en-US" altLang="en-US" sz="3200" dirty="0"/>
              <a:t> </a:t>
            </a:r>
            <a:r>
              <a:rPr lang="en-US" altLang="en-US" sz="3200" dirty="0" err="1"/>
              <a:t>königreich</a:t>
            </a:r>
            <a:r>
              <a:rPr lang="en-US" altLang="en-US" sz="3200" dirty="0"/>
              <a:t> </a:t>
            </a:r>
            <a:r>
              <a:rPr lang="en-US" altLang="en-US" sz="3200" dirty="0" err="1"/>
              <a:t>aufgerichtet</a:t>
            </a:r>
            <a:r>
              <a:rPr lang="en-US" altLang="en-US" sz="3200" dirty="0"/>
              <a:t>?</a:t>
            </a:r>
          </a:p>
        </p:txBody>
      </p:sp>
      <p:sp>
        <p:nvSpPr>
          <p:cNvPr id="11267" name="Text Box 3">
            <a:extLst>
              <a:ext uri="{FF2B5EF4-FFF2-40B4-BE49-F238E27FC236}">
                <a16:creationId xmlns:a16="http://schemas.microsoft.com/office/drawing/2014/main" id="{9954BBBC-52B3-25B7-A8FD-B8CE69C9F103}"/>
              </a:ext>
            </a:extLst>
          </p:cNvPr>
          <p:cNvSpPr txBox="1">
            <a:spLocks noChangeArrowheads="1"/>
          </p:cNvSpPr>
          <p:nvPr/>
        </p:nvSpPr>
        <p:spPr bwMode="auto">
          <a:xfrm>
            <a:off x="694261" y="1382286"/>
            <a:ext cx="10894416"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400" dirty="0">
                <a:latin typeface="Palatino Linotype" panose="02040502050505030304" pitchFamily="18" charset="0"/>
              </a:rPr>
              <a:t>„Die Regierung, unter der Jesus lebte, war korrupt und unterdrückerisch; überall gab es schreiende Missstände – Erpressung, Intoleranz und grausame Unterdrückung. Dennoch unternahm der Erlöser keine zivilen Reformen. Er griff keine nationalen Missstände an und verurteilte auch nicht die nationalen Feinde. Er mischte sich nicht in die Autorität oder Verwaltung der Machthaber ein. Er, der unser Vorbild war, hielt sich von irdischen Regierungen fern. Nicht weil Ihm das Leid der Menschen gleichgültig war, sondern weil die Lösung nicht in rein menschlichen und äußerlichen Maßnahmen lag. Um wirksam zu sein, muss die Heilung den Menschen individuell erreichen und sein Herz erneuern.“ {</a:t>
            </a:r>
            <a:r>
              <a:rPr lang="de-DE" sz="2400" dirty="0" err="1">
                <a:latin typeface="Palatino Linotype" panose="02040502050505030304" pitchFamily="18" charset="0"/>
              </a:rPr>
              <a:t>Desire</a:t>
            </a:r>
            <a:r>
              <a:rPr lang="de-DE" sz="2400" dirty="0">
                <a:latin typeface="Palatino Linotype" panose="02040502050505030304" pitchFamily="18" charset="0"/>
              </a:rPr>
              <a:t> </a:t>
            </a:r>
            <a:r>
              <a:rPr lang="de-DE" sz="2400" dirty="0" err="1">
                <a:latin typeface="Palatino Linotype" panose="02040502050505030304" pitchFamily="18" charset="0"/>
              </a:rPr>
              <a:t>of</a:t>
            </a:r>
            <a:r>
              <a:rPr lang="de-DE" sz="2400" dirty="0">
                <a:latin typeface="Palatino Linotype" panose="02040502050505030304" pitchFamily="18" charset="0"/>
              </a:rPr>
              <a:t> Ages 509.3}</a:t>
            </a:r>
          </a:p>
          <a:p>
            <a:pPr algn="just"/>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31556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F4163-AF62-EDEA-8AC5-A2063474BBE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8E2260B-7DEC-C470-9B25-0F9DA46E2B58}"/>
              </a:ext>
            </a:extLst>
          </p:cNvPr>
          <p:cNvSpPr>
            <a:spLocks noGrp="1" noChangeArrowheads="1"/>
          </p:cNvSpPr>
          <p:nvPr>
            <p:ph type="ctrTitle"/>
          </p:nvPr>
        </p:nvSpPr>
        <p:spPr>
          <a:xfrm>
            <a:off x="694261" y="272976"/>
            <a:ext cx="10803470" cy="628459"/>
          </a:xfrm>
        </p:spPr>
        <p:txBody>
          <a:bodyPr>
            <a:normAutofit/>
          </a:bodyPr>
          <a:lstStyle/>
          <a:p>
            <a:pPr defTabSz="1036638"/>
            <a:r>
              <a:rPr lang="en-US" altLang="en-US" sz="3200" dirty="0"/>
              <a:t>Wie </a:t>
            </a:r>
            <a:r>
              <a:rPr lang="en-US" altLang="en-US" sz="3200" dirty="0" err="1"/>
              <a:t>wird</a:t>
            </a:r>
            <a:r>
              <a:rPr lang="en-US" altLang="en-US" sz="3200" dirty="0"/>
              <a:t> </a:t>
            </a:r>
            <a:r>
              <a:rPr lang="en-US" altLang="en-US" sz="3200" dirty="0" err="1"/>
              <a:t>jesu</a:t>
            </a:r>
            <a:r>
              <a:rPr lang="en-US" altLang="en-US" sz="3200" dirty="0"/>
              <a:t> </a:t>
            </a:r>
            <a:r>
              <a:rPr lang="en-US" altLang="en-US" sz="3200" dirty="0" err="1"/>
              <a:t>königreich</a:t>
            </a:r>
            <a:r>
              <a:rPr lang="en-US" altLang="en-US" sz="3200" dirty="0"/>
              <a:t> </a:t>
            </a:r>
            <a:r>
              <a:rPr lang="en-US" altLang="en-US" sz="3200" dirty="0" err="1"/>
              <a:t>aufgerichtet</a:t>
            </a:r>
            <a:r>
              <a:rPr lang="en-US" altLang="en-US" sz="3200" dirty="0"/>
              <a:t>?</a:t>
            </a:r>
          </a:p>
        </p:txBody>
      </p:sp>
      <p:sp>
        <p:nvSpPr>
          <p:cNvPr id="11267" name="Text Box 3">
            <a:extLst>
              <a:ext uri="{FF2B5EF4-FFF2-40B4-BE49-F238E27FC236}">
                <a16:creationId xmlns:a16="http://schemas.microsoft.com/office/drawing/2014/main" id="{8BE13A13-2705-32F7-3C5A-D03126B9FF60}"/>
              </a:ext>
            </a:extLst>
          </p:cNvPr>
          <p:cNvSpPr txBox="1">
            <a:spLocks noChangeArrowheads="1"/>
          </p:cNvSpPr>
          <p:nvPr/>
        </p:nvSpPr>
        <p:spPr bwMode="auto">
          <a:xfrm>
            <a:off x="694261" y="1419993"/>
            <a:ext cx="1089441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400" dirty="0">
                <a:latin typeface="Palatino Linotype" panose="02040502050505030304" pitchFamily="18" charset="0"/>
              </a:rPr>
              <a:t>„Nicht durch die Entscheidungen von Gerichten, Räten oder gesetzgebenden Versammlungen oder durch Begünstigung seitens der Großen dieser Welt wird das Reich Christi errichtet, </a:t>
            </a:r>
            <a:r>
              <a:rPr lang="de-DE" sz="2400" dirty="0">
                <a:solidFill>
                  <a:schemeClr val="accent2">
                    <a:lumMod val="60000"/>
                    <a:lumOff val="40000"/>
                  </a:schemeClr>
                </a:solidFill>
                <a:latin typeface="Palatino Linotype" panose="02040502050505030304" pitchFamily="18" charset="0"/>
              </a:rPr>
              <a:t>sondern durch die Einpflanzung der Natur Christi in die Menschheit durch das Wirken des Heiligen Geistes</a:t>
            </a:r>
            <a:r>
              <a:rPr lang="de-DE" sz="2400" dirty="0">
                <a:latin typeface="Palatino Linotype" panose="02040502050505030304" pitchFamily="18" charset="0"/>
              </a:rPr>
              <a:t>. „Allen aber, die Ihn aufnahmen, denen gab Er das Anrecht, Kinder Gottes zu werden, denen, die an Seinen Namen glauben; die nicht aus dem Blut, noch aus dem Willen des Fleisches, noch aus dem Willen des Mannes, sondern aus Gott geboren sind.“ Johannes 1,12.13. </a:t>
            </a:r>
            <a:r>
              <a:rPr lang="de-DE" sz="2400" dirty="0">
                <a:solidFill>
                  <a:schemeClr val="accent2">
                    <a:lumMod val="60000"/>
                    <a:lumOff val="40000"/>
                  </a:schemeClr>
                </a:solidFill>
                <a:latin typeface="Palatino Linotype" panose="02040502050505030304" pitchFamily="18" charset="0"/>
              </a:rPr>
              <a:t>Hier liegt die einzige Kraft, die die Erhebung der Menschheit bewirken kann</a:t>
            </a:r>
            <a:r>
              <a:rPr lang="de-DE" sz="2400" dirty="0">
                <a:latin typeface="Palatino Linotype" panose="02040502050505030304" pitchFamily="18" charset="0"/>
              </a:rPr>
              <a:t>. Und der menschliche Anteil zur Vollendung dieses Werkes besteht darin, das Wort Gottes zu lehren und auszuleben.“ {</a:t>
            </a:r>
            <a:r>
              <a:rPr lang="de-DE" sz="2400" dirty="0" err="1">
                <a:latin typeface="Palatino Linotype" panose="02040502050505030304" pitchFamily="18" charset="0"/>
              </a:rPr>
              <a:t>Desire</a:t>
            </a:r>
            <a:r>
              <a:rPr lang="de-DE" sz="2400" dirty="0">
                <a:latin typeface="Palatino Linotype" panose="02040502050505030304" pitchFamily="18" charset="0"/>
              </a:rPr>
              <a:t> </a:t>
            </a:r>
            <a:r>
              <a:rPr lang="de-DE" sz="2400" dirty="0" err="1">
                <a:latin typeface="Palatino Linotype" panose="02040502050505030304" pitchFamily="18" charset="0"/>
              </a:rPr>
              <a:t>of</a:t>
            </a:r>
            <a:r>
              <a:rPr lang="de-DE" sz="2400" dirty="0">
                <a:latin typeface="Palatino Linotype" panose="02040502050505030304" pitchFamily="18" charset="0"/>
              </a:rPr>
              <a:t> Ages 509.4}</a:t>
            </a:r>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186411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6108E-40F3-AEDF-0925-D1E3CB2C8E6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383DD48-30AD-7212-9D2F-3FD47440DA60}"/>
              </a:ext>
            </a:extLst>
          </p:cNvPr>
          <p:cNvSpPr>
            <a:spLocks noGrp="1" noChangeArrowheads="1"/>
          </p:cNvSpPr>
          <p:nvPr>
            <p:ph type="ctrTitle"/>
          </p:nvPr>
        </p:nvSpPr>
        <p:spPr>
          <a:xfrm>
            <a:off x="694265" y="738667"/>
            <a:ext cx="10803470" cy="628459"/>
          </a:xfrm>
        </p:spPr>
        <p:txBody>
          <a:bodyPr>
            <a:normAutofit fontScale="90000"/>
          </a:bodyPr>
          <a:lstStyle/>
          <a:p>
            <a:pPr defTabSz="1036638"/>
            <a:r>
              <a:rPr lang="de-DE" altLang="en-US" sz="3200" dirty="0"/>
              <a:t>Ein himmlischer Frieden</a:t>
            </a:r>
            <a:br>
              <a:rPr lang="de-DE" altLang="en-US" sz="3200" dirty="0"/>
            </a:br>
            <a:r>
              <a:rPr lang="de-DE" altLang="en-US" sz="3200" dirty="0"/>
              <a:t> durchdringt die Seele</a:t>
            </a:r>
            <a:endParaRPr lang="en-GB" altLang="en-US" sz="3200" dirty="0"/>
          </a:p>
        </p:txBody>
      </p:sp>
      <p:sp>
        <p:nvSpPr>
          <p:cNvPr id="11267" name="Text Box 3">
            <a:extLst>
              <a:ext uri="{FF2B5EF4-FFF2-40B4-BE49-F238E27FC236}">
                <a16:creationId xmlns:a16="http://schemas.microsoft.com/office/drawing/2014/main" id="{8C721222-BFDE-4887-15B5-5AEFBA274C51}"/>
              </a:ext>
            </a:extLst>
          </p:cNvPr>
          <p:cNvSpPr txBox="1">
            <a:spLocks noChangeArrowheads="1"/>
          </p:cNvSpPr>
          <p:nvPr/>
        </p:nvSpPr>
        <p:spPr bwMode="auto">
          <a:xfrm>
            <a:off x="1042366" y="1595018"/>
            <a:ext cx="1026379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altLang="en-US" sz="2400" dirty="0">
                <a:effectLst>
                  <a:outerShdw blurRad="38100" dist="38100" dir="2700000" algn="tl">
                    <a:srgbClr val="000000"/>
                  </a:outerShdw>
                </a:effectLst>
                <a:latin typeface="Palatino Linotype" panose="02040502050505030304" pitchFamily="18" charset="0"/>
              </a:rPr>
              <a:t>„Christus erklärte: „Mein Reich ist nicht von dieser Welt“ (Johannes 18,36). Obwohl es irdische Regierungen beeinflusst, kann es jedoch nicht den geringsten Eindruck von ihnen aufnehmen,, ohne dass die göttliche Ebenbildlichkeit beeinträchtigt würde.</a:t>
            </a:r>
          </a:p>
          <a:p>
            <a:pPr algn="just"/>
            <a:endParaRPr lang="de-DE" altLang="en-US" sz="2400" dirty="0">
              <a:effectLst>
                <a:outerShdw blurRad="38100" dist="38100" dir="2700000" algn="tl">
                  <a:srgbClr val="000000"/>
                </a:outerShdw>
              </a:effectLst>
              <a:latin typeface="Palatino Linotype" panose="02040502050505030304" pitchFamily="18" charset="0"/>
            </a:endParaRPr>
          </a:p>
          <a:p>
            <a:pPr algn="just"/>
            <a:r>
              <a:rPr lang="de-DE" altLang="en-US" sz="2400" dirty="0">
                <a:effectLst>
                  <a:outerShdw blurRad="38100" dist="38100" dir="2700000" algn="tl">
                    <a:srgbClr val="000000"/>
                  </a:outerShdw>
                </a:effectLst>
                <a:latin typeface="Palatino Linotype" panose="02040502050505030304" pitchFamily="18" charset="0"/>
              </a:rPr>
              <a:t>So geistlich ist Gottes Wirken im Herzen des Menschen, der es annimmt, dass es jeden zu einem neuen Geschöpf macht, ohne die von Gott gegebenen Fähigkeiten zu zerstören oder zu schwächen. Es reinigt jede Eigenschaft, die zur Verbindung mit der göttlichen Natur befähigt ist. Was vom Geist geboren ist, ist Geist, und wenn der Mensch von neuem geboren wird, durchdringt ein himmlischer Frieden die Seele.“ (Manuskript 1, 1897)</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8622704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0</TotalTime>
  <Words>3185</Words>
  <Application>Microsoft Office PowerPoint</Application>
  <PresentationFormat>Breitbild</PresentationFormat>
  <Paragraphs>98</Paragraphs>
  <Slides>23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Bookman Old Style</vt:lpstr>
      <vt:lpstr>Calibri</vt:lpstr>
      <vt:lpstr>Palatino Linotype</vt:lpstr>
      <vt:lpstr>Rockwell</vt:lpstr>
      <vt:lpstr>Damask</vt:lpstr>
      <vt:lpstr>Das königreich gottes (oder des himmels)</vt:lpstr>
      <vt:lpstr>Das königreich ist inwendig in euch</vt:lpstr>
      <vt:lpstr>Das empfangen des königreichs</vt:lpstr>
      <vt:lpstr>Die auswirkung dieses königreichs</vt:lpstr>
      <vt:lpstr>Wer wird in dieses königreich eingehen?</vt:lpstr>
      <vt:lpstr>Dieses königreich ist nicht von dieser welt</vt:lpstr>
      <vt:lpstr>Wie wird jesu königreich aufgerichtet?</vt:lpstr>
      <vt:lpstr>Wie wird jesu königreich aufgerichtet?</vt:lpstr>
      <vt:lpstr>Ein himmlischer Frieden  durchdringt die Seele</vt:lpstr>
      <vt:lpstr>Langsames, sanftes Wachstum und Veränderung</vt:lpstr>
      <vt:lpstr>Wie sollen wir die Eroberung Kanaans in diesem Licht verstehen?</vt:lpstr>
      <vt:lpstr>Warum hat Gott die Vernichtung der Kanaaniter angeordnet?</vt:lpstr>
      <vt:lpstr>Warum hat Gott die Vernichtung der Kanaaniter angeordnet?</vt:lpstr>
      <vt:lpstr>Israels zustand</vt:lpstr>
      <vt:lpstr>Während des Lebens von Josua</vt:lpstr>
      <vt:lpstr>Die generation nach josua</vt:lpstr>
      <vt:lpstr>Die generation nach josua</vt:lpstr>
      <vt:lpstr>wer unter euch ohne sünde ist …</vt:lpstr>
      <vt:lpstr>War israel im königreich gottes?</vt:lpstr>
      <vt:lpstr>Das beispiel von Johannes dem täufer</vt:lpstr>
      <vt:lpstr>War Josua nicht ein treuer Diener?</vt:lpstr>
      <vt:lpstr>schlussfolgerung</vt:lpstr>
      <vt:lpstr>PowerPoint-Präsentation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Jutta Deichsel</cp:lastModifiedBy>
  <cp:revision>622</cp:revision>
  <dcterms:created xsi:type="dcterms:W3CDTF">2006-05-23T07:55:33Z</dcterms:created>
  <dcterms:modified xsi:type="dcterms:W3CDTF">2026-03-08T08:39:07Z</dcterms:modified>
</cp:coreProperties>
</file>