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4"/>
  </p:notesMasterIdLst>
  <p:sldIdLst>
    <p:sldId id="279" r:id="rId2"/>
    <p:sldId id="693" r:id="rId3"/>
    <p:sldId id="753" r:id="rId4"/>
    <p:sldId id="779" r:id="rId5"/>
    <p:sldId id="780" r:id="rId6"/>
    <p:sldId id="776" r:id="rId7"/>
    <p:sldId id="692" r:id="rId8"/>
    <p:sldId id="706" r:id="rId9"/>
    <p:sldId id="689" r:id="rId10"/>
    <p:sldId id="781" r:id="rId11"/>
    <p:sldId id="777" r:id="rId12"/>
    <p:sldId id="760" r:id="rId13"/>
    <p:sldId id="782" r:id="rId14"/>
    <p:sldId id="671" r:id="rId15"/>
    <p:sldId id="754" r:id="rId16"/>
    <p:sldId id="697" r:id="rId17"/>
    <p:sldId id="736" r:id="rId18"/>
    <p:sldId id="773" r:id="rId19"/>
    <p:sldId id="735" r:id="rId20"/>
    <p:sldId id="771" r:id="rId21"/>
    <p:sldId id="772" r:id="rId22"/>
    <p:sldId id="758" r:id="rId23"/>
  </p:sldIdLst>
  <p:sldSz cx="12192000" cy="6858000"/>
  <p:notesSz cx="6858000" cy="9144000"/>
  <p:defaultTextStyle>
    <a:defPPr>
      <a:defRPr lang="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‹Nr.›</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‹Nr.›</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‹Nr.›</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‹Nr.›</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‹Nr.›</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‹Nr.›</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‹Nr.›</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‹Nr.›</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‹Nr.›</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‹Nr.›</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‹Nr.›</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‹Nr.›</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407572" y="1881579"/>
            <a:ext cx="6275270" cy="2672612"/>
          </a:xfrm>
        </p:spPr>
        <p:txBody>
          <a:bodyPr>
            <a:noAutofit/>
          </a:bodyPr>
          <a:lstStyle/>
          <a:p>
            <a:pPr algn="ctr"/>
            <a:r>
              <a:rPr lang="de" sz="4800" dirty="0">
                <a:effectLst>
                  <a:outerShdw blurRad="38100" dist="38100" dir="2700000" algn="tl">
                    <a:srgbClr val="000000">
                      <a:alpha val="43137"/>
                    </a:srgbClr>
                  </a:outerShdw>
                </a:effectLst>
              </a:rPr>
              <a:t>Laodizea und die Versöhnung</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0" y="711243"/>
            <a:ext cx="9291570" cy="628459"/>
          </a:xfrm>
        </p:spPr>
        <p:txBody>
          <a:bodyPr>
            <a:normAutofit/>
          </a:bodyPr>
          <a:lstStyle/>
          <a:p>
            <a:pPr defTabSz="1036638"/>
            <a:r>
              <a:rPr lang="de" altLang="en-US" sz="3200" dirty="0"/>
              <a:t>Die vier punkte der erbschaft</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960412" y="1995078"/>
            <a:ext cx="987982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de" altLang="en-US" sz="2600" b="1" dirty="0">
                <a:effectLst>
                  <a:outerShdw blurRad="38100" dist="38100" dir="2700000" algn="tl">
                    <a:srgbClr val="000000"/>
                  </a:outerShdw>
                </a:effectLst>
                <a:latin typeface="Palatino Linotype" panose="02040502050505030304" pitchFamily="18" charset="0"/>
              </a:rPr>
              <a:t>Scham</a:t>
            </a:r>
            <a:r>
              <a:rPr lang="de" altLang="en-US" sz="2600" dirty="0">
                <a:effectLst>
                  <a:outerShdw blurRad="38100" dist="38100" dir="2700000" algn="tl">
                    <a:srgbClr val="000000"/>
                  </a:outerShdw>
                </a:effectLst>
                <a:latin typeface="Palatino Linotype" panose="02040502050505030304" pitchFamily="18" charset="0"/>
              </a:rPr>
              <a:t> – „versteckten sich…“, „machten Feigenblätter…“</a:t>
            </a:r>
          </a:p>
          <a:p>
            <a:pPr marL="457200" indent="-457200" algn="just">
              <a:buAutoNum type="arabicPeriod"/>
            </a:pPr>
            <a:r>
              <a:rPr lang="de" altLang="en-US" sz="2600" b="1" dirty="0">
                <a:effectLst>
                  <a:outerShdw blurRad="38100" dist="38100" dir="2700000" algn="tl">
                    <a:srgbClr val="000000"/>
                  </a:outerShdw>
                </a:effectLst>
                <a:latin typeface="Palatino Linotype" panose="02040502050505030304" pitchFamily="18" charset="0"/>
              </a:rPr>
              <a:t>Angst </a:t>
            </a:r>
            <a:r>
              <a:rPr lang="de" altLang="en-US" sz="2600" dirty="0">
                <a:effectLst>
                  <a:outerShdw blurRad="38100" dist="38100" dir="2700000" algn="tl">
                    <a:srgbClr val="000000"/>
                  </a:outerShdw>
                </a:effectLst>
                <a:latin typeface="Palatino Linotype" panose="02040502050505030304" pitchFamily="18" charset="0"/>
              </a:rPr>
              <a:t>– „Ich fürchtete mich…“</a:t>
            </a:r>
          </a:p>
          <a:p>
            <a:pPr marL="457200" indent="-457200" algn="just">
              <a:buAutoNum type="arabicPeriod"/>
            </a:pPr>
            <a:r>
              <a:rPr lang="de" altLang="en-US" sz="2600" b="1" dirty="0">
                <a:effectLst>
                  <a:outerShdw blurRad="38100" dist="38100" dir="2700000" algn="tl">
                    <a:srgbClr val="000000"/>
                  </a:outerShdw>
                </a:effectLst>
                <a:latin typeface="Palatino Linotype" panose="02040502050505030304" pitchFamily="18" charset="0"/>
              </a:rPr>
              <a:t>Projektion (</a:t>
            </a:r>
            <a:r>
              <a:rPr lang="de-DE" altLang="en-US" sz="2600" b="1" dirty="0">
                <a:effectLst>
                  <a:outerShdw blurRad="38100" dist="38100" dir="2700000" algn="tl">
                    <a:srgbClr val="000000"/>
                  </a:outerShdw>
                </a:effectLst>
                <a:latin typeface="Palatino Linotype" panose="02040502050505030304" pitchFamily="18" charset="0"/>
              </a:rPr>
              <a:t>Schuldverschiebung)</a:t>
            </a:r>
            <a:r>
              <a:rPr lang="de" altLang="en-US" sz="2600" b="1" dirty="0">
                <a:effectLst>
                  <a:outerShdw blurRad="38100" dist="38100" dir="2700000" algn="tl">
                    <a:srgbClr val="000000"/>
                  </a:outerShdw>
                </a:effectLst>
                <a:latin typeface="Palatino Linotype" panose="02040502050505030304" pitchFamily="18" charset="0"/>
              </a:rPr>
              <a:t> </a:t>
            </a:r>
            <a:r>
              <a:rPr lang="de" altLang="en-US" sz="2600" dirty="0">
                <a:effectLst>
                  <a:outerShdw blurRad="38100" dist="38100" dir="2700000" algn="tl">
                    <a:srgbClr val="000000"/>
                  </a:outerShdw>
                </a:effectLst>
                <a:latin typeface="Palatino Linotype" panose="02040502050505030304" pitchFamily="18" charset="0"/>
              </a:rPr>
              <a:t>– „Die Frau…“</a:t>
            </a:r>
          </a:p>
          <a:p>
            <a:pPr marL="457200" indent="-457200" algn="just">
              <a:buAutoNum type="arabicPeriod"/>
            </a:pPr>
            <a:r>
              <a:rPr lang="de" altLang="en-US" sz="2600" b="1" dirty="0">
                <a:effectLst>
                  <a:outerShdw blurRad="38100" dist="38100" dir="2700000" algn="tl">
                    <a:srgbClr val="000000"/>
                  </a:outerShdw>
                </a:effectLst>
                <a:latin typeface="Palatino Linotype" panose="02040502050505030304" pitchFamily="18" charset="0"/>
              </a:rPr>
              <a:t>Feindschaft</a:t>
            </a:r>
            <a:r>
              <a:rPr lang="de" altLang="en-US" sz="2600" dirty="0">
                <a:effectLst>
                  <a:outerShdw blurRad="38100" dist="38100" dir="2700000" algn="tl">
                    <a:srgbClr val="000000"/>
                  </a:outerShdw>
                </a:effectLst>
                <a:latin typeface="Palatino Linotype" panose="02040502050505030304" pitchFamily="18" charset="0"/>
              </a:rPr>
              <a:t> – „die Du mir zur Seite gegeben hast …“ Stellvertretende Bestrafung</a:t>
            </a:r>
          </a:p>
        </p:txBody>
      </p:sp>
    </p:spTree>
    <p:extLst>
      <p:ext uri="{BB962C8B-B14F-4D97-AF65-F5344CB8AC3E}">
        <p14:creationId xmlns:p14="http://schemas.microsoft.com/office/powerpoint/2010/main" val="255930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88695-94CD-5FF9-646B-F0F631E3E03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8C14945-54A4-CF0E-19F6-D405497F1FEA}"/>
              </a:ext>
            </a:extLst>
          </p:cNvPr>
          <p:cNvSpPr>
            <a:spLocks noGrp="1" noChangeArrowheads="1"/>
          </p:cNvSpPr>
          <p:nvPr>
            <p:ph type="ctrTitle"/>
          </p:nvPr>
        </p:nvSpPr>
        <p:spPr>
          <a:xfrm>
            <a:off x="1245114" y="413487"/>
            <a:ext cx="9422836" cy="628459"/>
          </a:xfrm>
        </p:spPr>
        <p:txBody>
          <a:bodyPr>
            <a:normAutofit/>
          </a:bodyPr>
          <a:lstStyle/>
          <a:p>
            <a:pPr defTabSz="1036638"/>
            <a:r>
              <a:rPr lang="de" altLang="en-US" sz="3200" dirty="0"/>
              <a:t>Die Wurzel des Problems</a:t>
            </a:r>
          </a:p>
        </p:txBody>
      </p:sp>
      <p:sp>
        <p:nvSpPr>
          <p:cNvPr id="11267" name="Text Box 3">
            <a:extLst>
              <a:ext uri="{FF2B5EF4-FFF2-40B4-BE49-F238E27FC236}">
                <a16:creationId xmlns:a16="http://schemas.microsoft.com/office/drawing/2014/main" id="{DF809F3E-0B2D-6DF6-814F-FA5A44BE254D}"/>
              </a:ext>
            </a:extLst>
          </p:cNvPr>
          <p:cNvSpPr txBox="1">
            <a:spLocks noChangeArrowheads="1"/>
          </p:cNvSpPr>
          <p:nvPr/>
        </p:nvSpPr>
        <p:spPr bwMode="auto">
          <a:xfrm>
            <a:off x="546538" y="1312136"/>
            <a:ext cx="11098924"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300" dirty="0">
                <a:latin typeface="Palatino Linotype" panose="02040502050505030304" pitchFamily="18" charset="0"/>
              </a:rPr>
              <a:t>„Die Heilige Schrift belegt es eindeutig. An einem Tag fand Adam Freude daran, Gott von Angesicht zu Angesicht zu begegnen. Am nächsten Tag, nach seinem Ungehorsam, floh er vor Gott. Es war derselbe Schöpfergott und derselbe physische Adam. Die Veränderung lag in Adams Denken. Der Grund dafür findet sich in der List der Schlange, der Adam vertraute. Er glaubte, er könnte wie Gott sein (1. Mose 3,5), und darin offenbart sich die direkte Wurzel der Sünde.</a:t>
            </a:r>
          </a:p>
          <a:p>
            <a:pPr algn="just"/>
            <a:endParaRPr lang="en-GB" sz="2300" dirty="0">
              <a:latin typeface="Palatino Linotype" panose="02040502050505030304" pitchFamily="18" charset="0"/>
            </a:endParaRPr>
          </a:p>
          <a:p>
            <a:pPr algn="just"/>
            <a:r>
              <a:rPr lang="de" sz="2300" dirty="0">
                <a:solidFill>
                  <a:srgbClr val="92D050"/>
                </a:solidFill>
                <a:latin typeface="Palatino Linotype" panose="02040502050505030304" pitchFamily="18" charset="0"/>
              </a:rPr>
              <a:t>Offensichtlich konnte der Mensch nicht wie Gott sein, es sei denn, er könnte Gott beseitigen, also Ihn töten. </a:t>
            </a:r>
            <a:r>
              <a:rPr lang="de" sz="2300" dirty="0">
                <a:latin typeface="Palatino Linotype" panose="02040502050505030304" pitchFamily="18" charset="0"/>
              </a:rPr>
              <a:t>Die Logik dahinter ist einleuchtend, denn Christus sagte, der Teufel sei „ein Mörder von Anfang an“ (Johannes 8,44). </a:t>
            </a:r>
            <a:r>
              <a:rPr lang="de" sz="2300" dirty="0">
                <a:solidFill>
                  <a:srgbClr val="92D050"/>
                </a:solidFill>
                <a:latin typeface="Palatino Linotype" panose="02040502050505030304" pitchFamily="18" charset="0"/>
              </a:rPr>
              <a:t>Das bedeutet schlicht und einfach, dass Satan Adam die Möglichkeit anbot, Gott loszuwerden, und der Mensch dieses Angebot annahm.</a:t>
            </a:r>
            <a:r>
              <a:rPr lang="de" sz="2300" dirty="0">
                <a:latin typeface="Palatino Linotype" panose="02040502050505030304" pitchFamily="18" charset="0"/>
              </a:rPr>
              <a:t> </a:t>
            </a:r>
            <a:r>
              <a:rPr lang="de" sz="2300" dirty="0">
                <a:solidFill>
                  <a:srgbClr val="92D050"/>
                </a:solidFill>
                <a:latin typeface="Palatino Linotype" panose="02040502050505030304" pitchFamily="18" charset="0"/>
              </a:rPr>
              <a:t>Es ist unwahrscheinlich, dass der Mensch dies bewusst verstand, wahrscheinlich verstand er es tatsächlich nicht. Doch das ändert nichts am Endergebnis.“ </a:t>
            </a:r>
            <a:r>
              <a:rPr lang="de" sz="2300" dirty="0">
                <a:latin typeface="Palatino Linotype" panose="02040502050505030304" pitchFamily="18" charset="0"/>
              </a:rPr>
              <a:t>(Donald Short –</a:t>
            </a:r>
            <a:r>
              <a:rPr lang="en-GB" sz="2300" dirty="0">
                <a:latin typeface="Palatino Linotype" panose="02040502050505030304" pitchFamily="18" charset="0"/>
              </a:rPr>
              <a:t>Then Shall the Sanctuary be Cleansed </a:t>
            </a:r>
            <a:r>
              <a:rPr lang="de" sz="2300" dirty="0">
                <a:latin typeface="Palatino Linotype" panose="02040502050505030304" pitchFamily="18" charset="0"/>
              </a:rPr>
              <a:t>58)</a:t>
            </a:r>
            <a:endParaRPr lang="en-AU" sz="2300" dirty="0">
              <a:latin typeface="Palatino Linotype" panose="02040502050505030304" pitchFamily="18" charset="0"/>
            </a:endParaRPr>
          </a:p>
        </p:txBody>
      </p:sp>
    </p:spTree>
    <p:extLst>
      <p:ext uri="{BB962C8B-B14F-4D97-AF65-F5344CB8AC3E}">
        <p14:creationId xmlns:p14="http://schemas.microsoft.com/office/powerpoint/2010/main" val="215031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35D3-3216-29AE-3BAC-990EB9C67CB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5AFC632-8F13-512A-F676-3F7B14E35239}"/>
              </a:ext>
            </a:extLst>
          </p:cNvPr>
          <p:cNvSpPr>
            <a:spLocks noGrp="1" noChangeArrowheads="1"/>
          </p:cNvSpPr>
          <p:nvPr>
            <p:ph type="ctrTitle"/>
          </p:nvPr>
        </p:nvSpPr>
        <p:spPr>
          <a:xfrm>
            <a:off x="1210289" y="420322"/>
            <a:ext cx="9422836" cy="628459"/>
          </a:xfrm>
        </p:spPr>
        <p:txBody>
          <a:bodyPr>
            <a:normAutofit/>
          </a:bodyPr>
          <a:lstStyle/>
          <a:p>
            <a:pPr defTabSz="1036638"/>
            <a:r>
              <a:rPr lang="de" altLang="en-US" sz="3200" dirty="0"/>
              <a:t>Die Bedeutung der Opfer</a:t>
            </a:r>
          </a:p>
        </p:txBody>
      </p:sp>
      <p:sp>
        <p:nvSpPr>
          <p:cNvPr id="11267" name="Text Box 3">
            <a:extLst>
              <a:ext uri="{FF2B5EF4-FFF2-40B4-BE49-F238E27FC236}">
                <a16:creationId xmlns:a16="http://schemas.microsoft.com/office/drawing/2014/main" id="{C9B823AA-5AE2-F687-2369-00B5B2FA5184}"/>
              </a:ext>
            </a:extLst>
          </p:cNvPr>
          <p:cNvSpPr txBox="1">
            <a:spLocks noChangeArrowheads="1"/>
          </p:cNvSpPr>
          <p:nvPr/>
        </p:nvSpPr>
        <p:spPr bwMode="auto">
          <a:xfrm>
            <a:off x="576306" y="1309491"/>
            <a:ext cx="1103938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300" dirty="0">
                <a:latin typeface="Palatino Linotype" panose="02040502050505030304" pitchFamily="18" charset="0"/>
              </a:rPr>
              <a:t>„Wie die Schlange es verheißen hatte, wurden Adam und Eva die Augen geöffnet. Sie erkannten, dass sie Kleidung benötigten, und der Herr kam ihnen in Seiner Barmherzigkeit sogar in der Stunde ihrer Sünde zu Hilfe. Er verschaffte ihnen Kleidung aus Fellen, was den Tod eines unschuldigen Geschöpfes bedeutete. </a:t>
            </a:r>
            <a:r>
              <a:rPr lang="de-DE" sz="2300" dirty="0">
                <a:solidFill>
                  <a:srgbClr val="92D050"/>
                </a:solidFill>
                <a:latin typeface="Palatino Linotype" panose="02040502050505030304" pitchFamily="18" charset="0"/>
              </a:rPr>
              <a:t>Der nächste Schritt für den Menschen, als er begann, „Gut und Böse“ zu verstehen, bestand darin, selbst ein Leben zu nehmen – Leben, das nur Gott geben konnte.</a:t>
            </a:r>
            <a:r>
              <a:rPr lang="de-DE" sz="2300" dirty="0">
                <a:latin typeface="Palatino Linotype" panose="02040502050505030304" pitchFamily="18" charset="0"/>
              </a:rPr>
              <a:t> „Für Adam war die Darbringung des ersten Opfers überaus schmerzlich.“ Es war das erste Mal, dass er den Tod miterlebte. </a:t>
            </a:r>
            <a:r>
              <a:rPr lang="de-DE" sz="2300" dirty="0">
                <a:solidFill>
                  <a:srgbClr val="92D050"/>
                </a:solidFill>
                <a:latin typeface="Palatino Linotype" panose="02040502050505030304" pitchFamily="18" charset="0"/>
              </a:rPr>
              <a:t>Er bebte bei dem Gedanken, dass seine Sünde so groß war, dass sie Blut vergießen musste. Doch er wurde in der Darbringung lebender Opfer unterwiesen, und so offenbarte sich ihm das Fundament des Heiligtumsdienstes, der den Israeliten erst viele Jahrhunderte später bekannt werden sollte. Die schreckliche Wahrheit, dass Sünde den Tod verursacht, begann sich zu entfalten</a:t>
            </a:r>
            <a:r>
              <a:rPr lang="de" sz="2300" dirty="0">
                <a:solidFill>
                  <a:srgbClr val="92D050"/>
                </a:solidFill>
                <a:latin typeface="Palatino Linotype" panose="02040502050505030304" pitchFamily="18" charset="0"/>
              </a:rPr>
              <a:t>.</a:t>
            </a:r>
            <a:r>
              <a:rPr lang="de" sz="2300" dirty="0">
                <a:latin typeface="Palatino Linotype" panose="02040502050505030304" pitchFamily="18" charset="0"/>
              </a:rPr>
              <a:t>“ (Donald Short –</a:t>
            </a:r>
            <a:r>
              <a:rPr lang="en-GB" sz="2300" dirty="0">
                <a:latin typeface="Palatino Linotype" panose="02040502050505030304" pitchFamily="18" charset="0"/>
              </a:rPr>
              <a:t>Then Shall the Sanctuary be Cleansed </a:t>
            </a:r>
            <a:r>
              <a:rPr lang="de" sz="2300" dirty="0">
                <a:latin typeface="Palatino Linotype" panose="02040502050505030304" pitchFamily="18" charset="0"/>
              </a:rPr>
              <a:t>59)</a:t>
            </a:r>
          </a:p>
        </p:txBody>
      </p:sp>
    </p:spTree>
    <p:extLst>
      <p:ext uri="{BB962C8B-B14F-4D97-AF65-F5344CB8AC3E}">
        <p14:creationId xmlns:p14="http://schemas.microsoft.com/office/powerpoint/2010/main" val="114188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F14C0-EF1C-3223-4DCA-2C9441902DE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C753F25-A358-4968-18C0-A9F7717037A8}"/>
              </a:ext>
            </a:extLst>
          </p:cNvPr>
          <p:cNvSpPr>
            <a:spLocks noGrp="1" noChangeArrowheads="1"/>
          </p:cNvSpPr>
          <p:nvPr>
            <p:ph type="ctrTitle"/>
          </p:nvPr>
        </p:nvSpPr>
        <p:spPr>
          <a:xfrm>
            <a:off x="1229142" y="269493"/>
            <a:ext cx="9422836" cy="628459"/>
          </a:xfrm>
        </p:spPr>
        <p:txBody>
          <a:bodyPr>
            <a:normAutofit/>
          </a:bodyPr>
          <a:lstStyle/>
          <a:p>
            <a:pPr defTabSz="1036638"/>
            <a:r>
              <a:rPr lang="de" altLang="en-US" sz="3200" dirty="0"/>
              <a:t>Die Bedeutung der Opfer</a:t>
            </a:r>
          </a:p>
        </p:txBody>
      </p:sp>
      <p:sp>
        <p:nvSpPr>
          <p:cNvPr id="11267" name="Text Box 3">
            <a:extLst>
              <a:ext uri="{FF2B5EF4-FFF2-40B4-BE49-F238E27FC236}">
                <a16:creationId xmlns:a16="http://schemas.microsoft.com/office/drawing/2014/main" id="{E422057B-6E5D-B232-4B2E-341D809D608C}"/>
              </a:ext>
            </a:extLst>
          </p:cNvPr>
          <p:cNvSpPr txBox="1">
            <a:spLocks noChangeArrowheads="1"/>
          </p:cNvSpPr>
          <p:nvPr/>
        </p:nvSpPr>
        <p:spPr bwMode="auto">
          <a:xfrm>
            <a:off x="631557" y="1261440"/>
            <a:ext cx="1092888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400" dirty="0">
                <a:latin typeface="Palatino Linotype" panose="02040502050505030304" pitchFamily="18" charset="0"/>
              </a:rPr>
              <a:t>„Die Beweislage zeigt, dass die Menschen es nicht wirklich verstanden. </a:t>
            </a:r>
            <a:r>
              <a:rPr lang="de" sz="2400" dirty="0">
                <a:solidFill>
                  <a:srgbClr val="92D050"/>
                </a:solidFill>
                <a:latin typeface="Palatino Linotype" panose="02040502050505030304" pitchFamily="18" charset="0"/>
              </a:rPr>
              <a:t>In dem Tod jedes Opfers die Wurzel der ersten Sünde zu erkennen, den Wunsch, Gott gleich zu sein, lag außerhalb ihres gewohnten Denkens. </a:t>
            </a:r>
            <a:r>
              <a:rPr lang="de" sz="2400" dirty="0">
                <a:latin typeface="Palatino Linotype" panose="02040502050505030304" pitchFamily="18" charset="0"/>
              </a:rPr>
              <a:t>Ihr Verständnis war so unreif, dass sie das wahre Lamm Gottes bei Seinem Kommen nicht erkannten. Dies verleiht dem Gebet Christi am Kreuz tiefe Bedeutung: „Vater, vergib ihnen, denn sie wissen nicht, was sie tun“ (Lukas 23,34). (Donald Short –</a:t>
            </a:r>
            <a:r>
              <a:rPr lang="en-GB" sz="2400" dirty="0">
                <a:latin typeface="Palatino Linotype" panose="02040502050505030304" pitchFamily="18" charset="0"/>
              </a:rPr>
              <a:t>Then Shall the Sanctuary be Cleansed </a:t>
            </a:r>
            <a:r>
              <a:rPr lang="de" sz="2400" dirty="0">
                <a:latin typeface="Palatino Linotype" panose="02040502050505030304" pitchFamily="18" charset="0"/>
              </a:rPr>
              <a:t>60)</a:t>
            </a:r>
          </a:p>
          <a:p>
            <a:pPr algn="just"/>
            <a:endParaRPr lang="en-GB" sz="2400" dirty="0">
              <a:latin typeface="Palatino Linotype" panose="02040502050505030304" pitchFamily="18" charset="0"/>
            </a:endParaRPr>
          </a:p>
          <a:p>
            <a:pPr algn="just"/>
            <a:r>
              <a:rPr lang="de" sz="2400" dirty="0">
                <a:latin typeface="Palatino Linotype" panose="02040502050505030304" pitchFamily="18" charset="0"/>
              </a:rPr>
              <a:t>„Der Herr hat den Heiligtumsdienst eingerichtet, um uns zu helfen zu erkennen, was Er für uns tun wollte. </a:t>
            </a:r>
            <a:r>
              <a:rPr lang="de" sz="2400" dirty="0">
                <a:solidFill>
                  <a:srgbClr val="92D050"/>
                </a:solidFill>
                <a:latin typeface="Palatino Linotype" panose="02040502050505030304" pitchFamily="18" charset="0"/>
              </a:rPr>
              <a:t>Jedes Tier, das von der Hand des Sünders getötet wurde, sollte ein kleines Golgatha sein. Es sollte die tiefsitzende Feindschaft des Sünders gegen Gott offenbaren.</a:t>
            </a:r>
            <a:r>
              <a:rPr lang="de" sz="2400" dirty="0">
                <a:latin typeface="Palatino Linotype" panose="02040502050505030304" pitchFamily="18" charset="0"/>
              </a:rPr>
              <a:t>“</a:t>
            </a:r>
            <a:r>
              <a:rPr lang="de" sz="2400" dirty="0">
                <a:solidFill>
                  <a:srgbClr val="92D050"/>
                </a:solidFill>
                <a:latin typeface="Palatino Linotype" panose="02040502050505030304" pitchFamily="18" charset="0"/>
              </a:rPr>
              <a:t> </a:t>
            </a:r>
            <a:r>
              <a:rPr lang="de" sz="2400" dirty="0">
                <a:latin typeface="Palatino Linotype" panose="02040502050505030304" pitchFamily="18" charset="0"/>
              </a:rPr>
              <a:t>(Donald Short –</a:t>
            </a:r>
            <a:r>
              <a:rPr lang="en-GB" sz="2400" dirty="0">
                <a:latin typeface="Palatino Linotype" panose="02040502050505030304" pitchFamily="18" charset="0"/>
              </a:rPr>
              <a:t>Then Shall the Sanctuary be Cleansed </a:t>
            </a:r>
            <a:r>
              <a:rPr lang="de" sz="2400" dirty="0">
                <a:latin typeface="Palatino Linotype" panose="02040502050505030304" pitchFamily="18" charset="0"/>
              </a:rPr>
              <a:t>62)</a:t>
            </a:r>
          </a:p>
        </p:txBody>
      </p:sp>
    </p:spTree>
    <p:extLst>
      <p:ext uri="{BB962C8B-B14F-4D97-AF65-F5344CB8AC3E}">
        <p14:creationId xmlns:p14="http://schemas.microsoft.com/office/powerpoint/2010/main" val="166739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Autofit/>
          </a:bodyPr>
          <a:lstStyle/>
          <a:p>
            <a:pPr defTabSz="1036638"/>
            <a:r>
              <a:rPr lang="de" altLang="en-US" sz="3200" dirty="0"/>
              <a:t>Durch das Blut gereinigt</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560980"/>
            <a:ext cx="1080347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600" dirty="0">
                <a:latin typeface="Palatino Linotype" panose="02040502050505030304" pitchFamily="18" charset="0"/>
              </a:rPr>
              <a:t>„Es sollte beweisen, dass Gott nichts zurückhielt, nicht einmal Seinen Sohn, wenn Er den Menschen nur dazu bringen konnte, die tief in seinem Herzen verborgene Rebellion zu erkennen. Dieser Dienst sollte als Katalysator dienen, um das stolze und verstockte Herz zu erweichen. </a:t>
            </a:r>
            <a:r>
              <a:rPr lang="de" sz="2600" dirty="0">
                <a:solidFill>
                  <a:srgbClr val="92D050"/>
                </a:solidFill>
                <a:latin typeface="Palatino Linotype" panose="02040502050505030304" pitchFamily="18" charset="0"/>
              </a:rPr>
              <a:t>Nichts Geringeres als Blut konnte eine so tief verborgene, unbewusste Sünde – den Willen, Gott zu töten – wegwaschen.</a:t>
            </a:r>
            <a:r>
              <a:rPr lang="de" sz="2600" dirty="0">
                <a:latin typeface="Palatino Linotype" panose="02040502050505030304" pitchFamily="18" charset="0"/>
              </a:rPr>
              <a:t>“</a:t>
            </a:r>
            <a:r>
              <a:rPr lang="de" sz="2600" dirty="0">
                <a:solidFill>
                  <a:srgbClr val="92D050"/>
                </a:solidFill>
                <a:latin typeface="Palatino Linotype" panose="02040502050505030304" pitchFamily="18" charset="0"/>
              </a:rPr>
              <a:t> </a:t>
            </a:r>
            <a:r>
              <a:rPr lang="de" sz="2600" dirty="0">
                <a:latin typeface="Palatino Linotype" panose="02040502050505030304" pitchFamily="18" charset="0"/>
              </a:rPr>
              <a:t>(Donald Short –</a:t>
            </a:r>
            <a:r>
              <a:rPr lang="en-GB" sz="2600" dirty="0">
                <a:latin typeface="Palatino Linotype" panose="02040502050505030304" pitchFamily="18" charset="0"/>
              </a:rPr>
              <a:t>Then Shall the Sanctuary be Cleansed </a:t>
            </a:r>
            <a:r>
              <a:rPr lang="de" sz="2600" dirty="0">
                <a:latin typeface="Palatino Linotype" panose="02040502050505030304" pitchFamily="18" charset="0"/>
              </a:rPr>
              <a:t>62)</a:t>
            </a:r>
            <a:endParaRPr lang="en-AU" sz="2600" dirty="0">
              <a:latin typeface="Palatino Linotype" panose="02040502050505030304" pitchFamily="18" charset="0"/>
            </a:endParaRPr>
          </a:p>
        </p:txBody>
      </p:sp>
    </p:spTree>
    <p:extLst>
      <p:ext uri="{BB962C8B-B14F-4D97-AF65-F5344CB8AC3E}">
        <p14:creationId xmlns:p14="http://schemas.microsoft.com/office/powerpoint/2010/main" val="16895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AE29-9B3F-0D39-A9BC-7B5DA50C6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C90248-E59D-BDB8-BA9C-AB720A17C39D}"/>
              </a:ext>
            </a:extLst>
          </p:cNvPr>
          <p:cNvSpPr>
            <a:spLocks noGrp="1" noChangeArrowheads="1"/>
          </p:cNvSpPr>
          <p:nvPr>
            <p:ph type="ctrTitle"/>
          </p:nvPr>
        </p:nvSpPr>
        <p:spPr>
          <a:xfrm>
            <a:off x="694261" y="405712"/>
            <a:ext cx="10803470" cy="628459"/>
          </a:xfrm>
        </p:spPr>
        <p:txBody>
          <a:bodyPr>
            <a:normAutofit/>
          </a:bodyPr>
          <a:lstStyle/>
          <a:p>
            <a:pPr defTabSz="1036638"/>
            <a:r>
              <a:rPr lang="de" altLang="en-US" sz="3200" dirty="0"/>
              <a:t>DIe Engel erwachten durch Christi Blut</a:t>
            </a:r>
          </a:p>
        </p:txBody>
      </p:sp>
      <p:sp>
        <p:nvSpPr>
          <p:cNvPr id="11267" name="Text Box 3">
            <a:extLst>
              <a:ext uri="{FF2B5EF4-FFF2-40B4-BE49-F238E27FC236}">
                <a16:creationId xmlns:a16="http://schemas.microsoft.com/office/drawing/2014/main" id="{9C2D796C-3EFF-4880-A76A-7B551646E39F}"/>
              </a:ext>
            </a:extLst>
          </p:cNvPr>
          <p:cNvSpPr txBox="1">
            <a:spLocks noChangeArrowheads="1"/>
          </p:cNvSpPr>
          <p:nvPr/>
        </p:nvSpPr>
        <p:spPr bwMode="auto">
          <a:xfrm>
            <a:off x="812247" y="1550922"/>
            <a:ext cx="10462211"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600" dirty="0">
                <a:latin typeface="Palatino Linotype" panose="02040502050505030304" pitchFamily="18" charset="0"/>
              </a:rPr>
              <a:t>„Satan erkannte, </a:t>
            </a:r>
            <a:r>
              <a:rPr lang="de-DE" sz="2600" dirty="0" err="1">
                <a:latin typeface="Palatino Linotype" panose="02040502050505030304" pitchFamily="18" charset="0"/>
              </a:rPr>
              <a:t>daß</a:t>
            </a:r>
            <a:r>
              <a:rPr lang="de-DE" sz="2600" dirty="0">
                <a:latin typeface="Palatino Linotype" panose="02040502050505030304" pitchFamily="18" charset="0"/>
              </a:rPr>
              <a:t> ihm seine Maske abgerissen war. Seine Handlungsweise wurde vor den nicht gefallenen Engeln und dem ganzen Himmel offenbar. </a:t>
            </a:r>
            <a:r>
              <a:rPr lang="de-DE" sz="2600" dirty="0">
                <a:solidFill>
                  <a:srgbClr val="92D050"/>
                </a:solidFill>
                <a:latin typeface="Palatino Linotype" panose="02040502050505030304" pitchFamily="18" charset="0"/>
              </a:rPr>
              <a:t>Er hatte sich selbst als Mörder zu erkennen gegeben. Indem er das Blut des Sohnes Gottes </a:t>
            </a:r>
            <a:r>
              <a:rPr lang="de-DE" sz="2600" dirty="0" err="1">
                <a:solidFill>
                  <a:srgbClr val="92D050"/>
                </a:solidFill>
                <a:latin typeface="Palatino Linotype" panose="02040502050505030304" pitchFamily="18" charset="0"/>
              </a:rPr>
              <a:t>vergoß</a:t>
            </a:r>
            <a:r>
              <a:rPr lang="de-DE" sz="2600" dirty="0">
                <a:solidFill>
                  <a:srgbClr val="92D050"/>
                </a:solidFill>
                <a:latin typeface="Palatino Linotype" panose="02040502050505030304" pitchFamily="18" charset="0"/>
              </a:rPr>
              <a:t>, begab er sich aller Sympathien der himmlischen Wesen</a:t>
            </a:r>
            <a:r>
              <a:rPr lang="de-DE" sz="2600" dirty="0">
                <a:latin typeface="Palatino Linotype" panose="02040502050505030304" pitchFamily="18" charset="0"/>
              </a:rPr>
              <a:t>. Fortan war sein Wirken beschränkt. Welche Haltung er auch immer einnehmen würde, er konnte nicht mehr auf die Engel warten, wenn sie von den himmlischen Höfen kamen, und vor ihnen Christi Brüder verklagen, </a:t>
            </a:r>
            <a:r>
              <a:rPr lang="de-DE" sz="2600" dirty="0" err="1">
                <a:latin typeface="Palatino Linotype" panose="02040502050505030304" pitchFamily="18" charset="0"/>
              </a:rPr>
              <a:t>daß</a:t>
            </a:r>
            <a:r>
              <a:rPr lang="de-DE" sz="2600" dirty="0">
                <a:latin typeface="Palatino Linotype" panose="02040502050505030304" pitchFamily="18" charset="0"/>
              </a:rPr>
              <a:t> sie mit unreinen, sündenbefleckten Kleidern angetan seien. </a:t>
            </a:r>
            <a:r>
              <a:rPr lang="de-DE" sz="2600" dirty="0">
                <a:solidFill>
                  <a:srgbClr val="92D050"/>
                </a:solidFill>
                <a:latin typeface="Palatino Linotype" panose="02040502050505030304" pitchFamily="18" charset="0"/>
              </a:rPr>
              <a:t>Das letzte Band der Zuneigung zwischen der himmlischen Welt und Satan war zerrissen</a:t>
            </a:r>
            <a:r>
              <a:rPr lang="de-DE" sz="2600" dirty="0">
                <a:latin typeface="Palatino Linotype" panose="02040502050505030304" pitchFamily="18" charset="0"/>
              </a:rPr>
              <a:t>.“ {Das Leben Jesu 762.3}</a:t>
            </a:r>
            <a:r>
              <a:rPr lang="de" sz="2600" dirty="0">
                <a:latin typeface="Palatino Linotype" panose="02040502050505030304" pitchFamily="18" charset="0"/>
              </a:rPr>
              <a:t> </a:t>
            </a:r>
            <a:endParaRPr lang="en-AU" sz="2600" dirty="0">
              <a:latin typeface="Palatino Linotype" panose="02040502050505030304" pitchFamily="18" charset="0"/>
            </a:endParaRPr>
          </a:p>
        </p:txBody>
      </p:sp>
    </p:spTree>
    <p:extLst>
      <p:ext uri="{BB962C8B-B14F-4D97-AF65-F5344CB8AC3E}">
        <p14:creationId xmlns:p14="http://schemas.microsoft.com/office/powerpoint/2010/main" val="138789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2" y="365391"/>
            <a:ext cx="10803470" cy="628459"/>
          </a:xfrm>
        </p:spPr>
        <p:txBody>
          <a:bodyPr>
            <a:normAutofit/>
          </a:bodyPr>
          <a:lstStyle/>
          <a:p>
            <a:pPr defTabSz="1036638"/>
            <a:r>
              <a:rPr lang="de" altLang="en-US" sz="3200" dirty="0"/>
              <a:t>Der Reinigungsprozess</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921163" y="1309478"/>
            <a:ext cx="1057656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r>
              <a:rPr lang="de" sz="2500" dirty="0">
                <a:latin typeface="Palatino Linotype" panose="02040502050505030304" pitchFamily="18" charset="0"/>
              </a:rPr>
              <a:t>Als die Engel die Feindschaft Satans in der Ermordung Christi erkannten, </a:t>
            </a:r>
            <a:r>
              <a:rPr lang="de-DE" sz="2500" dirty="0">
                <a:latin typeface="Palatino Linotype" panose="02040502050505030304" pitchFamily="18" charset="0"/>
              </a:rPr>
              <a:t>wurden sie von ihrer Sympathie für Satan gereinigt.</a:t>
            </a:r>
            <a:endParaRPr lang="de" sz="2500" dirty="0">
              <a:latin typeface="Palatino Linotype" panose="02040502050505030304" pitchFamily="18" charset="0"/>
            </a:endParaRPr>
          </a:p>
          <a:p>
            <a:pPr lvl="0"/>
            <a:endParaRPr lang="en-AU" sz="2500" dirty="0">
              <a:latin typeface="Palatino Linotype" panose="02040502050505030304" pitchFamily="18" charset="0"/>
            </a:endParaRPr>
          </a:p>
          <a:p>
            <a:pPr lvl="0"/>
            <a:r>
              <a:rPr lang="de" sz="2500" dirty="0">
                <a:latin typeface="Palatino Linotype" panose="02040502050505030304" pitchFamily="18" charset="0"/>
              </a:rPr>
              <a:t>Die Tatsache bleibt. dass wir diese Feindschaft in uns erkennen müssen, wir müssen erkennen, dass der Samen des Mordes gegen Gott in unseren Herzen wohnt. Wir müssen diese schreckliche Sünde bekennen, die uns aufgrund unserer erbärmlichen Blindheit bisher verborgen geblieben war, und dann werden wir, wie die Engel, von unserer </a:t>
            </a:r>
            <a:r>
              <a:rPr lang="de-DE" sz="2500" dirty="0">
                <a:latin typeface="Palatino Linotype" panose="02040502050505030304" pitchFamily="18" charset="0"/>
              </a:rPr>
              <a:t>inneren Empathie</a:t>
            </a:r>
            <a:r>
              <a:rPr lang="de" sz="2500" dirty="0">
                <a:latin typeface="Palatino Linotype" panose="02040502050505030304" pitchFamily="18" charset="0"/>
              </a:rPr>
              <a:t> für Satan gereinigt und von der Sünde befreit.</a:t>
            </a:r>
          </a:p>
          <a:p>
            <a:pPr lvl="0"/>
            <a:endParaRPr lang="en-AU" sz="2500" dirty="0">
              <a:latin typeface="Palatino Linotype" panose="02040502050505030304" pitchFamily="18" charset="0"/>
            </a:endParaRPr>
          </a:p>
          <a:p>
            <a:pPr lvl="0"/>
            <a:r>
              <a:rPr lang="de" sz="2500" dirty="0">
                <a:latin typeface="Palatino Linotype" panose="02040502050505030304" pitchFamily="18" charset="0"/>
              </a:rPr>
              <a:t>*Sympathie bedeutet, Mitgefühl für jemanden zu empfinden, Empathie hingegen, mit jemandem mitzufühlen.</a:t>
            </a:r>
            <a:endParaRPr lang="en-AU" sz="2500" dirty="0">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62442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694265" y="179069"/>
            <a:ext cx="10803470" cy="628459"/>
          </a:xfrm>
        </p:spPr>
        <p:txBody>
          <a:bodyPr>
            <a:normAutofit/>
          </a:bodyPr>
          <a:lstStyle/>
          <a:p>
            <a:pPr defTabSz="1036638"/>
            <a:r>
              <a:rPr lang="de" altLang="en-US" sz="3200" dirty="0"/>
              <a:t>Was hat diesen Prozess behindert?</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425777" y="807528"/>
            <a:ext cx="11340446"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de" sz="2000" dirty="0">
                <a:latin typeface="Palatino Linotype" panose="02040502050505030304" pitchFamily="18" charset="0"/>
              </a:rPr>
              <a:t>Satan hat uns durch das Gesetz verführt. Römer 7,11; Psalm 94,20</a:t>
            </a:r>
          </a:p>
          <a:p>
            <a:pPr marL="342900" indent="-342900">
              <a:buFont typeface="Arial" panose="020B0604020202020204" pitchFamily="34" charset="0"/>
              <a:buChar char="•"/>
            </a:pPr>
            <a:r>
              <a:rPr lang="de" sz="2000" dirty="0">
                <a:latin typeface="Palatino Linotype" panose="02040502050505030304" pitchFamily="18" charset="0"/>
              </a:rPr>
              <a:t>Satan ließ das Gesetz als willkürliche Regeln erscheinen, deren Übertretung mit dem Tod bestraft werden müsse. LJ 763</a:t>
            </a:r>
          </a:p>
          <a:p>
            <a:pPr marL="342900" indent="-342900">
              <a:buFont typeface="Arial" panose="020B0604020202020204" pitchFamily="34" charset="0"/>
              <a:buChar char="•"/>
            </a:pPr>
            <a:r>
              <a:rPr lang="de" sz="2000" dirty="0">
                <a:latin typeface="Palatino Linotype" panose="02040502050505030304" pitchFamily="18" charset="0"/>
              </a:rPr>
              <a:t>Dies ebnete ihm den Weg, eine Form der Gerechtigkeit einzuführen, die mit Gnade unvereinbar war. Ctr 11.4</a:t>
            </a:r>
          </a:p>
          <a:p>
            <a:pPr marL="342900" indent="-342900">
              <a:buFont typeface="Arial" panose="020B0604020202020204" pitchFamily="34" charset="0"/>
              <a:buChar char="•"/>
            </a:pPr>
            <a:r>
              <a:rPr lang="de" sz="2000" dirty="0">
                <a:latin typeface="Palatino Linotype" panose="02040502050505030304" pitchFamily="18" charset="0"/>
              </a:rPr>
              <a:t>Das gebrochene Gesetz forderte somit den Tod des Übertreters. YI 16. April 1903</a:t>
            </a:r>
          </a:p>
          <a:p>
            <a:pPr marL="342900" indent="-342900">
              <a:buFont typeface="Arial" panose="020B0604020202020204" pitchFamily="34" charset="0"/>
              <a:buChar char="•"/>
            </a:pPr>
            <a:r>
              <a:rPr lang="de" sz="2000" dirty="0">
                <a:latin typeface="Palatino Linotype" panose="02040502050505030304" pitchFamily="18" charset="0"/>
              </a:rPr>
              <a:t>Es war ein Geniestreich, denn </a:t>
            </a:r>
            <a:r>
              <a:rPr lang="de-DE" sz="2000" dirty="0">
                <a:latin typeface="Palatino Linotype" panose="02040502050505030304" pitchFamily="18" charset="0"/>
              </a:rPr>
              <a:t>im Reich Gottes ist das Gesetz lebensspendend</a:t>
            </a:r>
            <a:r>
              <a:rPr lang="de" sz="2000" dirty="0">
                <a:latin typeface="Palatino Linotype" panose="02040502050505030304" pitchFamily="18" charset="0"/>
              </a:rPr>
              <a:t> und der Tod die natürliche Folge der Sünde. Doch Satan verdrehte diese Wahrheit und behauptete, Gott würde den Sünder töten.</a:t>
            </a:r>
          </a:p>
          <a:p>
            <a:pPr marL="342900" indent="-342900">
              <a:buFont typeface="Arial" panose="020B0604020202020204" pitchFamily="34" charset="0"/>
              <a:buChar char="•"/>
            </a:pPr>
            <a:r>
              <a:rPr lang="de" sz="2000" dirty="0">
                <a:latin typeface="Palatino Linotype" panose="02040502050505030304" pitchFamily="18" charset="0"/>
              </a:rPr>
              <a:t>So setzte sich Satan in den Herzen der Menschen und gefallenen Engel auf den Thron Gottes. Er verdrehte das Gesetz, um uns zu täuschen.</a:t>
            </a:r>
          </a:p>
          <a:p>
            <a:pPr marL="342900" indent="-342900">
              <a:buFont typeface="Arial" panose="020B0604020202020204" pitchFamily="34" charset="0"/>
              <a:buChar char="•"/>
            </a:pPr>
            <a:r>
              <a:rPr lang="de" sz="2000" dirty="0">
                <a:latin typeface="Palatino Linotype" panose="02040502050505030304" pitchFamily="18" charset="0"/>
              </a:rPr>
              <a:t>Satan verleitete den Menschen dazu, in den Opfern die Gerechtigkeit Gottes zu sehen, der den Sünder tötet. </a:t>
            </a:r>
          </a:p>
          <a:p>
            <a:pPr marL="342900" indent="-342900">
              <a:buFont typeface="Arial" panose="020B0604020202020204" pitchFamily="34" charset="0"/>
              <a:buChar char="•"/>
            </a:pPr>
            <a:r>
              <a:rPr lang="de" sz="2000" dirty="0">
                <a:latin typeface="Palatino Linotype" panose="02040502050505030304" pitchFamily="18" charset="0"/>
              </a:rPr>
              <a:t>Gott gab die Opfer, um zu zeigen, dass der Mensch Gott töten wollte.</a:t>
            </a:r>
          </a:p>
          <a:p>
            <a:pPr marL="342900" indent="-342900">
              <a:buFont typeface="Arial" panose="020B0604020202020204" pitchFamily="34" charset="0"/>
              <a:buChar char="•"/>
            </a:pPr>
            <a:r>
              <a:rPr lang="de-DE" sz="2000" dirty="0">
                <a:latin typeface="Palatino Linotype" panose="02040502050505030304" pitchFamily="18" charset="0"/>
              </a:rPr>
              <a:t>Die Geschichte dieser beiden Sichtweisen manifestierte sich in den beiden Auslegungen des „Täglichen“ (oder „Beständigen“) in Daniel 8. Die heidnische Sichtweise offenbart die Feindschaft des Menschen, der Gott falsch darstellt, während die himmlische Sichtweise diese falsche Darstellung Gottes verschleiert als die Forderung nach dem Blut des Sünders oder eines Stellvertreters.</a:t>
            </a:r>
            <a:endParaRPr lang="de" sz="2000" dirty="0">
              <a:latin typeface="Palatino Linotype" panose="02040502050505030304" pitchFamily="18" charset="0"/>
            </a:endParaRPr>
          </a:p>
        </p:txBody>
      </p:sp>
    </p:spTree>
    <p:extLst>
      <p:ext uri="{BB962C8B-B14F-4D97-AF65-F5344CB8AC3E}">
        <p14:creationId xmlns:p14="http://schemas.microsoft.com/office/powerpoint/2010/main" val="210418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94EDF-27EC-3ECD-5612-64369591E44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90ECD1D-DF2A-ECFF-3B4D-59C01C6515A7}"/>
              </a:ext>
            </a:extLst>
          </p:cNvPr>
          <p:cNvSpPr>
            <a:spLocks noGrp="1" noChangeArrowheads="1"/>
          </p:cNvSpPr>
          <p:nvPr>
            <p:ph type="ctrTitle"/>
          </p:nvPr>
        </p:nvSpPr>
        <p:spPr>
          <a:xfrm>
            <a:off x="599668" y="141402"/>
            <a:ext cx="10803470" cy="949927"/>
          </a:xfrm>
        </p:spPr>
        <p:txBody>
          <a:bodyPr>
            <a:normAutofit fontScale="90000"/>
          </a:bodyPr>
          <a:lstStyle/>
          <a:p>
            <a:pPr defTabSz="1036638"/>
            <a:r>
              <a:rPr lang="de" altLang="en-US" sz="3200" dirty="0"/>
              <a:t>Satan hat das Evangelium verdreht, </a:t>
            </a:r>
            <a:br>
              <a:rPr lang="de" altLang="en-US" sz="3200" dirty="0"/>
            </a:br>
            <a:r>
              <a:rPr lang="de" altLang="en-US" sz="3200" dirty="0"/>
              <a:t>um uns zu täuschen.</a:t>
            </a:r>
          </a:p>
        </p:txBody>
      </p:sp>
      <p:sp>
        <p:nvSpPr>
          <p:cNvPr id="11267" name="Text Box 3">
            <a:extLst>
              <a:ext uri="{FF2B5EF4-FFF2-40B4-BE49-F238E27FC236}">
                <a16:creationId xmlns:a16="http://schemas.microsoft.com/office/drawing/2014/main" id="{96612F47-9255-6378-445B-7F3FE9AC445C}"/>
              </a:ext>
            </a:extLst>
          </p:cNvPr>
          <p:cNvSpPr txBox="1">
            <a:spLocks noChangeArrowheads="1"/>
          </p:cNvSpPr>
          <p:nvPr/>
        </p:nvSpPr>
        <p:spPr bwMode="auto">
          <a:xfrm>
            <a:off x="538899" y="1243571"/>
            <a:ext cx="11114202"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de" sz="2200" dirty="0">
                <a:latin typeface="Palatino Linotype" panose="02040502050505030304" pitchFamily="18" charset="0"/>
              </a:rPr>
              <a:t>Das bedeutet, dass </a:t>
            </a:r>
            <a:r>
              <a:rPr lang="de" sz="2200" dirty="0">
                <a:solidFill>
                  <a:srgbClr val="92D050"/>
                </a:solidFill>
                <a:latin typeface="Palatino Linotype" panose="02040502050505030304" pitchFamily="18" charset="0"/>
              </a:rPr>
              <a:t>Satan versuchen wird, das gesamte System der Stellvertretung zu vereinnahmen, so wie er das System des Alten Bundes vereinnahmt hat, um gegen Christus und die Verkündigung des Neuen Bundes zu kämpfen. </a:t>
            </a:r>
            <a:r>
              <a:rPr lang="de" sz="2200" dirty="0">
                <a:latin typeface="Palatino Linotype" panose="02040502050505030304" pitchFamily="18" charset="0"/>
              </a:rPr>
              <a:t>Er wird verkünden, dass das Evangelium der Reformation, die Predigt Luthers, ausreicht, um ein Volk auf die Wiederkunft Christi vorzubereiten, und dass der Herr kommen wird, sobald wir genug verkündigt haben. </a:t>
            </a:r>
            <a:r>
              <a:rPr lang="de" sz="2200" dirty="0">
                <a:solidFill>
                  <a:srgbClr val="92D050"/>
                </a:solidFill>
                <a:latin typeface="Palatino Linotype" panose="02040502050505030304" pitchFamily="18" charset="0"/>
              </a:rPr>
              <a:t>Er wird darauf bestehen, dass die Stellvertretung genügt und Buße und Reinigung nicht nötig sind. Solange er den Abfall vom Glauben im Gewand der Orthodoxie verbergen kann, hat er die Übrigen auf dieselbe Weise getäuscht wie einst die Juden. </a:t>
            </a:r>
            <a:r>
              <a:rPr lang="de" sz="2200" dirty="0">
                <a:latin typeface="Palatino Linotype" panose="02040502050505030304" pitchFamily="18" charset="0"/>
              </a:rPr>
              <a:t>So wie diese in der Routine der Heiligtumsdienste gefangen waren, die das Ziel ihres Lebens und die Garantie ihrer Erlösung darstellten, </a:t>
            </a:r>
            <a:r>
              <a:rPr lang="de" sz="2200" dirty="0">
                <a:solidFill>
                  <a:srgbClr val="92D050"/>
                </a:solidFill>
                <a:latin typeface="Palatino Linotype" panose="02040502050505030304" pitchFamily="18" charset="0"/>
              </a:rPr>
              <a:t>so</a:t>
            </a:r>
            <a:r>
              <a:rPr lang="de" sz="2200" dirty="0">
                <a:latin typeface="Palatino Linotype" panose="02040502050505030304" pitchFamily="18" charset="0"/>
              </a:rPr>
              <a:t> </a:t>
            </a:r>
            <a:r>
              <a:rPr lang="de" sz="2200" dirty="0">
                <a:solidFill>
                  <a:srgbClr val="92D050"/>
                </a:solidFill>
                <a:latin typeface="Palatino Linotype" panose="02040502050505030304" pitchFamily="18" charset="0"/>
              </a:rPr>
              <a:t>haben wir uns damit zufriedengegeben, dass das Blut des Lammes eine </a:t>
            </a:r>
            <a:r>
              <a:rPr lang="de-DE" sz="2200" dirty="0">
                <a:solidFill>
                  <a:srgbClr val="92D050"/>
                </a:solidFill>
                <a:latin typeface="Palatino Linotype" panose="02040502050505030304" pitchFamily="18" charset="0"/>
              </a:rPr>
              <a:t>rechtliche Löschung der Schuld</a:t>
            </a:r>
            <a:r>
              <a:rPr lang="de" sz="2200" dirty="0">
                <a:solidFill>
                  <a:srgbClr val="92D050"/>
                </a:solidFill>
                <a:latin typeface="Palatino Linotype" panose="02040502050505030304" pitchFamily="18" charset="0"/>
              </a:rPr>
              <a:t> in den himmlischen Büchern bewirkt, ohne dass das Gesetz ins Herz geschrieben ist.</a:t>
            </a:r>
            <a:r>
              <a:rPr lang="de" sz="2200" dirty="0">
                <a:latin typeface="Palatino Linotype" panose="02040502050505030304" pitchFamily="18" charset="0"/>
              </a:rPr>
              <a:t> </a:t>
            </a:r>
            <a:r>
              <a:rPr lang="de" sz="2200" dirty="0">
                <a:solidFill>
                  <a:srgbClr val="92D050"/>
                </a:solidFill>
                <a:latin typeface="Palatino Linotype" panose="02040502050505030304" pitchFamily="18" charset="0"/>
              </a:rPr>
              <a:t>In jedem Fall wurde die Wahrheit verfälscht, denn dies war nur ein Schatten der wahren Herzensreinigung, die Gott lehren wollte. </a:t>
            </a:r>
            <a:r>
              <a:rPr lang="de" sz="2200" dirty="0">
                <a:latin typeface="Palatino Linotype" panose="02040502050505030304" pitchFamily="18" charset="0"/>
              </a:rPr>
              <a:t>Menschen, die wie Erwachsene wirkten, waren in ihrem Verständnis in Wirklichkeit Kinder. Und so ist es auch mit uns.</a:t>
            </a:r>
            <a:endParaRPr lang="en-AU" sz="2200" dirty="0">
              <a:latin typeface="Palatino Linotype" panose="02040502050505030304" pitchFamily="18" charset="0"/>
            </a:endParaRPr>
          </a:p>
        </p:txBody>
      </p:sp>
    </p:spTree>
    <p:extLst>
      <p:ext uri="{BB962C8B-B14F-4D97-AF65-F5344CB8AC3E}">
        <p14:creationId xmlns:p14="http://schemas.microsoft.com/office/powerpoint/2010/main" val="316721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75574"/>
            <a:ext cx="9422836" cy="924307"/>
          </a:xfrm>
        </p:spPr>
        <p:txBody>
          <a:bodyPr>
            <a:normAutofit fontScale="90000"/>
          </a:bodyPr>
          <a:lstStyle/>
          <a:p>
            <a:pPr defTabSz="1036638"/>
            <a:r>
              <a:rPr lang="de" altLang="en-US" sz="3200" dirty="0"/>
              <a:t>Warum protestantische Gebete im Allerheiligsten nutzlos sind</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686413"/>
            <a:ext cx="10930596" cy="3939540"/>
          </a:xfrm>
          <a:prstGeom prst="rect">
            <a:avLst/>
          </a:prstGeom>
          <a:noFill/>
        </p:spPr>
        <p:txBody>
          <a:bodyPr wrap="square">
            <a:spAutoFit/>
          </a:bodyPr>
          <a:lstStyle/>
          <a:p>
            <a:pPr lvl="0" algn="just"/>
            <a:r>
              <a:rPr lang="de" sz="2500" dirty="0">
                <a:latin typeface="Palatino Linotype" panose="02040502050505030304" pitchFamily="18" charset="0"/>
              </a:rPr>
              <a:t>„</a:t>
            </a:r>
            <a:r>
              <a:rPr lang="de-DE" sz="2500" dirty="0">
                <a:latin typeface="Palatino Linotype" panose="02040502050505030304" pitchFamily="18" charset="0"/>
              </a:rPr>
              <a:t>Ich sah, dass, wie die Juden Christum kreuzigten, die Namenskirchen diese drei Botschaften kreuzigten, deshalb haben sie keine Erkenntnis über den Weg in das Allerheiligste und können keinen Nutzen von der Vermittlung Christi daselbst haben. Gleich den Juden, welche ihre nutzlosen Opfer darbrachten, schicken sie ihre nutzlosen Gebete aufwärts zu der Abteilung, welche Jesus verlassen hat. Satan, erfreut über die Täuschung, nimmt einen religiösen Charakter an und lenkt die Gedanken dieser </a:t>
            </a:r>
            <a:r>
              <a:rPr lang="de-DE" sz="2500" dirty="0" err="1">
                <a:latin typeface="Palatino Linotype" panose="02040502050505030304" pitchFamily="18" charset="0"/>
              </a:rPr>
              <a:t>bekenntlichen</a:t>
            </a:r>
            <a:r>
              <a:rPr lang="de-DE" sz="2500" dirty="0">
                <a:latin typeface="Palatino Linotype" panose="02040502050505030304" pitchFamily="18" charset="0"/>
              </a:rPr>
              <a:t> Christen auf sich selbst, indem er sie durch seine Macht, seine Zeichen und lügenhaften Wunder in seinen Schlingen zu fangen sucht.“ (Erfahrungen und Gesichte 252.1) </a:t>
            </a:r>
            <a:endParaRPr lang="en-AU" sz="2500" dirty="0">
              <a:latin typeface="Palatino Linotype" panose="02040502050505030304" pitchFamily="18" charset="0"/>
            </a:endParaRPr>
          </a:p>
        </p:txBody>
      </p:sp>
    </p:spTree>
    <p:extLst>
      <p:ext uri="{BB962C8B-B14F-4D97-AF65-F5344CB8AC3E}">
        <p14:creationId xmlns:p14="http://schemas.microsoft.com/office/powerpoint/2010/main" val="190446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a:bodyPr>
          <a:lstStyle/>
          <a:p>
            <a:pPr defTabSz="1036638"/>
            <a:r>
              <a:rPr lang="de-DE" altLang="en-US" sz="3200" dirty="0"/>
              <a:t>D</a:t>
            </a:r>
            <a:r>
              <a:rPr lang="de" altLang="en-US" sz="3200" dirty="0"/>
              <a:t>er rat an Laodizea</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641131" y="1336264"/>
            <a:ext cx="10909738"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300" dirty="0">
                <a:latin typeface="Palatino Linotype" panose="02040502050505030304" pitchFamily="18" charset="0"/>
              </a:rPr>
              <a:t>„</a:t>
            </a:r>
            <a:r>
              <a:rPr lang="de-DE" sz="2300" dirty="0">
                <a:latin typeface="Palatino Linotype" panose="02040502050505030304" pitchFamily="18" charset="0"/>
              </a:rPr>
              <a:t>Und dem Engel der Gemeinde von </a:t>
            </a:r>
            <a:r>
              <a:rPr lang="de-DE" sz="2300" dirty="0" err="1">
                <a:latin typeface="Palatino Linotype" panose="02040502050505030304" pitchFamily="18" charset="0"/>
              </a:rPr>
              <a:t>Laodizea</a:t>
            </a:r>
            <a:r>
              <a:rPr lang="de-DE" sz="2300" dirty="0">
                <a:latin typeface="Palatino Linotype" panose="02040502050505030304" pitchFamily="18" charset="0"/>
              </a:rPr>
              <a:t> schreibe: Das sagt der »Amen«, der treue und wahrhaftige Zeuge, der Ursprung der Schöpfung Gottes: Ich kenne deine Werke, dass du weder kalt noch heiß bist. Ach, dass du kalt oder heiß wärst! So aber, weil du lau bist und weder kalt noch heiß, werde Ich dich ausspeien aus Meinem Mund. Denn du sprichst: Ich bin reich und habe Überfluss, und mir mangelt es an nichts! — und du erkennst nicht, dass du elend und erbärmlich bist, arm, blind und entblößt. Ich rate dir, von Mir Gold zu kaufen, das im Feuer geläutert ist, damit du reich wirst, und weiße Kleider, damit du dich bekleidest und die Schande deiner Blöße nicht offenbar wird; und salbe deine Augen mit Augensalbe, damit du sehen kannst! Alle, die Ich lieb habe, die überführe und züchtige Ich. So sei nun eifrig und tue Buße! Siehe, Ich stehe vor der Tür und klopfe an. Wenn jemand Meine Stimme hört und die Tür öffnet, so werde Ich zu ihm hineingehen und das Mahl mit ihm essen und er mit Mir.“ Offenbarung 3,14-20</a:t>
            </a:r>
            <a:endParaRPr lang="de" sz="2300" dirty="0">
              <a:latin typeface="Palatino Linotype" panose="02040502050505030304" pitchFamily="18" charset="0"/>
            </a:endParaRP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567-B1FA-3A2D-DED2-7443FFF1F37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C03B906-8ED1-8EB9-EE28-6848B3D6B119}"/>
              </a:ext>
            </a:extLst>
          </p:cNvPr>
          <p:cNvSpPr>
            <a:spLocks noGrp="1" noChangeArrowheads="1"/>
          </p:cNvSpPr>
          <p:nvPr>
            <p:ph type="ctrTitle"/>
          </p:nvPr>
        </p:nvSpPr>
        <p:spPr>
          <a:xfrm>
            <a:off x="685662" y="447813"/>
            <a:ext cx="10566399" cy="695382"/>
          </a:xfrm>
        </p:spPr>
        <p:txBody>
          <a:bodyPr>
            <a:normAutofit/>
          </a:bodyPr>
          <a:lstStyle/>
          <a:p>
            <a:pPr defTabSz="1036638"/>
            <a:r>
              <a:rPr lang="de" altLang="en-US" sz="3200" dirty="0" err="1"/>
              <a:t>Zusammenfassung</a:t>
            </a:r>
            <a:endParaRPr lang="en-US" altLang="en-US" sz="3200" dirty="0"/>
          </a:p>
        </p:txBody>
      </p:sp>
      <p:sp>
        <p:nvSpPr>
          <p:cNvPr id="11267" name="Text Box 3">
            <a:extLst>
              <a:ext uri="{FF2B5EF4-FFF2-40B4-BE49-F238E27FC236}">
                <a16:creationId xmlns:a16="http://schemas.microsoft.com/office/drawing/2014/main" id="{5C4DFF95-FF05-6204-8604-6F6E8008992B}"/>
              </a:ext>
            </a:extLst>
          </p:cNvPr>
          <p:cNvSpPr txBox="1">
            <a:spLocks noChangeArrowheads="1"/>
          </p:cNvSpPr>
          <p:nvPr/>
        </p:nvSpPr>
        <p:spPr bwMode="auto">
          <a:xfrm>
            <a:off x="939936" y="1490113"/>
            <a:ext cx="10312125"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de" sz="2500" dirty="0">
                <a:latin typeface="Palatino Linotype" panose="02040502050505030304" pitchFamily="18" charset="0"/>
              </a:rPr>
              <a:t>Das klare Zeugnis an Laodizea ist der Prozess der Reinigung des Heiligtums.</a:t>
            </a:r>
          </a:p>
          <a:p>
            <a:pPr marL="457200" indent="-457200">
              <a:buFont typeface="Arial" panose="020B0604020202020204" pitchFamily="34" charset="0"/>
              <a:buChar char="•"/>
            </a:pPr>
            <a:r>
              <a:rPr lang="de-DE" sz="2500" dirty="0">
                <a:latin typeface="Palatino Linotype" panose="02040502050505030304" pitchFamily="18" charset="0"/>
              </a:rPr>
              <a:t>Es ist die Offenbarung der Herrlichkeit Gottes, die ihrerseits unsere Feindschaft gegen Gott und unser Verlangen, Ihn zu töten, offenbart.</a:t>
            </a:r>
          </a:p>
          <a:p>
            <a:pPr marL="457200" indent="-457200">
              <a:buFont typeface="Arial" panose="020B0604020202020204" pitchFamily="34" charset="0"/>
              <a:buChar char="•"/>
            </a:pPr>
            <a:r>
              <a:rPr lang="de" sz="2500" dirty="0">
                <a:latin typeface="Palatino Linotype" panose="02040502050505030304" pitchFamily="18" charset="0"/>
              </a:rPr>
              <a:t>Die Macht des kleinen Horns wird entlarvt in der Offenbarung dieses „Evangeliums vom Reich Gottes“, das den Gräuel der Verwüstung aufdeckt.</a:t>
            </a:r>
          </a:p>
          <a:p>
            <a:pPr marL="457200" indent="-457200">
              <a:buFont typeface="Arial" panose="020B0604020202020204" pitchFamily="34" charset="0"/>
              <a:buChar char="•"/>
            </a:pPr>
            <a:r>
              <a:rPr lang="de" sz="2500" dirty="0">
                <a:latin typeface="Palatino Linotype" panose="02040502050505030304" pitchFamily="18" charset="0"/>
              </a:rPr>
              <a:t>Dies ist die ermächtigte Botschaft des dritten Engels.</a:t>
            </a:r>
          </a:p>
          <a:p>
            <a:pPr marL="457200" indent="-457200">
              <a:buFont typeface="Arial" panose="020B0604020202020204" pitchFamily="34" charset="0"/>
              <a:buChar char="•"/>
            </a:pPr>
            <a:r>
              <a:rPr lang="de" sz="2500" dirty="0">
                <a:latin typeface="Palatino Linotype" panose="02040502050505030304" pitchFamily="18" charset="0"/>
              </a:rPr>
              <a:t>Werden wir dieses klare Zeugnis annehmen?</a:t>
            </a:r>
          </a:p>
          <a:p>
            <a:pPr marL="457200" indent="-457200">
              <a:buFont typeface="Arial" panose="020B0604020202020204" pitchFamily="34" charset="0"/>
              <a:buChar char="•"/>
            </a:pPr>
            <a:r>
              <a:rPr lang="de" sz="2500" dirty="0">
                <a:latin typeface="Palatino Linotype" panose="02040502050505030304" pitchFamily="18" charset="0"/>
              </a:rPr>
              <a:t>Akzeptieren wir, dass wir die Samen des Mordes in unseren Herzen haben?</a:t>
            </a:r>
          </a:p>
        </p:txBody>
      </p:sp>
    </p:spTree>
    <p:extLst>
      <p:ext uri="{BB962C8B-B14F-4D97-AF65-F5344CB8AC3E}">
        <p14:creationId xmlns:p14="http://schemas.microsoft.com/office/powerpoint/2010/main" val="378071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D2B1-82FA-0884-48A6-6FF41B46847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0B9F92D-F4AF-8BEB-B88F-2611760F269E}"/>
              </a:ext>
            </a:extLst>
          </p:cNvPr>
          <p:cNvSpPr>
            <a:spLocks noGrp="1" noChangeArrowheads="1"/>
          </p:cNvSpPr>
          <p:nvPr>
            <p:ph type="ctrTitle"/>
          </p:nvPr>
        </p:nvSpPr>
        <p:spPr>
          <a:xfrm>
            <a:off x="812799" y="617496"/>
            <a:ext cx="10566399" cy="544774"/>
          </a:xfrm>
        </p:spPr>
        <p:txBody>
          <a:bodyPr>
            <a:normAutofit/>
          </a:bodyPr>
          <a:lstStyle/>
          <a:p>
            <a:pPr defTabSz="1036638"/>
            <a:r>
              <a:rPr lang="de" altLang="en-US" sz="3200" dirty="0"/>
              <a:t>Wie erfolgt die Reinigung?</a:t>
            </a:r>
          </a:p>
        </p:txBody>
      </p:sp>
      <p:sp>
        <p:nvSpPr>
          <p:cNvPr id="11267" name="Text Box 3">
            <a:extLst>
              <a:ext uri="{FF2B5EF4-FFF2-40B4-BE49-F238E27FC236}">
                <a16:creationId xmlns:a16="http://schemas.microsoft.com/office/drawing/2014/main" id="{E0BD3F91-B056-B82D-D411-BE3DCF027CE0}"/>
              </a:ext>
            </a:extLst>
          </p:cNvPr>
          <p:cNvSpPr txBox="1">
            <a:spLocks noChangeArrowheads="1"/>
          </p:cNvSpPr>
          <p:nvPr/>
        </p:nvSpPr>
        <p:spPr bwMode="auto">
          <a:xfrm>
            <a:off x="569792" y="1567302"/>
            <a:ext cx="11052412"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500" dirty="0">
                <a:latin typeface="Palatino Linotype" panose="02040502050505030304" pitchFamily="18" charset="0"/>
              </a:rPr>
              <a:t>In den letzten Ereignissen der Weltgeschichte werden wir in Versuchung geraten, zu glauben, Gott habe uns verlassen. Wenn wir an der Lehre der stellvertretenden Bestrafung festhalten, um die Wahrheit unserer Feindschaft gegen Gott zu verdrängen, werden wir der Versuchung erliegen, dass Gott uns verlassen hat.</a:t>
            </a:r>
          </a:p>
          <a:p>
            <a:pPr algn="just"/>
            <a:endParaRPr lang="en-GB" sz="2500" dirty="0">
              <a:latin typeface="Palatino Linotype" panose="02040502050505030304" pitchFamily="18" charset="0"/>
            </a:endParaRPr>
          </a:p>
          <a:p>
            <a:pPr algn="just"/>
            <a:r>
              <a:rPr lang="de" sz="2500" dirty="0">
                <a:latin typeface="Palatino Linotype" panose="02040502050505030304" pitchFamily="18" charset="0"/>
              </a:rPr>
              <a:t>Wenn wir die Wahrheit von Gottes wunderbarem Charakter festhalten, unsere Feindschaft gegen unseren lieben Vater bekennen und diese Sünde bereuen, werden wir im Geist Jesu rufen: „In Deine Hände befehle ich meinen Geist.“ Wir werden unser Leben nicht lieben bis zum Tod und den Sieg über das Tier und sein Bild erringen.</a:t>
            </a:r>
            <a:endParaRPr lang="en-GB" altLang="en-US" sz="25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30503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5EB45050-8C93-2C50-73A3-FAF82BB48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856" y="1595366"/>
            <a:ext cx="4365134" cy="3928621"/>
          </a:xfrm>
          <a:prstGeom prst="rect">
            <a:avLst/>
          </a:prstGeom>
        </p:spPr>
      </p:pic>
    </p:spTree>
    <p:extLst>
      <p:ext uri="{BB962C8B-B14F-4D97-AF65-F5344CB8AC3E}">
        <p14:creationId xmlns:p14="http://schemas.microsoft.com/office/powerpoint/2010/main" val="4066361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BB5F-5011-8173-AF6A-4089E6AA018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2FE5E9-9AB8-78BE-F28F-4C4CB104424D}"/>
              </a:ext>
            </a:extLst>
          </p:cNvPr>
          <p:cNvSpPr>
            <a:spLocks noGrp="1" noChangeArrowheads="1"/>
          </p:cNvSpPr>
          <p:nvPr>
            <p:ph type="ctrTitle"/>
          </p:nvPr>
        </p:nvSpPr>
        <p:spPr>
          <a:xfrm>
            <a:off x="1384581" y="283000"/>
            <a:ext cx="9422836" cy="628459"/>
          </a:xfrm>
        </p:spPr>
        <p:txBody>
          <a:bodyPr>
            <a:normAutofit/>
          </a:bodyPr>
          <a:lstStyle/>
          <a:p>
            <a:pPr defTabSz="1036638"/>
            <a:r>
              <a:rPr lang="de-DE" altLang="en-US" sz="3200" dirty="0"/>
              <a:t>Das klare Zeugnis</a:t>
            </a:r>
            <a:endParaRPr lang="de" altLang="en-US" sz="3200" dirty="0"/>
          </a:p>
        </p:txBody>
      </p:sp>
      <p:sp>
        <p:nvSpPr>
          <p:cNvPr id="11267" name="Text Box 3">
            <a:extLst>
              <a:ext uri="{FF2B5EF4-FFF2-40B4-BE49-F238E27FC236}">
                <a16:creationId xmlns:a16="http://schemas.microsoft.com/office/drawing/2014/main" id="{1476148F-B5E3-1835-611A-F2CED05EA3FE}"/>
              </a:ext>
            </a:extLst>
          </p:cNvPr>
          <p:cNvSpPr txBox="1">
            <a:spLocks noChangeArrowheads="1"/>
          </p:cNvSpPr>
          <p:nvPr/>
        </p:nvSpPr>
        <p:spPr bwMode="auto">
          <a:xfrm>
            <a:off x="631136" y="1069826"/>
            <a:ext cx="10929725"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300" dirty="0">
                <a:latin typeface="Palatino Linotype" panose="02040502050505030304" pitchFamily="18" charset="0"/>
              </a:rPr>
              <a:t>„</a:t>
            </a:r>
            <a:r>
              <a:rPr lang="de-DE" sz="2300" dirty="0">
                <a:latin typeface="Palatino Linotype" panose="02040502050505030304" pitchFamily="18" charset="0"/>
              </a:rPr>
              <a:t>Ich sah einige, die in starkem Glauben und angstvollem Schreien mit Gott rangen. Ihre Angesichter waren bleich und trugen den Ausdruck großer Unruhe, welche ihren innerlichen Kampf andeutete. Standhaftigkeit und großer Ernst lagen auf ihren Angesichtern. Große Schweißtropfen fielen von ihren Stirnen. Hin und wieder wurden ihre Angesichter von dem Beifall Gottes erleuchtet, aber derselbe ernste, feierliche und beunruhigende Ausdruck kehrte bald wieder zurück. {EG 262.1}</a:t>
            </a:r>
          </a:p>
          <a:p>
            <a:pPr algn="just"/>
            <a:r>
              <a:rPr lang="de-DE" sz="2300" dirty="0">
                <a:latin typeface="Palatino Linotype" panose="02040502050505030304" pitchFamily="18" charset="0"/>
              </a:rPr>
              <a:t>Böse Engel drängten sich um sie und hüllten sie in Finsternis, um </a:t>
            </a:r>
            <a:r>
              <a:rPr lang="de-DE" sz="2300" dirty="0" err="1">
                <a:latin typeface="Palatino Linotype" panose="02040502050505030304" pitchFamily="18" charset="0"/>
              </a:rPr>
              <a:t>Jesum</a:t>
            </a:r>
            <a:r>
              <a:rPr lang="de-DE" sz="2300" dirty="0">
                <a:latin typeface="Palatino Linotype" panose="02040502050505030304" pitchFamily="18" charset="0"/>
              </a:rPr>
              <a:t> ihren Blicken zu entziehen, damit ihre Augen auf die Finsternis, die sie umgab, gerichtet und sie so veranlasst würden, Gott Misstrauen entgegenzubringen und gegen Ihn zu murren. </a:t>
            </a:r>
            <a:r>
              <a:rPr lang="de-DE" sz="2300" dirty="0">
                <a:solidFill>
                  <a:srgbClr val="92D050"/>
                </a:solidFill>
                <a:latin typeface="Palatino Linotype" panose="02040502050505030304" pitchFamily="18" charset="0"/>
              </a:rPr>
              <a:t>Ihre einzige Sicherheit bestand darin, dass sie ihre Augen aufwärts gerichtet hielten. </a:t>
            </a:r>
            <a:r>
              <a:rPr lang="de-DE" sz="2300" dirty="0">
                <a:latin typeface="Palatino Linotype" panose="02040502050505030304" pitchFamily="18" charset="0"/>
              </a:rPr>
              <a:t>Engel Gottes wachten über Sein Volk, und wenn die giftige Atmosphäre der bösen Engel sich um diese geängstigten Seelen lagerte, umschwebten sie stets die himmlischen Engel mit ihren Flügeln, um die dichte Finsternis zu vertreiben.“ {EG 262.2}</a:t>
            </a:r>
            <a:endParaRPr lang="en-AU" sz="2300" dirty="0">
              <a:latin typeface="Palatino Linotype" panose="02040502050505030304" pitchFamily="18" charset="0"/>
            </a:endParaRPr>
          </a:p>
        </p:txBody>
      </p:sp>
    </p:spTree>
    <p:extLst>
      <p:ext uri="{BB962C8B-B14F-4D97-AF65-F5344CB8AC3E}">
        <p14:creationId xmlns:p14="http://schemas.microsoft.com/office/powerpoint/2010/main" val="281688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C7CD-1C8C-5F04-CBE4-86008418A67A}"/>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6F9188B-78A7-D2CB-3D60-3BB1103744FA}"/>
              </a:ext>
            </a:extLst>
          </p:cNvPr>
          <p:cNvSpPr>
            <a:spLocks noGrp="1" noChangeArrowheads="1"/>
          </p:cNvSpPr>
          <p:nvPr>
            <p:ph type="ctrTitle"/>
          </p:nvPr>
        </p:nvSpPr>
        <p:spPr>
          <a:xfrm>
            <a:off x="1384582" y="150954"/>
            <a:ext cx="9422836" cy="628459"/>
          </a:xfrm>
        </p:spPr>
        <p:txBody>
          <a:bodyPr>
            <a:normAutofit/>
          </a:bodyPr>
          <a:lstStyle/>
          <a:p>
            <a:pPr defTabSz="1036638"/>
            <a:r>
              <a:rPr lang="de" altLang="en-US" sz="3200" dirty="0"/>
              <a:t>das klare zeugnis</a:t>
            </a:r>
          </a:p>
        </p:txBody>
      </p:sp>
      <p:sp>
        <p:nvSpPr>
          <p:cNvPr id="11267" name="Text Box 3">
            <a:extLst>
              <a:ext uri="{FF2B5EF4-FFF2-40B4-BE49-F238E27FC236}">
                <a16:creationId xmlns:a16="http://schemas.microsoft.com/office/drawing/2014/main" id="{658F9FC1-EF37-639C-E197-568F339C8195}"/>
              </a:ext>
            </a:extLst>
          </p:cNvPr>
          <p:cNvSpPr txBox="1">
            <a:spLocks noChangeArrowheads="1"/>
          </p:cNvSpPr>
          <p:nvPr/>
        </p:nvSpPr>
        <p:spPr bwMode="auto">
          <a:xfrm>
            <a:off x="510618" y="779413"/>
            <a:ext cx="11170763"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200" dirty="0">
                <a:latin typeface="Palatino Linotype" panose="02040502050505030304" pitchFamily="18" charset="0"/>
              </a:rPr>
              <a:t>„</a:t>
            </a:r>
            <a:r>
              <a:rPr lang="de-DE" sz="2200" dirty="0">
                <a:latin typeface="Palatino Linotype" panose="02040502050505030304" pitchFamily="18" charset="0"/>
              </a:rPr>
              <a:t>Während die Betenden ihr ernstes Schreien fortsetzten, umgab sie zu Zeiten ein Lichtstrahl von Jesu, um ihre Herzen zu ermutigen und ihre Angesichter zu erhellen. Ich sah, dass einige sich nicht an diesem Flehen beteiligten, sie befanden sich nicht in solcher Seelenangst. Sie schienen gleichgültig und sorglos. Sie widerstanden nicht der Finsternis, die sie umgab und dieselbe umschloss sie gleich einer dicken Wolke. Die Engel Gottes verließen diese Seelen und gingen hin, den Betenden beizustehen. </a:t>
            </a:r>
            <a:r>
              <a:rPr lang="de-DE" sz="2200" dirty="0">
                <a:solidFill>
                  <a:srgbClr val="92D050"/>
                </a:solidFill>
                <a:latin typeface="Palatino Linotype" panose="02040502050505030304" pitchFamily="18" charset="0"/>
              </a:rPr>
              <a:t>Ich sah Engel Gottes sich eilig zu denen begeben, die mit allen Kräften gegen die bösen Engel ankämpften und ihre Hilfe darin suchten, dass sie Gott unausgesetzt anriefen. Aber die Engel verließen diejenigen, die sich nicht bemühten, sich selbst zu helfen, und ich sah sie nicht mehr</a:t>
            </a:r>
            <a:r>
              <a:rPr lang="de-DE" sz="2200" dirty="0">
                <a:latin typeface="Palatino Linotype" panose="02040502050505030304" pitchFamily="18" charset="0"/>
              </a:rPr>
              <a:t>. {EG 262.3}</a:t>
            </a:r>
          </a:p>
          <a:p>
            <a:pPr algn="just"/>
            <a:r>
              <a:rPr lang="de-DE" sz="2200" dirty="0">
                <a:solidFill>
                  <a:srgbClr val="92D050"/>
                </a:solidFill>
                <a:latin typeface="Palatino Linotype" panose="02040502050505030304" pitchFamily="18" charset="0"/>
              </a:rPr>
              <a:t>Ich fragte nach der Bedeutung dieses Sichtens, das ich gesehen hatte, und es wurde mir gezeigt, dass es durch das klare Zeugnis des wahren Zeugen an die Gemeinde zu </a:t>
            </a:r>
            <a:r>
              <a:rPr lang="de-DE" sz="2200" dirty="0" err="1">
                <a:solidFill>
                  <a:srgbClr val="92D050"/>
                </a:solidFill>
                <a:latin typeface="Palatino Linotype" panose="02040502050505030304" pitchFamily="18" charset="0"/>
              </a:rPr>
              <a:t>Laodizea</a:t>
            </a:r>
            <a:r>
              <a:rPr lang="de-DE" sz="2200" dirty="0">
                <a:solidFill>
                  <a:srgbClr val="92D050"/>
                </a:solidFill>
                <a:latin typeface="Palatino Linotype" panose="02040502050505030304" pitchFamily="18" charset="0"/>
              </a:rPr>
              <a:t> hervorgerufen sei. Dies wird einen Einfluss auf das Herz desjenigen ausüben, der es annimmt, und ihn dahin bringen, das Ziel hoch zu setzen und die genaue Wahrheit zu verkündigen. Einige werden dies bestimmte Zeugnis nicht ertragen. Sie werden sich demselben widersetzen, und dies wird das Sichten unter dem Volke Gottes hervorrufen</a:t>
            </a:r>
            <a:r>
              <a:rPr lang="de-DE" sz="2200" dirty="0">
                <a:latin typeface="Palatino Linotype" panose="02040502050505030304" pitchFamily="18" charset="0"/>
              </a:rPr>
              <a:t>.“ {EG 263.1}</a:t>
            </a:r>
            <a:endParaRPr lang="en-AU" sz="2200" dirty="0">
              <a:latin typeface="Palatino Linotype" panose="02040502050505030304" pitchFamily="18" charset="0"/>
            </a:endParaRPr>
          </a:p>
        </p:txBody>
      </p:sp>
    </p:spTree>
    <p:extLst>
      <p:ext uri="{BB962C8B-B14F-4D97-AF65-F5344CB8AC3E}">
        <p14:creationId xmlns:p14="http://schemas.microsoft.com/office/powerpoint/2010/main" val="397631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9186-F405-5D83-75A1-336A09D68A7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8C50EE7-C183-DE9F-9E7C-18E822BB1AB1}"/>
              </a:ext>
            </a:extLst>
          </p:cNvPr>
          <p:cNvSpPr>
            <a:spLocks noGrp="1" noChangeArrowheads="1"/>
          </p:cNvSpPr>
          <p:nvPr>
            <p:ph type="ctrTitle"/>
          </p:nvPr>
        </p:nvSpPr>
        <p:spPr>
          <a:xfrm>
            <a:off x="1384577" y="917285"/>
            <a:ext cx="9422836" cy="628459"/>
          </a:xfrm>
        </p:spPr>
        <p:txBody>
          <a:bodyPr>
            <a:normAutofit fontScale="90000"/>
          </a:bodyPr>
          <a:lstStyle/>
          <a:p>
            <a:pPr defTabSz="1036638"/>
            <a:r>
              <a:rPr lang="de-DE" altLang="en-US" sz="3200" dirty="0"/>
              <a:t>D</a:t>
            </a:r>
            <a:r>
              <a:rPr lang="de" altLang="en-US" sz="3200" dirty="0"/>
              <a:t>as Zeugnis hatte nur eine sehr begrenzte Wirkung</a:t>
            </a:r>
          </a:p>
        </p:txBody>
      </p:sp>
      <p:sp>
        <p:nvSpPr>
          <p:cNvPr id="11267" name="Text Box 3">
            <a:extLst>
              <a:ext uri="{FF2B5EF4-FFF2-40B4-BE49-F238E27FC236}">
                <a16:creationId xmlns:a16="http://schemas.microsoft.com/office/drawing/2014/main" id="{E92EDC0F-CF6D-ABCF-D31E-8B0053FC04D7}"/>
              </a:ext>
            </a:extLst>
          </p:cNvPr>
          <p:cNvSpPr txBox="1">
            <a:spLocks noChangeArrowheads="1"/>
          </p:cNvSpPr>
          <p:nvPr/>
        </p:nvSpPr>
        <p:spPr bwMode="auto">
          <a:xfrm>
            <a:off x="631133" y="1879566"/>
            <a:ext cx="1092972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sz="2600" dirty="0">
                <a:solidFill>
                  <a:srgbClr val="92D050"/>
                </a:solidFill>
                <a:latin typeface="Palatino Linotype" panose="02040502050505030304" pitchFamily="18" charset="0"/>
              </a:rPr>
              <a:t>„</a:t>
            </a:r>
            <a:r>
              <a:rPr lang="de-DE" sz="2600" dirty="0">
                <a:solidFill>
                  <a:srgbClr val="92D050"/>
                </a:solidFill>
                <a:latin typeface="Palatino Linotype" panose="02040502050505030304" pitchFamily="18" charset="0"/>
              </a:rPr>
              <a:t>Ich sah, dass das Zeugnis des wahren Zeugen nicht halb beachtet worden ist. Das feierliche Zeugnis, von welchem das Schicksal der Gemeinde abhängt, ist nur oberflächlich geschätzt, wenn nicht gänzlich missachtet worden. </a:t>
            </a:r>
            <a:r>
              <a:rPr lang="de-DE" sz="2600" dirty="0">
                <a:latin typeface="Palatino Linotype" panose="02040502050505030304" pitchFamily="18" charset="0"/>
              </a:rPr>
              <a:t>Dies Zeugnis muss tiefe Reue wirken; alle, die es in Wahrheit annehmen, werden demselben gehorchen und gereinigt werden.“ {EG 263.2}</a:t>
            </a:r>
            <a:endParaRPr lang="en-AU" sz="2600" dirty="0">
              <a:latin typeface="Palatino Linotype" panose="02040502050505030304" pitchFamily="18" charset="0"/>
            </a:endParaRPr>
          </a:p>
        </p:txBody>
      </p:sp>
    </p:spTree>
    <p:extLst>
      <p:ext uri="{BB962C8B-B14F-4D97-AF65-F5344CB8AC3E}">
        <p14:creationId xmlns:p14="http://schemas.microsoft.com/office/powerpoint/2010/main" val="289274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2BE7A-BC82-84C3-7423-B401DF62DDB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3191282-0283-A9A5-7B9A-67469FA1CE7A}"/>
              </a:ext>
            </a:extLst>
          </p:cNvPr>
          <p:cNvSpPr>
            <a:spLocks noGrp="1" noChangeArrowheads="1"/>
          </p:cNvSpPr>
          <p:nvPr>
            <p:ph type="ctrTitle"/>
          </p:nvPr>
        </p:nvSpPr>
        <p:spPr>
          <a:xfrm>
            <a:off x="1097699" y="943338"/>
            <a:ext cx="9422836" cy="628459"/>
          </a:xfrm>
        </p:spPr>
        <p:txBody>
          <a:bodyPr>
            <a:normAutofit fontScale="90000"/>
          </a:bodyPr>
          <a:lstStyle/>
          <a:p>
            <a:pPr defTabSz="1036638"/>
            <a:r>
              <a:rPr lang="de" altLang="en-US" sz="3200" dirty="0"/>
              <a:t>Warum wurde dieses Zeugnis so geringgeschätzt?</a:t>
            </a:r>
          </a:p>
        </p:txBody>
      </p:sp>
      <p:sp>
        <p:nvSpPr>
          <p:cNvPr id="11267" name="Text Box 3">
            <a:extLst>
              <a:ext uri="{FF2B5EF4-FFF2-40B4-BE49-F238E27FC236}">
                <a16:creationId xmlns:a16="http://schemas.microsoft.com/office/drawing/2014/main" id="{AE7E2639-86E8-B4BE-93CB-114698361F61}"/>
              </a:ext>
            </a:extLst>
          </p:cNvPr>
          <p:cNvSpPr txBox="1">
            <a:spLocks noChangeArrowheads="1"/>
          </p:cNvSpPr>
          <p:nvPr/>
        </p:nvSpPr>
        <p:spPr bwMode="auto">
          <a:xfrm>
            <a:off x="1097699" y="2107745"/>
            <a:ext cx="970499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DE" sz="2600" dirty="0">
                <a:latin typeface="Palatino Linotype" panose="02040502050505030304" pitchFamily="18" charset="0"/>
              </a:rPr>
              <a:t>„Denn du sprichst: Ich bin reich und habe Überfluss, und mir mangelt es an nichts! — und du erkennst nicht, </a:t>
            </a:r>
            <a:r>
              <a:rPr lang="de-DE" sz="2600" dirty="0">
                <a:solidFill>
                  <a:srgbClr val="92D050"/>
                </a:solidFill>
                <a:latin typeface="Palatino Linotype" panose="02040502050505030304" pitchFamily="18" charset="0"/>
              </a:rPr>
              <a:t>dass du elend und erbärmlich bist, arm, blind und entblößt</a:t>
            </a:r>
            <a:r>
              <a:rPr lang="de-DE" sz="2600" dirty="0">
                <a:latin typeface="Palatino Linotype" panose="02040502050505030304" pitchFamily="18" charset="0"/>
              </a:rPr>
              <a:t>.“</a:t>
            </a:r>
            <a:r>
              <a:rPr lang="de" sz="2600" dirty="0">
                <a:latin typeface="Palatino Linotype" panose="02040502050505030304" pitchFamily="18" charset="0"/>
              </a:rPr>
              <a:t> Offenbarung 3,17</a:t>
            </a:r>
          </a:p>
          <a:p>
            <a:pPr algn="just"/>
            <a:endParaRPr lang="en-GB" sz="32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400737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EEE3-454A-4F7F-6663-63975B17FF4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275B5E-4453-EB0B-9E05-392274187533}"/>
              </a:ext>
            </a:extLst>
          </p:cNvPr>
          <p:cNvSpPr>
            <a:spLocks noGrp="1" noChangeArrowheads="1"/>
          </p:cNvSpPr>
          <p:nvPr>
            <p:ph type="ctrTitle"/>
          </p:nvPr>
        </p:nvSpPr>
        <p:spPr>
          <a:xfrm>
            <a:off x="1337094" y="835231"/>
            <a:ext cx="9291570" cy="628459"/>
          </a:xfrm>
        </p:spPr>
        <p:txBody>
          <a:bodyPr>
            <a:normAutofit fontScale="90000"/>
          </a:bodyPr>
          <a:lstStyle/>
          <a:p>
            <a:pPr defTabSz="1036638"/>
            <a:r>
              <a:rPr lang="de" altLang="en-US" sz="3200" dirty="0"/>
              <a:t>Was ist die Ursache für diese Situation?</a:t>
            </a:r>
          </a:p>
        </p:txBody>
      </p:sp>
      <p:sp>
        <p:nvSpPr>
          <p:cNvPr id="11267" name="Text Box 3">
            <a:extLst>
              <a:ext uri="{FF2B5EF4-FFF2-40B4-BE49-F238E27FC236}">
                <a16:creationId xmlns:a16="http://schemas.microsoft.com/office/drawing/2014/main" id="{E8BA2C82-8D2A-16FD-4D39-542E40EE92E2}"/>
              </a:ext>
            </a:extLst>
          </p:cNvPr>
          <p:cNvSpPr txBox="1">
            <a:spLocks noChangeArrowheads="1"/>
          </p:cNvSpPr>
          <p:nvPr/>
        </p:nvSpPr>
        <p:spPr bwMode="auto">
          <a:xfrm>
            <a:off x="406400" y="1610765"/>
            <a:ext cx="11379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altLang="en-US" sz="2400" dirty="0">
                <a:effectLst>
                  <a:outerShdw blurRad="38100" dist="38100" dir="2700000" algn="tl">
                    <a:srgbClr val="000000"/>
                  </a:outerShdw>
                </a:effectLst>
                <a:latin typeface="Palatino Linotype" panose="02040502050505030304" pitchFamily="18" charset="0"/>
              </a:rPr>
              <a:t>Im Garten Eden, als unsere ersten Eltern sündigten, entstand in der menschlichen Seele tiefe Schuld. Das gilt für uns heute genauso wie für Adam, denn „in Adam sterben alle“ (1. Korinther 15,22). </a:t>
            </a:r>
            <a:r>
              <a:rPr lang="de" altLang="en-US" sz="2400" dirty="0">
                <a:solidFill>
                  <a:schemeClr val="accent1"/>
                </a:solidFill>
                <a:effectLst>
                  <a:outerShdw blurRad="38100" dist="38100" dir="2700000" algn="tl">
                    <a:srgbClr val="000000"/>
                  </a:outerShdw>
                </a:effectLst>
                <a:latin typeface="Palatino Linotype" panose="02040502050505030304" pitchFamily="18" charset="0"/>
              </a:rPr>
              <a:t>Wir alle haben Adams Sündenfall wiederholt </a:t>
            </a:r>
            <a:r>
              <a:rPr lang="de" altLang="en-US" sz="2400" dirty="0">
                <a:effectLst>
                  <a:outerShdw blurRad="38100" dist="38100" dir="2700000" algn="tl">
                    <a:srgbClr val="000000"/>
                  </a:outerShdw>
                </a:effectLst>
                <a:latin typeface="Palatino Linotype" panose="02040502050505030304" pitchFamily="18" charset="0"/>
              </a:rPr>
              <a:t>(vgl. Römer 5,12).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 altLang="en-US" sz="2400" dirty="0">
                <a:solidFill>
                  <a:schemeClr val="accent1"/>
                </a:solidFill>
                <a:effectLst>
                  <a:outerShdw blurRad="38100" dist="38100" dir="2700000" algn="tl">
                    <a:srgbClr val="000000"/>
                  </a:outerShdw>
                </a:effectLst>
                <a:latin typeface="Palatino Linotype" panose="02040502050505030304" pitchFamily="18" charset="0"/>
              </a:rPr>
              <a:t>Die erste Folge dieser Schuld war Scham: </a:t>
            </a:r>
            <a:r>
              <a:rPr lang="de" altLang="en-US" sz="2400" dirty="0">
                <a:effectLst>
                  <a:outerShdw blurRad="38100" dist="38100" dir="2700000" algn="tl">
                    <a:srgbClr val="000000"/>
                  </a:outerShdw>
                </a:effectLst>
                <a:latin typeface="Palatino Linotype" panose="02040502050505030304" pitchFamily="18" charset="0"/>
              </a:rPr>
              <a:t>„…</a:t>
            </a:r>
            <a:r>
              <a:rPr lang="de-DE" altLang="en-US" sz="2400" dirty="0">
                <a:effectLst>
                  <a:outerShdw blurRad="38100" dist="38100" dir="2700000" algn="tl">
                    <a:srgbClr val="000000"/>
                  </a:outerShdw>
                </a:effectLst>
                <a:latin typeface="Palatino Linotype" panose="02040502050505030304" pitchFamily="18" charset="0"/>
              </a:rPr>
              <a:t>und der Mensch und seine Frau versteckten sich vor dem Angesicht Gottes des HERRN hinter den Bäumen des Gartens.</a:t>
            </a:r>
            <a:r>
              <a:rPr lang="de" altLang="en-US" sz="2400" dirty="0">
                <a:effectLst>
                  <a:outerShdw blurRad="38100" dist="38100" dir="2700000" algn="tl">
                    <a:srgbClr val="000000"/>
                  </a:outerShdw>
                </a:effectLst>
                <a:latin typeface="Palatino Linotype" panose="02040502050505030304" pitchFamily="18" charset="0"/>
              </a:rPr>
              <a:t>“ (1.Mose 3,8)</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de" altLang="en-US" sz="2400" dirty="0">
                <a:solidFill>
                  <a:schemeClr val="accent1"/>
                </a:solidFill>
                <a:effectLst>
                  <a:outerShdw blurRad="38100" dist="38100" dir="2700000" algn="tl">
                    <a:srgbClr val="000000"/>
                  </a:outerShdw>
                </a:effectLst>
                <a:latin typeface="Palatino Linotype" panose="02040502050505030304" pitchFamily="18" charset="0"/>
              </a:rPr>
              <a:t>Der zweite Beweis war Furcht: </a:t>
            </a:r>
            <a:r>
              <a:rPr lang="de" altLang="en-US" sz="2400" dirty="0">
                <a:effectLst>
                  <a:outerShdw blurRad="38100" dist="38100" dir="2700000" algn="tl">
                    <a:srgbClr val="000000"/>
                  </a:outerShdw>
                </a:effectLst>
                <a:latin typeface="Palatino Linotype" panose="02040502050505030304" pitchFamily="18" charset="0"/>
              </a:rPr>
              <a:t>„</a:t>
            </a:r>
            <a:r>
              <a:rPr lang="de-DE" altLang="en-US" sz="2400" dirty="0">
                <a:effectLst>
                  <a:outerShdw blurRad="38100" dist="38100" dir="2700000" algn="tl">
                    <a:srgbClr val="000000"/>
                  </a:outerShdw>
                </a:effectLst>
                <a:latin typeface="Palatino Linotype" panose="02040502050505030304" pitchFamily="18" charset="0"/>
              </a:rPr>
              <a:t>Und er [Adam] antwortete: Ich hörte Deine Stimme im Garten und fürchtete mich, denn ich bin nackt; darum habe ich mich verborgen!</a:t>
            </a:r>
            <a:r>
              <a:rPr lang="de" altLang="en-US" sz="2400" dirty="0">
                <a:effectLst>
                  <a:outerShdw blurRad="38100" dist="38100" dir="2700000" algn="tl">
                    <a:srgbClr val="000000"/>
                  </a:outerShdw>
                </a:effectLst>
                <a:latin typeface="Palatino Linotype" panose="02040502050505030304" pitchFamily="18" charset="0"/>
              </a:rPr>
              <a:t>“ (Verse 9,10)</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416532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7E78-6818-700A-D42D-0D4EA166076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9B91C88-DE1D-F3C0-5A6A-79EE668BDD5F}"/>
              </a:ext>
            </a:extLst>
          </p:cNvPr>
          <p:cNvSpPr>
            <a:spLocks noGrp="1" noChangeArrowheads="1"/>
          </p:cNvSpPr>
          <p:nvPr>
            <p:ph type="ctrTitle"/>
          </p:nvPr>
        </p:nvSpPr>
        <p:spPr>
          <a:xfrm>
            <a:off x="1224562" y="387796"/>
            <a:ext cx="9291570" cy="628459"/>
          </a:xfrm>
        </p:spPr>
        <p:txBody>
          <a:bodyPr>
            <a:normAutofit/>
          </a:bodyPr>
          <a:lstStyle/>
          <a:p>
            <a:pPr defTabSz="1036638"/>
            <a:r>
              <a:rPr lang="de" altLang="en-US" sz="3200" dirty="0"/>
              <a:t>Das Kernproblem</a:t>
            </a:r>
          </a:p>
        </p:txBody>
      </p:sp>
      <p:sp>
        <p:nvSpPr>
          <p:cNvPr id="11267" name="Text Box 3">
            <a:extLst>
              <a:ext uri="{FF2B5EF4-FFF2-40B4-BE49-F238E27FC236}">
                <a16:creationId xmlns:a16="http://schemas.microsoft.com/office/drawing/2014/main" id="{2A26D205-2562-4DC6-F6DD-26FF5612C863}"/>
              </a:ext>
            </a:extLst>
          </p:cNvPr>
          <p:cNvSpPr txBox="1">
            <a:spLocks noChangeArrowheads="1"/>
          </p:cNvSpPr>
          <p:nvPr/>
        </p:nvSpPr>
        <p:spPr bwMode="auto">
          <a:xfrm>
            <a:off x="406400" y="1195985"/>
            <a:ext cx="113792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altLang="en-US" sz="2300" dirty="0">
                <a:effectLst>
                  <a:outerShdw blurRad="38100" dist="38100" dir="2700000" algn="tl">
                    <a:srgbClr val="000000"/>
                  </a:outerShdw>
                </a:effectLst>
                <a:latin typeface="Palatino Linotype" panose="02040502050505030304" pitchFamily="18" charset="0"/>
              </a:rPr>
              <a:t>Die dritte Folge war die Errichtung einer Barriere, die einen unbewussten Zustand hervorrief. Adam war unfähig, seine Schuld zu begreifen und sie zu bekennen. Daher verdrängte er sie sofort. </a:t>
            </a:r>
            <a:r>
              <a:rPr lang="de" altLang="en-US" sz="2300" dirty="0">
                <a:solidFill>
                  <a:schemeClr val="accent1"/>
                </a:solidFill>
                <a:effectLst>
                  <a:outerShdw blurRad="38100" dist="38100" dir="2700000" algn="tl">
                    <a:srgbClr val="000000"/>
                  </a:outerShdw>
                </a:effectLst>
                <a:latin typeface="Palatino Linotype" panose="02040502050505030304" pitchFamily="18" charset="0"/>
              </a:rPr>
              <a:t>Er gab Eva die Schuld: „Da antwortete der Mensch: </a:t>
            </a:r>
            <a:r>
              <a:rPr lang="de-DE" altLang="en-US" sz="2300" dirty="0">
                <a:solidFill>
                  <a:schemeClr val="accent1"/>
                </a:solidFill>
                <a:effectLst>
                  <a:outerShdw blurRad="38100" dist="38100" dir="2700000" algn="tl">
                    <a:srgbClr val="000000"/>
                  </a:outerShdw>
                </a:effectLst>
                <a:latin typeface="Palatino Linotype" panose="02040502050505030304" pitchFamily="18" charset="0"/>
              </a:rPr>
              <a:t>Die Frau, die Du mir zur Seite gegeben hast, die gab mir von dem Baum, und ich aß!</a:t>
            </a:r>
            <a:r>
              <a:rPr lang="de" altLang="en-US" sz="2300" dirty="0">
                <a:solidFill>
                  <a:schemeClr val="accent1"/>
                </a:solidFill>
                <a:effectLst>
                  <a:outerShdw blurRad="38100" dist="38100" dir="2700000" algn="tl">
                    <a:srgbClr val="000000"/>
                  </a:outerShdw>
                </a:effectLst>
                <a:latin typeface="Palatino Linotype" panose="02040502050505030304" pitchFamily="18" charset="0"/>
              </a:rPr>
              <a:t>“ </a:t>
            </a:r>
            <a:r>
              <a:rPr lang="de" altLang="en-US" sz="2300" dirty="0">
                <a:effectLst>
                  <a:outerShdw blurRad="38100" dist="38100" dir="2700000" algn="tl">
                    <a:srgbClr val="000000"/>
                  </a:outerShdw>
                </a:effectLst>
                <a:latin typeface="Palatino Linotype" panose="02040502050505030304" pitchFamily="18" charset="0"/>
              </a:rPr>
              <a:t>(Vers 12). </a:t>
            </a:r>
            <a:r>
              <a:rPr lang="de" altLang="en-US" sz="2300" dirty="0">
                <a:solidFill>
                  <a:schemeClr val="accent1"/>
                </a:solidFill>
                <a:effectLst>
                  <a:outerShdw blurRad="38100" dist="38100" dir="2700000" algn="tl">
                    <a:srgbClr val="000000"/>
                  </a:outerShdw>
                </a:effectLst>
                <a:latin typeface="Palatino Linotype" panose="02040502050505030304" pitchFamily="18" charset="0"/>
              </a:rPr>
              <a:t>Das schuldige Paar wäre an Ort und Stelle gestorben, wenn es sich des vollen Ausmaßes seiner Schuld bewusst gewesen wäre, denn „der Lohn der Sünde ist der Tod“ </a:t>
            </a:r>
            <a:r>
              <a:rPr lang="de" altLang="en-US" sz="2300" dirty="0">
                <a:effectLst>
                  <a:outerShdw blurRad="38100" dist="38100" dir="2700000" algn="tl">
                    <a:srgbClr val="000000"/>
                  </a:outerShdw>
                </a:effectLst>
                <a:latin typeface="Palatino Linotype" panose="02040502050505030304" pitchFamily="18" charset="0"/>
              </a:rPr>
              <a:t>(Römer 6,23). </a:t>
            </a:r>
            <a:r>
              <a:rPr lang="de" altLang="en-US" sz="2300" u="sng" dirty="0">
                <a:solidFill>
                  <a:schemeClr val="accent1"/>
                </a:solidFill>
                <a:effectLst>
                  <a:outerShdw blurRad="38100" dist="38100" dir="2700000" algn="tl">
                    <a:srgbClr val="000000"/>
                  </a:outerShdw>
                </a:effectLst>
                <a:latin typeface="Palatino Linotype" panose="02040502050505030304" pitchFamily="18" charset="0"/>
              </a:rPr>
              <a:t>Wenn die Verlorenen schließlich das ganze Ausmaß ihrer Schuld begreifen, werden sie den zweiten Tod erleiden, in Erfüllung der Warnung des Herrn an Adam und Eva, dass sie, wenn sie sündigen, „gewisslich sterben werden.</a:t>
            </a:r>
            <a:r>
              <a:rPr lang="de" altLang="en-US" sz="2300" dirty="0">
                <a:solidFill>
                  <a:schemeClr val="accent1"/>
                </a:solidFill>
                <a:effectLst>
                  <a:outerShdw blurRad="38100" dist="38100" dir="2700000" algn="tl">
                    <a:srgbClr val="000000"/>
                  </a:outerShdw>
                </a:effectLst>
                <a:latin typeface="Palatino Linotype" panose="02040502050505030304" pitchFamily="18" charset="0"/>
              </a:rPr>
              <a:t>“ (1.Mose 2,17). </a:t>
            </a:r>
            <a:r>
              <a:rPr lang="de-DE" altLang="en-US" sz="2300" b="1" dirty="0">
                <a:solidFill>
                  <a:schemeClr val="tx2">
                    <a:lumMod val="90000"/>
                  </a:schemeClr>
                </a:solidFill>
                <a:effectLst>
                  <a:outerShdw blurRad="38100" dist="38100" dir="2700000" algn="tl">
                    <a:srgbClr val="000000"/>
                  </a:outerShdw>
                </a:effectLst>
                <a:latin typeface="Palatino Linotype" panose="02040502050505030304" pitchFamily="18" charset="0"/>
              </a:rPr>
              <a:t>Wir müssen erkennen, dass die Schuld der Sünde ihre eigene, innewohnende Strafe in Form des ewigen Todes mit sich bringt</a:t>
            </a:r>
            <a:r>
              <a:rPr lang="de" altLang="en-US" sz="2300" dirty="0">
                <a:effectLst>
                  <a:outerShdw blurRad="38100" dist="38100" dir="2700000" algn="tl">
                    <a:srgbClr val="000000"/>
                  </a:outerShdw>
                </a:effectLst>
                <a:latin typeface="Palatino Linotype" panose="02040502050505030304" pitchFamily="18" charset="0"/>
              </a:rPr>
              <a:t>, und die Tatsache, dass unser physisches Leben durch eine Bewährungszeit verlängert wird, ist ein erster Beweis für die Existenz eines </a:t>
            </a:r>
            <a:r>
              <a:rPr lang="de" altLang="en-US" sz="2300" dirty="0">
                <a:solidFill>
                  <a:schemeClr val="accent1"/>
                </a:solidFill>
                <a:effectLst>
                  <a:outerShdw blurRad="38100" dist="38100" dir="2700000" algn="tl">
                    <a:srgbClr val="000000"/>
                  </a:outerShdw>
                </a:effectLst>
                <a:latin typeface="Palatino Linotype" panose="02040502050505030304" pitchFamily="18" charset="0"/>
              </a:rPr>
              <a:t>unbewussten Verdrängungsmechanismus, der seinen Ursprung im Garten Eden hat</a:t>
            </a:r>
            <a:r>
              <a:rPr lang="de" altLang="en-US" sz="2300" dirty="0">
                <a:effectLst>
                  <a:outerShdw blurRad="38100" dist="38100" dir="2700000" algn="tl">
                    <a:srgbClr val="000000"/>
                  </a:outerShdw>
                </a:effectLst>
                <a:latin typeface="Palatino Linotype" panose="02040502050505030304" pitchFamily="18" charset="0"/>
              </a:rPr>
              <a:t>.  (Robert Wieland, The Knocking at the Door 12)</a:t>
            </a:r>
          </a:p>
        </p:txBody>
      </p:sp>
    </p:spTree>
    <p:extLst>
      <p:ext uri="{BB962C8B-B14F-4D97-AF65-F5344CB8AC3E}">
        <p14:creationId xmlns:p14="http://schemas.microsoft.com/office/powerpoint/2010/main" val="1095582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5AED-6B57-BA35-F0FC-1CEA46B9B80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262594A-489E-8CFB-A780-4384763D8548}"/>
              </a:ext>
            </a:extLst>
          </p:cNvPr>
          <p:cNvSpPr>
            <a:spLocks noGrp="1" noChangeArrowheads="1"/>
          </p:cNvSpPr>
          <p:nvPr>
            <p:ph type="ctrTitle"/>
          </p:nvPr>
        </p:nvSpPr>
        <p:spPr>
          <a:xfrm>
            <a:off x="1205708" y="680026"/>
            <a:ext cx="9291570" cy="628459"/>
          </a:xfrm>
        </p:spPr>
        <p:txBody>
          <a:bodyPr>
            <a:normAutofit/>
          </a:bodyPr>
          <a:lstStyle/>
          <a:p>
            <a:pPr defTabSz="1036638"/>
            <a:r>
              <a:rPr lang="de" altLang="en-US" sz="3200" dirty="0"/>
              <a:t>Feindschaft</a:t>
            </a:r>
          </a:p>
        </p:txBody>
      </p:sp>
      <p:sp>
        <p:nvSpPr>
          <p:cNvPr id="11267" name="Text Box 3">
            <a:extLst>
              <a:ext uri="{FF2B5EF4-FFF2-40B4-BE49-F238E27FC236}">
                <a16:creationId xmlns:a16="http://schemas.microsoft.com/office/drawing/2014/main" id="{3FA96FA6-9603-280D-3764-2CD42616D58A}"/>
              </a:ext>
            </a:extLst>
          </p:cNvPr>
          <p:cNvSpPr txBox="1">
            <a:spLocks noChangeArrowheads="1"/>
          </p:cNvSpPr>
          <p:nvPr/>
        </p:nvSpPr>
        <p:spPr bwMode="auto">
          <a:xfrm>
            <a:off x="820711" y="1766139"/>
            <a:ext cx="1055057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de" altLang="en-US" sz="2600" dirty="0">
                <a:effectLst>
                  <a:outerShdw blurRad="38100" dist="38100" dir="2700000" algn="tl">
                    <a:srgbClr val="000000"/>
                  </a:outerShdw>
                </a:effectLst>
                <a:latin typeface="Palatino Linotype" panose="02040502050505030304" pitchFamily="18" charset="0"/>
              </a:rPr>
              <a:t>Die vierte Folge war die Entwicklung einer Feindschaft gegen Gott: </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„Die Frau, die </a:t>
            </a:r>
            <a:r>
              <a:rPr lang="de-DE" altLang="en-US" sz="2600" b="1" dirty="0">
                <a:solidFill>
                  <a:srgbClr val="92D050"/>
                </a:solidFill>
                <a:effectLst>
                  <a:outerShdw blurRad="38100" dist="38100" dir="2700000" algn="tl">
                    <a:srgbClr val="000000"/>
                  </a:outerShdw>
                </a:effectLst>
                <a:latin typeface="Palatino Linotype" panose="02040502050505030304" pitchFamily="18" charset="0"/>
              </a:rPr>
              <a:t>Du</a:t>
            </a:r>
            <a:r>
              <a:rPr lang="de-DE" altLang="en-US" sz="2600" dirty="0">
                <a:solidFill>
                  <a:srgbClr val="92D050"/>
                </a:solidFill>
                <a:effectLst>
                  <a:outerShdw blurRad="38100" dist="38100" dir="2700000" algn="tl">
                    <a:srgbClr val="000000"/>
                  </a:outerShdw>
                </a:effectLst>
                <a:latin typeface="Palatino Linotype" panose="02040502050505030304" pitchFamily="18" charset="0"/>
              </a:rPr>
              <a:t> mir gegeben hast …“ </a:t>
            </a:r>
            <a:r>
              <a:rPr lang="de-DE" altLang="en-US" sz="2600" dirty="0">
                <a:solidFill>
                  <a:schemeClr val="accent1"/>
                </a:solidFill>
                <a:effectLst>
                  <a:outerShdw blurRad="38100" dist="38100" dir="2700000" algn="tl">
                    <a:srgbClr val="000000"/>
                  </a:outerShdw>
                </a:effectLst>
                <a:latin typeface="Palatino Linotype" panose="02040502050505030304" pitchFamily="18" charset="0"/>
              </a:rPr>
              <a:t>Adam empfand, dass das Problem eigentlich Gottes Schuld sei</a:t>
            </a:r>
            <a:r>
              <a:rPr lang="de" altLang="en-US" sz="2600" dirty="0">
                <a:solidFill>
                  <a:schemeClr val="accent1"/>
                </a:solidFill>
                <a:effectLst>
                  <a:outerShdw blurRad="38100" dist="38100" dir="2700000" algn="tl">
                    <a:srgbClr val="000000"/>
                  </a:outerShdw>
                </a:effectLst>
                <a:latin typeface="Palatino Linotype" panose="02040502050505030304" pitchFamily="18" charset="0"/>
              </a:rPr>
              <a:t>! </a:t>
            </a:r>
            <a:r>
              <a:rPr lang="de" altLang="en-US" sz="2600" dirty="0">
                <a:effectLst>
                  <a:outerShdw blurRad="38100" dist="38100" dir="2700000" algn="tl">
                    <a:srgbClr val="000000"/>
                  </a:outerShdw>
                </a:effectLst>
                <a:latin typeface="Palatino Linotype" panose="02040502050505030304" pitchFamily="18" charset="0"/>
              </a:rPr>
              <a:t>Eva teilte diese neu errichtete unbewusste Barriere, da auch sie ihre eigene Schuld nicht so leicht annehmen und bekennen konnte: „Die Schlange verführte mich, und ich aß“ (1. Mose 3,13) .</a:t>
            </a:r>
          </a:p>
        </p:txBody>
      </p:sp>
    </p:spTree>
    <p:extLst>
      <p:ext uri="{BB962C8B-B14F-4D97-AF65-F5344CB8AC3E}">
        <p14:creationId xmlns:p14="http://schemas.microsoft.com/office/powerpoint/2010/main" val="2786937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0</TotalTime>
  <Words>2937</Words>
  <Application>Microsoft Office PowerPoint</Application>
  <PresentationFormat>Breitbild</PresentationFormat>
  <Paragraphs>73</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Bookman Old Style</vt:lpstr>
      <vt:lpstr>Calibri</vt:lpstr>
      <vt:lpstr>Palatino Linotype</vt:lpstr>
      <vt:lpstr>Rockwell</vt:lpstr>
      <vt:lpstr>Damask</vt:lpstr>
      <vt:lpstr>Laodizea und die Versöhnung</vt:lpstr>
      <vt:lpstr>Der rat an Laodizea</vt:lpstr>
      <vt:lpstr>Das klare Zeugnis</vt:lpstr>
      <vt:lpstr>das klare zeugnis</vt:lpstr>
      <vt:lpstr>Das Zeugnis hatte nur eine sehr begrenzte Wirkung</vt:lpstr>
      <vt:lpstr>Warum wurde dieses Zeugnis so geringgeschätzt?</vt:lpstr>
      <vt:lpstr>Was ist die Ursache für diese Situation?</vt:lpstr>
      <vt:lpstr>Das Kernproblem</vt:lpstr>
      <vt:lpstr>Feindschaft</vt:lpstr>
      <vt:lpstr>Die vier punkte der erbschaft</vt:lpstr>
      <vt:lpstr>Die Wurzel des Problems</vt:lpstr>
      <vt:lpstr>Die Bedeutung der Opfer</vt:lpstr>
      <vt:lpstr>Die Bedeutung der Opfer</vt:lpstr>
      <vt:lpstr>Durch das Blut gereinigt</vt:lpstr>
      <vt:lpstr>DIe Engel erwachten durch Christi Blut</vt:lpstr>
      <vt:lpstr>Der Reinigungsprozess</vt:lpstr>
      <vt:lpstr>Was hat diesen Prozess behindert?</vt:lpstr>
      <vt:lpstr>Satan hat das Evangelium verdreht,  um uns zu täuschen.</vt:lpstr>
      <vt:lpstr>Warum protestantische Gebete im Allerheiligsten nutzlos sind</vt:lpstr>
      <vt:lpstr>Zusammenfassung</vt:lpstr>
      <vt:lpstr>Wie erfolgt die Reinigung?</vt:lpstr>
      <vt:lpstr>PowerPoint-Präsentation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Jutta Deichsel</cp:lastModifiedBy>
  <cp:revision>621</cp:revision>
  <cp:lastPrinted>2026-05-21T18:07:11Z</cp:lastPrinted>
  <dcterms:created xsi:type="dcterms:W3CDTF">2006-05-23T07:55:33Z</dcterms:created>
  <dcterms:modified xsi:type="dcterms:W3CDTF">2026-06-25T08:57:45Z</dcterms:modified>
</cp:coreProperties>
</file>