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721" r:id="rId1"/>
  </p:sldMasterIdLst>
  <p:notesMasterIdLst>
    <p:notesMasterId r:id="rId29"/>
  </p:notesMasterIdLst>
  <p:sldIdLst>
    <p:sldId id="799" r:id="rId2"/>
    <p:sldId id="800" r:id="rId3"/>
    <p:sldId id="801" r:id="rId4"/>
    <p:sldId id="802" r:id="rId5"/>
    <p:sldId id="803" r:id="rId6"/>
    <p:sldId id="804" r:id="rId7"/>
    <p:sldId id="805" r:id="rId8"/>
    <p:sldId id="806" r:id="rId9"/>
    <p:sldId id="807" r:id="rId10"/>
    <p:sldId id="808" r:id="rId11"/>
    <p:sldId id="809" r:id="rId12"/>
    <p:sldId id="810" r:id="rId13"/>
    <p:sldId id="789" r:id="rId14"/>
    <p:sldId id="812" r:id="rId15"/>
    <p:sldId id="813" r:id="rId16"/>
    <p:sldId id="814" r:id="rId17"/>
    <p:sldId id="815" r:id="rId18"/>
    <p:sldId id="816" r:id="rId19"/>
    <p:sldId id="817" r:id="rId20"/>
    <p:sldId id="818" r:id="rId21"/>
    <p:sldId id="819" r:id="rId22"/>
    <p:sldId id="820" r:id="rId23"/>
    <p:sldId id="821" r:id="rId24"/>
    <p:sldId id="822" r:id="rId25"/>
    <p:sldId id="823" r:id="rId26"/>
    <p:sldId id="825" r:id="rId27"/>
    <p:sldId id="758" r:id="rId2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1" d="100"/>
          <a:sy n="81" d="100"/>
        </p:scale>
        <p:origin x="725" y="53"/>
      </p:cViewPr>
      <p:guideLst>
        <p:guide orient="horz" pos="2160"/>
        <p:guide pos="3840"/>
      </p:guideLst>
    </p:cSldViewPr>
  </p:slid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D2199AC6-CE83-7579-5502-CAB30FEE8704}"/>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200"/>
            </a:lvl1pPr>
          </a:lstStyle>
          <a:p>
            <a:endParaRPr lang="en-US" altLang="en-US"/>
          </a:p>
        </p:txBody>
      </p:sp>
      <p:sp>
        <p:nvSpPr>
          <p:cNvPr id="18435" name="Rectangle 3">
            <a:extLst>
              <a:ext uri="{FF2B5EF4-FFF2-40B4-BE49-F238E27FC236}">
                <a16:creationId xmlns:a16="http://schemas.microsoft.com/office/drawing/2014/main" id="{29B3A382-C44A-B243-C464-353E9CA30A09}"/>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200"/>
            </a:lvl1pPr>
          </a:lstStyle>
          <a:p>
            <a:endParaRPr lang="en-US" altLang="en-US"/>
          </a:p>
        </p:txBody>
      </p:sp>
      <p:sp>
        <p:nvSpPr>
          <p:cNvPr id="18436" name="Rectangle 4">
            <a:extLst>
              <a:ext uri="{FF2B5EF4-FFF2-40B4-BE49-F238E27FC236}">
                <a16:creationId xmlns:a16="http://schemas.microsoft.com/office/drawing/2014/main" id="{6E289C77-246A-2E19-CACD-9B592A8F0B60}"/>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ffectLst/>
          <a:extLs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18437" name="Rectangle 5">
            <a:extLst>
              <a:ext uri="{FF2B5EF4-FFF2-40B4-BE49-F238E27FC236}">
                <a16:creationId xmlns:a16="http://schemas.microsoft.com/office/drawing/2014/main" id="{F4C75F92-7E89-7189-8FF4-AB34FE53F369}"/>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18438" name="Rectangle 6">
            <a:extLst>
              <a:ext uri="{FF2B5EF4-FFF2-40B4-BE49-F238E27FC236}">
                <a16:creationId xmlns:a16="http://schemas.microsoft.com/office/drawing/2014/main" id="{078757D3-3955-E48B-6AEF-C7DEBB344F41}"/>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defRPr sz="1200"/>
            </a:lvl1pPr>
          </a:lstStyle>
          <a:p>
            <a:endParaRPr lang="en-US" altLang="en-US"/>
          </a:p>
        </p:txBody>
      </p:sp>
      <p:sp>
        <p:nvSpPr>
          <p:cNvPr id="18439" name="Rectangle 7">
            <a:extLst>
              <a:ext uri="{FF2B5EF4-FFF2-40B4-BE49-F238E27FC236}">
                <a16:creationId xmlns:a16="http://schemas.microsoft.com/office/drawing/2014/main" id="{CE62AA99-74E5-778C-4D54-DB297777C522}"/>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defRPr sz="1200"/>
            </a:lvl1pPr>
          </a:lstStyle>
          <a:p>
            <a:fld id="{65739DF1-8238-40C8-B4C2-C5866D4DD284}" type="slidenum">
              <a:rPr lang="en-US" altLang="en-US"/>
              <a:pPr/>
              <a:t>‹Nr.›</a:t>
            </a:fld>
            <a:endParaRPr lang="en-US" alt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fontAlgn="base">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fontAlgn="base">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fontAlgn="base">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fontAlgn="base">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5"/>
          </p:nvPr>
        </p:nvSpPr>
        <p:spPr/>
        <p:txBody>
          <a:bodyPr/>
          <a:lstStyle/>
          <a:p>
            <a:fld id="{65739DF1-8238-40C8-B4C2-C5866D4DD284}" type="slidenum">
              <a:rPr lang="en-US" altLang="en-US" smtClean="0"/>
              <a:pPr/>
              <a:t>26</a:t>
            </a:fld>
            <a:endParaRPr lang="en-US" altLang="en-US"/>
          </a:p>
        </p:txBody>
      </p:sp>
    </p:spTree>
    <p:extLst>
      <p:ext uri="{BB962C8B-B14F-4D97-AF65-F5344CB8AC3E}">
        <p14:creationId xmlns:p14="http://schemas.microsoft.com/office/powerpoint/2010/main" val="15308796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4C71AE3F-E6DE-4904-BDF4-5E6342F37850}" type="slidenum">
              <a:rPr lang="en-US" altLang="en-US" smtClean="0"/>
              <a:pPr/>
              <a:t>‹Nr.›</a:t>
            </a:fld>
            <a:endParaRPr lang="en-US" altLang="en-US"/>
          </a:p>
        </p:txBody>
      </p:sp>
    </p:spTree>
    <p:extLst>
      <p:ext uri="{BB962C8B-B14F-4D97-AF65-F5344CB8AC3E}">
        <p14:creationId xmlns:p14="http://schemas.microsoft.com/office/powerpoint/2010/main" val="8958327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25614642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9377661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7288793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032715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8442287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38609675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E2DFFEE0-A85E-40EB-914D-C849F6DD9F33}" type="slidenum">
              <a:rPr lang="en-US" altLang="en-US" smtClean="0"/>
              <a:pPr/>
              <a:t>‹Nr.›</a:t>
            </a:fld>
            <a:endParaRPr lang="en-US" altLang="en-US"/>
          </a:p>
        </p:txBody>
      </p:sp>
    </p:spTree>
    <p:extLst>
      <p:ext uri="{BB962C8B-B14F-4D97-AF65-F5344CB8AC3E}">
        <p14:creationId xmlns:p14="http://schemas.microsoft.com/office/powerpoint/2010/main" val="424726862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135275A1-0980-43D4-A938-F399040B26DE}" type="slidenum">
              <a:rPr lang="en-US" altLang="en-US" smtClean="0"/>
              <a:pPr/>
              <a:t>‹Nr.›</a:t>
            </a:fld>
            <a:endParaRPr lang="en-US" altLang="en-US"/>
          </a:p>
        </p:txBody>
      </p:sp>
    </p:spTree>
    <p:extLst>
      <p:ext uri="{BB962C8B-B14F-4D97-AF65-F5344CB8AC3E}">
        <p14:creationId xmlns:p14="http://schemas.microsoft.com/office/powerpoint/2010/main" val="4306499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91DE6709-1E79-4B04-BBFB-F46437A3949A}" type="slidenum">
              <a:rPr lang="en-US" altLang="en-US" smtClean="0"/>
              <a:pPr/>
              <a:t>‹Nr.›</a:t>
            </a:fld>
            <a:endParaRPr lang="en-US" altLang="en-US"/>
          </a:p>
        </p:txBody>
      </p:sp>
    </p:spTree>
    <p:extLst>
      <p:ext uri="{BB962C8B-B14F-4D97-AF65-F5344CB8AC3E}">
        <p14:creationId xmlns:p14="http://schemas.microsoft.com/office/powerpoint/2010/main" val="22877576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US" altLang="en-US"/>
          </a:p>
        </p:txBody>
      </p:sp>
      <p:sp>
        <p:nvSpPr>
          <p:cNvPr id="5" name="Footer Placeholder 4"/>
          <p:cNvSpPr>
            <a:spLocks noGrp="1"/>
          </p:cNvSpPr>
          <p:nvPr>
            <p:ph type="ftr" sz="quarter" idx="11"/>
          </p:nvPr>
        </p:nvSpPr>
        <p:spPr/>
        <p:txBody>
          <a:bodyPr/>
          <a:lstStyle/>
          <a:p>
            <a:endParaRPr lang="en-US" altLang="en-US"/>
          </a:p>
        </p:txBody>
      </p:sp>
      <p:sp>
        <p:nvSpPr>
          <p:cNvPr id="6" name="Slide Number Placeholder 5"/>
          <p:cNvSpPr>
            <a:spLocks noGrp="1"/>
          </p:cNvSpPr>
          <p:nvPr>
            <p:ph type="sldNum" sz="quarter" idx="12"/>
          </p:nvPr>
        </p:nvSpPr>
        <p:spPr/>
        <p:txBody>
          <a:bodyPr/>
          <a:lstStyle/>
          <a:p>
            <a:fld id="{7862117A-A9B2-46B3-864D-9AEA2B9A1CCA}" type="slidenum">
              <a:rPr lang="en-US" altLang="en-US" smtClean="0"/>
              <a:pPr/>
              <a:t>‹Nr.›</a:t>
            </a:fld>
            <a:endParaRPr lang="en-US" altLang="en-US"/>
          </a:p>
        </p:txBody>
      </p:sp>
    </p:spTree>
    <p:extLst>
      <p:ext uri="{BB962C8B-B14F-4D97-AF65-F5344CB8AC3E}">
        <p14:creationId xmlns:p14="http://schemas.microsoft.com/office/powerpoint/2010/main" val="2042246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1EA2903C-3DD7-4AE0-8FC0-983D65FB4D04}" type="slidenum">
              <a:rPr lang="en-US" altLang="en-US" smtClean="0"/>
              <a:pPr/>
              <a:t>‹Nr.›</a:t>
            </a:fld>
            <a:endParaRPr lang="en-US" altLang="en-US"/>
          </a:p>
        </p:txBody>
      </p:sp>
    </p:spTree>
    <p:extLst>
      <p:ext uri="{BB962C8B-B14F-4D97-AF65-F5344CB8AC3E}">
        <p14:creationId xmlns:p14="http://schemas.microsoft.com/office/powerpoint/2010/main" val="42414302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US" altLang="en-US"/>
          </a:p>
        </p:txBody>
      </p:sp>
      <p:sp>
        <p:nvSpPr>
          <p:cNvPr id="8" name="Footer Placeholder 7"/>
          <p:cNvSpPr>
            <a:spLocks noGrp="1"/>
          </p:cNvSpPr>
          <p:nvPr>
            <p:ph type="ftr" sz="quarter" idx="11"/>
          </p:nvPr>
        </p:nvSpPr>
        <p:spPr/>
        <p:txBody>
          <a:bodyPr/>
          <a:lstStyle/>
          <a:p>
            <a:endParaRPr lang="en-US" altLang="en-US"/>
          </a:p>
        </p:txBody>
      </p:sp>
      <p:sp>
        <p:nvSpPr>
          <p:cNvPr id="9" name="Slide Number Placeholder 8"/>
          <p:cNvSpPr>
            <a:spLocks noGrp="1"/>
          </p:cNvSpPr>
          <p:nvPr>
            <p:ph type="sldNum" sz="quarter" idx="12"/>
          </p:nvPr>
        </p:nvSpPr>
        <p:spPr/>
        <p:txBody>
          <a:body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122214609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US" altLang="en-US"/>
          </a:p>
        </p:txBody>
      </p:sp>
      <p:sp>
        <p:nvSpPr>
          <p:cNvPr id="4" name="Footer Placeholder 3"/>
          <p:cNvSpPr>
            <a:spLocks noGrp="1"/>
          </p:cNvSpPr>
          <p:nvPr>
            <p:ph type="ftr" sz="quarter" idx="11"/>
          </p:nvPr>
        </p:nvSpPr>
        <p:spPr/>
        <p:txBody>
          <a:bodyPr/>
          <a:lstStyle/>
          <a:p>
            <a:endParaRPr lang="en-US" altLang="en-US"/>
          </a:p>
        </p:txBody>
      </p:sp>
      <p:sp>
        <p:nvSpPr>
          <p:cNvPr id="5" name="Slide Number Placeholder 4"/>
          <p:cNvSpPr>
            <a:spLocks noGrp="1"/>
          </p:cNvSpPr>
          <p:nvPr>
            <p:ph type="sldNum" sz="quarter" idx="12"/>
          </p:nvPr>
        </p:nvSpPr>
        <p:spPr/>
        <p:txBody>
          <a:bodyPr/>
          <a:lstStyle/>
          <a:p>
            <a:fld id="{5BF6E834-8518-4AF1-B7F1-5DCF3C1B9055}" type="slidenum">
              <a:rPr lang="en-US" altLang="en-US" smtClean="0"/>
              <a:pPr/>
              <a:t>‹Nr.›</a:t>
            </a:fld>
            <a:endParaRPr lang="en-US" altLang="en-US"/>
          </a:p>
        </p:txBody>
      </p:sp>
    </p:spTree>
    <p:extLst>
      <p:ext uri="{BB962C8B-B14F-4D97-AF65-F5344CB8AC3E}">
        <p14:creationId xmlns:p14="http://schemas.microsoft.com/office/powerpoint/2010/main" val="9008947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US" altLang="en-US"/>
          </a:p>
        </p:txBody>
      </p:sp>
      <p:sp>
        <p:nvSpPr>
          <p:cNvPr id="3" name="Footer Placeholder 2"/>
          <p:cNvSpPr>
            <a:spLocks noGrp="1"/>
          </p:cNvSpPr>
          <p:nvPr>
            <p:ph type="ftr" sz="quarter" idx="11"/>
          </p:nvPr>
        </p:nvSpPr>
        <p:spPr/>
        <p:txBody>
          <a:bodyPr/>
          <a:lstStyle/>
          <a:p>
            <a:endParaRPr lang="en-US" altLang="en-US"/>
          </a:p>
        </p:txBody>
      </p:sp>
      <p:sp>
        <p:nvSpPr>
          <p:cNvPr id="4" name="Slide Number Placeholder 3"/>
          <p:cNvSpPr>
            <a:spLocks noGrp="1"/>
          </p:cNvSpPr>
          <p:nvPr>
            <p:ph type="sldNum" sz="quarter" idx="12"/>
          </p:nvPr>
        </p:nvSpPr>
        <p:spPr/>
        <p:txBody>
          <a:bodyPr/>
          <a:lstStyle/>
          <a:p>
            <a:fld id="{82CA0FF5-FF93-4899-9D42-0E1B42757686}" type="slidenum">
              <a:rPr lang="en-US" altLang="en-US" smtClean="0"/>
              <a:pPr/>
              <a:t>‹Nr.›</a:t>
            </a:fld>
            <a:endParaRPr lang="en-US" altLang="en-US"/>
          </a:p>
        </p:txBody>
      </p:sp>
    </p:spTree>
    <p:extLst>
      <p:ext uri="{BB962C8B-B14F-4D97-AF65-F5344CB8AC3E}">
        <p14:creationId xmlns:p14="http://schemas.microsoft.com/office/powerpoint/2010/main" val="5687478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DF600080-C883-4CF2-9B68-56024F800E2C}" type="slidenum">
              <a:rPr lang="en-US" altLang="en-US" smtClean="0"/>
              <a:pPr/>
              <a:t>‹Nr.›</a:t>
            </a:fld>
            <a:endParaRPr lang="en-US" altLang="en-US"/>
          </a:p>
        </p:txBody>
      </p:sp>
    </p:spTree>
    <p:extLst>
      <p:ext uri="{BB962C8B-B14F-4D97-AF65-F5344CB8AC3E}">
        <p14:creationId xmlns:p14="http://schemas.microsoft.com/office/powerpoint/2010/main" val="2582727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US" altLang="en-US"/>
          </a:p>
        </p:txBody>
      </p:sp>
      <p:sp>
        <p:nvSpPr>
          <p:cNvPr id="6" name="Footer Placeholder 5"/>
          <p:cNvSpPr>
            <a:spLocks noGrp="1"/>
          </p:cNvSpPr>
          <p:nvPr>
            <p:ph type="ftr" sz="quarter" idx="11"/>
          </p:nvPr>
        </p:nvSpPr>
        <p:spPr/>
        <p:txBody>
          <a:bodyPr/>
          <a:lstStyle/>
          <a:p>
            <a:endParaRPr lang="en-US" altLang="en-US"/>
          </a:p>
        </p:txBody>
      </p:sp>
      <p:sp>
        <p:nvSpPr>
          <p:cNvPr id="7" name="Slide Number Placeholder 6"/>
          <p:cNvSpPr>
            <a:spLocks noGrp="1"/>
          </p:cNvSpPr>
          <p:nvPr>
            <p:ph type="sldNum" sz="quarter" idx="12"/>
          </p:nvPr>
        </p:nvSpPr>
        <p:spPr/>
        <p:txBody>
          <a:bodyPr/>
          <a:lstStyle/>
          <a:p>
            <a:fld id="{993F0E72-8E01-4996-94CE-527DAAE3227D}" type="slidenum">
              <a:rPr lang="en-US" altLang="en-US" smtClean="0"/>
              <a:pPr/>
              <a:t>‹Nr.›</a:t>
            </a:fld>
            <a:endParaRPr lang="en-US" altLang="en-US"/>
          </a:p>
        </p:txBody>
      </p:sp>
    </p:spTree>
    <p:extLst>
      <p:ext uri="{BB962C8B-B14F-4D97-AF65-F5344CB8AC3E}">
        <p14:creationId xmlns:p14="http://schemas.microsoft.com/office/powerpoint/2010/main" val="12715707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endParaRPr lang="en-US" altLang="en-US"/>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ltLang="en-US"/>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CF736425-8D66-4205-8F09-00313B5D3F35}" type="slidenum">
              <a:rPr lang="en-US" altLang="en-US" smtClean="0"/>
              <a:pPr/>
              <a:t>‹Nr.›</a:t>
            </a:fld>
            <a:endParaRPr lang="en-US" altLang="en-US"/>
          </a:p>
        </p:txBody>
      </p:sp>
    </p:spTree>
    <p:extLst>
      <p:ext uri="{BB962C8B-B14F-4D97-AF65-F5344CB8AC3E}">
        <p14:creationId xmlns:p14="http://schemas.microsoft.com/office/powerpoint/2010/main" val="4249073091"/>
      </p:ext>
    </p:extLst>
  </p:cSld>
  <p:clrMap bg1="dk1" tx1="lt1" bg2="dk2" tx2="lt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 id="2147483732" r:id="rId11"/>
    <p:sldLayoutId id="2147483733" r:id="rId12"/>
    <p:sldLayoutId id="2147483734" r:id="rId13"/>
    <p:sldLayoutId id="2147483735" r:id="rId14"/>
    <p:sldLayoutId id="2147483736" r:id="rId15"/>
    <p:sldLayoutId id="2147483737" r:id="rId16"/>
    <p:sldLayoutId id="2147483738" r:id="rId17"/>
  </p:sldLayoutIdLst>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9A052-2B17-28AA-33E2-3003B75015B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B989EA-C378-1C9C-AAE2-6F8269E7078A}"/>
              </a:ext>
            </a:extLst>
          </p:cNvPr>
          <p:cNvSpPr>
            <a:spLocks noGrp="1"/>
          </p:cNvSpPr>
          <p:nvPr>
            <p:ph type="title"/>
          </p:nvPr>
        </p:nvSpPr>
        <p:spPr>
          <a:xfrm>
            <a:off x="5407572" y="1881579"/>
            <a:ext cx="6275270" cy="2672612"/>
          </a:xfrm>
        </p:spPr>
        <p:txBody>
          <a:bodyPr>
            <a:noAutofit/>
          </a:bodyPr>
          <a:lstStyle/>
          <a:p>
            <a:pPr algn="ctr"/>
            <a:r>
              <a:rPr lang="en-AU" sz="4800" dirty="0">
                <a:effectLst>
                  <a:outerShdw blurRad="38100" dist="38100" dir="2700000" algn="tl">
                    <a:srgbClr val="000000">
                      <a:alpha val="43137"/>
                    </a:srgbClr>
                  </a:outerShdw>
                </a:effectLst>
              </a:rPr>
              <a:t>Das </a:t>
            </a:r>
            <a:r>
              <a:rPr lang="en-AU" sz="4800" dirty="0" err="1">
                <a:effectLst>
                  <a:outerShdw blurRad="38100" dist="38100" dir="2700000" algn="tl">
                    <a:srgbClr val="000000">
                      <a:alpha val="43137"/>
                    </a:srgbClr>
                  </a:outerShdw>
                </a:effectLst>
              </a:rPr>
              <a:t>beziehungs-königreich</a:t>
            </a:r>
            <a:endParaRPr lang="en-AU" sz="7200" dirty="0">
              <a:effectLst>
                <a:outerShdw blurRad="38100" dist="38100" dir="2700000" algn="tl">
                  <a:srgbClr val="000000">
                    <a:alpha val="43137"/>
                  </a:srgbClr>
                </a:outerShdw>
              </a:effectLst>
            </a:endParaRPr>
          </a:p>
        </p:txBody>
      </p:sp>
      <p:pic>
        <p:nvPicPr>
          <p:cNvPr id="5" name="Picture 4">
            <a:extLst>
              <a:ext uri="{FF2B5EF4-FFF2-40B4-BE49-F238E27FC236}">
                <a16:creationId xmlns:a16="http://schemas.microsoft.com/office/drawing/2014/main" id="{1A2EC996-2F18-0130-8888-38CF8D5F34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9158" y="1881579"/>
            <a:ext cx="4554742" cy="3037037"/>
          </a:xfrm>
          <a:prstGeom prst="rect">
            <a:avLst/>
          </a:prstGeom>
        </p:spPr>
      </p:pic>
    </p:spTree>
    <p:extLst>
      <p:ext uri="{BB962C8B-B14F-4D97-AF65-F5344CB8AC3E}">
        <p14:creationId xmlns:p14="http://schemas.microsoft.com/office/powerpoint/2010/main" val="166756390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7C786C-907C-16E5-6B35-2D1C18CF2358}"/>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362AA53-4F62-5C25-D1D9-87B0C1E3FE55}"/>
              </a:ext>
            </a:extLst>
          </p:cNvPr>
          <p:cNvSpPr>
            <a:spLocks noGrp="1" noChangeArrowheads="1"/>
          </p:cNvSpPr>
          <p:nvPr>
            <p:ph type="ctrTitle"/>
          </p:nvPr>
        </p:nvSpPr>
        <p:spPr>
          <a:xfrm>
            <a:off x="1269290" y="171519"/>
            <a:ext cx="9291570" cy="628459"/>
          </a:xfrm>
        </p:spPr>
        <p:txBody>
          <a:bodyPr>
            <a:normAutofit/>
          </a:bodyPr>
          <a:lstStyle/>
          <a:p>
            <a:pPr defTabSz="1036638"/>
            <a:r>
              <a:rPr lang="en-US" altLang="en-US" sz="3200" dirty="0"/>
              <a:t>Der </a:t>
            </a:r>
            <a:r>
              <a:rPr lang="en-US" altLang="en-US" sz="3200" dirty="0" err="1"/>
              <a:t>wendepunkt</a:t>
            </a:r>
            <a:endParaRPr lang="en-US" altLang="en-US" sz="3200" dirty="0"/>
          </a:p>
        </p:txBody>
      </p:sp>
      <p:sp>
        <p:nvSpPr>
          <p:cNvPr id="4" name="TextBox 3">
            <a:extLst>
              <a:ext uri="{FF2B5EF4-FFF2-40B4-BE49-F238E27FC236}">
                <a16:creationId xmlns:a16="http://schemas.microsoft.com/office/drawing/2014/main" id="{700EF397-BBE7-9C86-1EEA-D041D10612DC}"/>
              </a:ext>
            </a:extLst>
          </p:cNvPr>
          <p:cNvSpPr txBox="1"/>
          <p:nvPr/>
        </p:nvSpPr>
        <p:spPr>
          <a:xfrm>
            <a:off x="7484882" y="1956822"/>
            <a:ext cx="4487159" cy="3785652"/>
          </a:xfrm>
          <a:prstGeom prst="rect">
            <a:avLst/>
          </a:prstGeom>
          <a:noFill/>
        </p:spPr>
        <p:txBody>
          <a:bodyPr wrap="square" rtlCol="0">
            <a:spAutoFit/>
          </a:bodyPr>
          <a:lstStyle/>
          <a:p>
            <a:r>
              <a:rPr lang="de-DE" sz="2400" dirty="0"/>
              <a:t>Wert, den der Vater an Jesus stellvertretend für uns ausdrückt.</a:t>
            </a:r>
          </a:p>
          <a:p>
            <a:endParaRPr lang="en-AU" sz="2400" dirty="0"/>
          </a:p>
          <a:p>
            <a:pPr marL="342900" indent="-342900">
              <a:buAutoNum type="arabicPeriod"/>
            </a:pPr>
            <a:r>
              <a:rPr lang="en-AU" sz="2400" b="1" dirty="0" err="1"/>
              <a:t>Identität</a:t>
            </a:r>
            <a:r>
              <a:rPr lang="en-AU" sz="2400" b="1" dirty="0"/>
              <a:t> </a:t>
            </a:r>
            <a:r>
              <a:rPr lang="en-AU" sz="2400" dirty="0"/>
              <a:t>– Du </a:t>
            </a:r>
            <a:r>
              <a:rPr lang="en-AU" sz="2400" dirty="0" err="1"/>
              <a:t>bist</a:t>
            </a:r>
            <a:r>
              <a:rPr lang="en-AU" sz="2400" dirty="0"/>
              <a:t> Mein Sohn</a:t>
            </a:r>
          </a:p>
          <a:p>
            <a:pPr marL="342900" indent="-342900">
              <a:buAutoNum type="arabicPeriod"/>
            </a:pPr>
            <a:r>
              <a:rPr lang="en-AU" sz="2400" b="1" dirty="0"/>
              <a:t>Wert </a:t>
            </a:r>
            <a:r>
              <a:rPr lang="en-AU" sz="2400" dirty="0"/>
              <a:t>- An dem Ich </a:t>
            </a:r>
            <a:r>
              <a:rPr lang="en-AU" sz="2400" dirty="0" err="1"/>
              <a:t>Wohlgefallen</a:t>
            </a:r>
            <a:r>
              <a:rPr lang="en-AU" sz="2400" dirty="0"/>
              <a:t> </a:t>
            </a:r>
            <a:r>
              <a:rPr lang="en-AU" sz="2400" dirty="0" err="1"/>
              <a:t>habe</a:t>
            </a:r>
            <a:endParaRPr lang="en-AU" sz="2400" dirty="0"/>
          </a:p>
          <a:p>
            <a:pPr marL="342900" indent="-342900">
              <a:buAutoNum type="arabicPeriod"/>
            </a:pPr>
            <a:endParaRPr lang="en-AU" sz="2400" dirty="0"/>
          </a:p>
          <a:p>
            <a:r>
              <a:rPr lang="en-AU" sz="2400" dirty="0"/>
              <a:t>(</a:t>
            </a:r>
            <a:r>
              <a:rPr lang="en-AU" sz="2400" dirty="0" err="1"/>
              <a:t>Identitätskrieg</a:t>
            </a:r>
            <a:r>
              <a:rPr lang="en-AU" sz="2400" dirty="0"/>
              <a:t> 32)</a:t>
            </a:r>
          </a:p>
        </p:txBody>
      </p:sp>
      <p:pic>
        <p:nvPicPr>
          <p:cNvPr id="8" name="Grafik 7">
            <a:extLst>
              <a:ext uri="{FF2B5EF4-FFF2-40B4-BE49-F238E27FC236}">
                <a16:creationId xmlns:a16="http://schemas.microsoft.com/office/drawing/2014/main" id="{0C2AE716-9DBC-A93E-533E-D0EC862A5A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14227" y="1151122"/>
            <a:ext cx="6689889" cy="5017417"/>
          </a:xfrm>
          <a:prstGeom prst="rect">
            <a:avLst/>
          </a:prstGeom>
        </p:spPr>
      </p:pic>
    </p:spTree>
    <p:extLst>
      <p:ext uri="{BB962C8B-B14F-4D97-AF65-F5344CB8AC3E}">
        <p14:creationId xmlns:p14="http://schemas.microsoft.com/office/powerpoint/2010/main" val="17151117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225E5-1501-57B3-4B7F-5860DB65386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E5DB4AC-7BF9-41E0-B958-091586051102}"/>
              </a:ext>
            </a:extLst>
          </p:cNvPr>
          <p:cNvSpPr>
            <a:spLocks noGrp="1" noChangeArrowheads="1"/>
          </p:cNvSpPr>
          <p:nvPr>
            <p:ph type="ctrTitle"/>
          </p:nvPr>
        </p:nvSpPr>
        <p:spPr>
          <a:xfrm>
            <a:off x="1370369" y="650945"/>
            <a:ext cx="9422836" cy="628459"/>
          </a:xfrm>
        </p:spPr>
        <p:txBody>
          <a:bodyPr>
            <a:normAutofit/>
          </a:bodyPr>
          <a:lstStyle/>
          <a:p>
            <a:pPr defTabSz="1036638"/>
            <a:r>
              <a:rPr lang="en-US" altLang="en-US" sz="3200" dirty="0"/>
              <a:t>Die </a:t>
            </a:r>
            <a:r>
              <a:rPr lang="en-US" altLang="en-US" sz="3200" dirty="0" err="1"/>
              <a:t>entscheidende</a:t>
            </a:r>
            <a:r>
              <a:rPr lang="en-US" altLang="en-US" sz="3200" dirty="0"/>
              <a:t> Frage</a:t>
            </a:r>
          </a:p>
        </p:txBody>
      </p:sp>
      <p:sp>
        <p:nvSpPr>
          <p:cNvPr id="11267" name="Text Box 3">
            <a:extLst>
              <a:ext uri="{FF2B5EF4-FFF2-40B4-BE49-F238E27FC236}">
                <a16:creationId xmlns:a16="http://schemas.microsoft.com/office/drawing/2014/main" id="{176A403B-4B76-EFE8-9D7E-39351647F44F}"/>
              </a:ext>
            </a:extLst>
          </p:cNvPr>
          <p:cNvSpPr txBox="1">
            <a:spLocks noChangeArrowheads="1"/>
          </p:cNvSpPr>
          <p:nvPr/>
        </p:nvSpPr>
        <p:spPr bwMode="auto">
          <a:xfrm>
            <a:off x="1254541" y="1844052"/>
            <a:ext cx="9538664"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800" dirty="0">
                <a:latin typeface="Rockwell" panose="02060603020205020403" pitchFamily="18" charset="0"/>
              </a:rPr>
              <a:t>Wenn unser Wert von dem Segen stammt, den uns der Vater geschenkt hat, woher bezieht dann Jesus Seinen Wert?</a:t>
            </a:r>
          </a:p>
          <a:p>
            <a:pPr algn="just"/>
            <a:endParaRPr lang="de-DE" sz="2800" dirty="0">
              <a:latin typeface="Rockwell" panose="02060603020205020403" pitchFamily="18" charset="0"/>
            </a:endParaRPr>
          </a:p>
          <a:p>
            <a:pPr algn="just"/>
            <a:r>
              <a:rPr lang="de-DE" sz="2800" dirty="0">
                <a:latin typeface="Rockwell" panose="02060603020205020403" pitchFamily="18" charset="0"/>
              </a:rPr>
              <a:t>Diese Frage war der Grundgedanke für das Buch „Die Rückkehr des Elia“.</a:t>
            </a:r>
            <a:endParaRPr lang="en-GB" sz="2800" dirty="0">
              <a:latin typeface="Rockwell" panose="02060603020205020403" pitchFamily="18" charset="0"/>
            </a:endParaRPr>
          </a:p>
        </p:txBody>
      </p:sp>
    </p:spTree>
    <p:extLst>
      <p:ext uri="{BB962C8B-B14F-4D97-AF65-F5344CB8AC3E}">
        <p14:creationId xmlns:p14="http://schemas.microsoft.com/office/powerpoint/2010/main" val="2078670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521544-1870-FDCA-866E-30F07B22490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D5BA831-358F-C7AF-816D-A5B29C429B25}"/>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elia</a:t>
            </a:r>
            <a:r>
              <a:rPr lang="en-US" altLang="en-US" sz="3200" dirty="0"/>
              <a:t> </a:t>
            </a:r>
            <a:r>
              <a:rPr lang="en-US" altLang="en-US" sz="3200" dirty="0" err="1"/>
              <a:t>kapitel</a:t>
            </a:r>
            <a:r>
              <a:rPr lang="en-US" altLang="en-US" sz="3200" dirty="0"/>
              <a:t> 17</a:t>
            </a:r>
          </a:p>
        </p:txBody>
      </p:sp>
      <p:sp>
        <p:nvSpPr>
          <p:cNvPr id="11267" name="Text Box 3">
            <a:extLst>
              <a:ext uri="{FF2B5EF4-FFF2-40B4-BE49-F238E27FC236}">
                <a16:creationId xmlns:a16="http://schemas.microsoft.com/office/drawing/2014/main" id="{D58EA0D8-ACD5-6B61-63E5-79A8AF042A4A}"/>
              </a:ext>
            </a:extLst>
          </p:cNvPr>
          <p:cNvSpPr txBox="1">
            <a:spLocks noChangeArrowheads="1"/>
          </p:cNvSpPr>
          <p:nvPr/>
        </p:nvSpPr>
        <p:spPr bwMode="auto">
          <a:xfrm>
            <a:off x="641023" y="1050637"/>
            <a:ext cx="11170763" cy="68634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t>„Die Aussage ‚Keineswegs werdet ihr sterben‘ sagte Adam und Eva im Grunde: ‚Du besitzt deine eigene Lebensquelle in dir selbst.‘ ‚Vielleicht hat Gott sie dir gegeben, aber jetzt ist sie dein und du kannst mit ihr machen, was du willst.‘ ‚Du kannst überleben, ohne in einer innigen Beziehung mit Gott zu sein, weil du unsterblich bist‘. </a:t>
            </a:r>
          </a:p>
          <a:p>
            <a:pPr algn="just"/>
            <a:endParaRPr lang="de-DE" sz="2400" dirty="0"/>
          </a:p>
          <a:p>
            <a:pPr algn="just"/>
            <a:r>
              <a:rPr lang="de-DE" sz="2400" dirty="0">
                <a:solidFill>
                  <a:srgbClr val="92D050"/>
                </a:solidFill>
              </a:rPr>
              <a:t>Diese Verschiebung der Kraftquelle verursachte eine Verschiebung im Wertesystem. </a:t>
            </a:r>
            <a:r>
              <a:rPr lang="de-DE" sz="2400" dirty="0"/>
              <a:t>Wenn der Mensch nur durch eine Beziehung mit Gott Leben haben kann, dann hängen sein Wert und seine Bestimmung als eine Person von seiner Beziehung zu Gott ab. Wenn aber der Mensch Leben in sich selbst hat, dann hängen sein Wert und seine Bestimmung als eine Person von der Kraft ab, die er in sich selbst findet, und er wird diese Sichtweise auf den Gott, den er anbetet, projizieren. Das bedeutet, dass der Wert des Gottes, den wir anbeten, nur durch die Macht bemessen wird, die Er besitzt.“</a:t>
            </a:r>
            <a:r>
              <a:rPr lang="en-GB" sz="2400" dirty="0">
                <a:latin typeface="Palatino Linotype" panose="02040502050505030304" pitchFamily="18" charset="0"/>
              </a:rPr>
              <a:t> </a:t>
            </a:r>
            <a:r>
              <a:rPr lang="en-GB" sz="2400" dirty="0">
                <a:latin typeface="Rockwell" panose="02060603020205020403" pitchFamily="18" charset="0"/>
              </a:rPr>
              <a:t>(Die </a:t>
            </a:r>
            <a:r>
              <a:rPr lang="en-GB" sz="2400" dirty="0" err="1">
                <a:latin typeface="Rockwell" panose="02060603020205020403" pitchFamily="18" charset="0"/>
              </a:rPr>
              <a:t>Rückkehr</a:t>
            </a:r>
            <a:r>
              <a:rPr lang="en-GB" sz="2400" dirty="0">
                <a:latin typeface="Rockwell" panose="02060603020205020403" pitchFamily="18" charset="0"/>
              </a:rPr>
              <a:t> des Elia 207)</a:t>
            </a:r>
          </a:p>
          <a:p>
            <a:pPr algn="just"/>
            <a:endParaRPr lang="en-GB" sz="2000" dirty="0">
              <a:latin typeface="Palatino Linotype" panose="02040502050505030304" pitchFamily="18" charset="0"/>
            </a:endParaRPr>
          </a:p>
          <a:p>
            <a:pPr algn="just"/>
            <a:endParaRPr lang="en-GB" sz="2000" dirty="0">
              <a:latin typeface="Palatino Linotype" panose="02040502050505030304" pitchFamily="18" charset="0"/>
            </a:endParaRPr>
          </a:p>
          <a:p>
            <a:pPr algn="just"/>
            <a:endParaRPr lang="en-GB" sz="2000" dirty="0">
              <a:latin typeface="Palatino Linotype" panose="02040502050505030304" pitchFamily="18" charset="0"/>
            </a:endParaRPr>
          </a:p>
          <a:p>
            <a:pPr algn="just"/>
            <a:endParaRPr lang="en-GB" sz="2000" dirty="0">
              <a:latin typeface="Palatino Linotype" panose="02040502050505030304" pitchFamily="18" charset="0"/>
            </a:endParaRPr>
          </a:p>
        </p:txBody>
      </p:sp>
    </p:spTree>
    <p:extLst>
      <p:ext uri="{BB962C8B-B14F-4D97-AF65-F5344CB8AC3E}">
        <p14:creationId xmlns:p14="http://schemas.microsoft.com/office/powerpoint/2010/main" val="277792526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EDA79-980D-1280-D3AF-0603DC1FC08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79F13470-30CE-B478-5088-0719AA8934DC}"/>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rückkehr</a:t>
            </a:r>
            <a:r>
              <a:rPr lang="en-US" altLang="en-US" sz="3200" dirty="0"/>
              <a:t> des </a:t>
            </a:r>
            <a:r>
              <a:rPr lang="en-US" altLang="en-US" sz="3200" dirty="0" err="1"/>
              <a:t>elia</a:t>
            </a:r>
            <a:r>
              <a:rPr lang="en-US" altLang="en-US" sz="3200" dirty="0"/>
              <a:t> </a:t>
            </a:r>
            <a:r>
              <a:rPr lang="en-US" altLang="en-US" sz="3200" dirty="0" err="1"/>
              <a:t>kapitel</a:t>
            </a:r>
            <a:r>
              <a:rPr lang="en-US" altLang="en-US" sz="3200" dirty="0"/>
              <a:t> 17</a:t>
            </a:r>
          </a:p>
        </p:txBody>
      </p:sp>
      <p:sp>
        <p:nvSpPr>
          <p:cNvPr id="11267" name="Text Box 3">
            <a:extLst>
              <a:ext uri="{FF2B5EF4-FFF2-40B4-BE49-F238E27FC236}">
                <a16:creationId xmlns:a16="http://schemas.microsoft.com/office/drawing/2014/main" id="{8D9FD07E-99EB-CF82-59F5-E4F6E62B121A}"/>
              </a:ext>
            </a:extLst>
          </p:cNvPr>
          <p:cNvSpPr txBox="1">
            <a:spLocks noChangeArrowheads="1"/>
          </p:cNvSpPr>
          <p:nvPr/>
        </p:nvSpPr>
        <p:spPr bwMode="auto">
          <a:xfrm>
            <a:off x="451732" y="1018314"/>
            <a:ext cx="11288535"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Rockwell" panose="02060603020205020403" pitchFamily="18" charset="0"/>
              </a:rPr>
              <a:t>„Der Gegensatz zwischen diesen beiden Systemen wird in Jeremia deutlich:</a:t>
            </a:r>
          </a:p>
          <a:p>
            <a:pPr algn="just"/>
            <a:r>
              <a:rPr lang="de-DE" sz="2400" dirty="0">
                <a:latin typeface="Rockwell" panose="02060603020205020403" pitchFamily="18" charset="0"/>
              </a:rPr>
              <a:t>‚So spricht der HERR: Der Weise rühme sich nicht seiner Weisheit und der Starke rühme sich nicht seiner Stärke, der Reiche rühme sich nicht seines Reichtums; sondern wer sich rühmen will, der rühme sich dessen, dass er Einsicht hat und Mich erkennt, dass Ich der HERR bin, der Barmherzigkeit, Recht und Gerechtigkeit übt auf Erden! Denn daran habe Ich Wohlgefallen, spricht der HERR.‘ Jeremia 9,23.24</a:t>
            </a:r>
          </a:p>
          <a:p>
            <a:pPr algn="just"/>
            <a:endParaRPr lang="de-DE" sz="2400" dirty="0">
              <a:latin typeface="Rockwell" panose="02060603020205020403" pitchFamily="18" charset="0"/>
            </a:endParaRPr>
          </a:p>
          <a:p>
            <a:pPr algn="just"/>
            <a:r>
              <a:rPr lang="de-DE" sz="2400" dirty="0">
                <a:latin typeface="Rockwell" panose="02060603020205020403" pitchFamily="18" charset="0"/>
              </a:rPr>
              <a:t>Wir sehen hier einen klaren Kontrast zwischen einem Menschen, der Ruhm (Wert) in seinen Taten oder Leistungen sucht, im Gegensatz zu einem, der Ruhm (Wert) darin sucht, seinen Schöpfer zu kennen. </a:t>
            </a:r>
            <a:r>
              <a:rPr lang="de-DE" sz="2400" dirty="0">
                <a:solidFill>
                  <a:srgbClr val="92D050"/>
                </a:solidFill>
                <a:latin typeface="Rockwell" panose="02060603020205020403" pitchFamily="18" charset="0"/>
              </a:rPr>
              <a:t>Der Schlüsselpunkt, den wir hier machen ist, dass die Lüge, die in Eden angenommen wurde, die Wahrnehmung der Menschheit von Wert durch Beziehung zu Wert durch innewohnende Macht verschoben hat.“ </a:t>
            </a:r>
            <a:r>
              <a:rPr lang="de-DE" sz="2400" dirty="0">
                <a:latin typeface="Rockwell" panose="02060603020205020403" pitchFamily="18" charset="0"/>
              </a:rPr>
              <a:t>(Die Rückkehr des Elia 208)</a:t>
            </a:r>
            <a:endParaRPr lang="en-GB" sz="2400" dirty="0">
              <a:latin typeface="Rockwell" panose="02060603020205020403" pitchFamily="18" charset="0"/>
            </a:endParaRPr>
          </a:p>
          <a:p>
            <a:pPr algn="just"/>
            <a:endParaRPr lang="en-GB" sz="2000" dirty="0">
              <a:latin typeface="Palatino Linotype" panose="02040502050505030304" pitchFamily="18" charset="0"/>
            </a:endParaRPr>
          </a:p>
          <a:p>
            <a:pPr algn="just"/>
            <a:endParaRPr lang="en-GB" sz="2000" dirty="0">
              <a:latin typeface="Palatino Linotype" panose="02040502050505030304" pitchFamily="18" charset="0"/>
            </a:endParaRPr>
          </a:p>
          <a:p>
            <a:pPr algn="just"/>
            <a:endParaRPr lang="en-GB" sz="2000" dirty="0">
              <a:latin typeface="Palatino Linotype" panose="02040502050505030304" pitchFamily="18" charset="0"/>
            </a:endParaRPr>
          </a:p>
        </p:txBody>
      </p:sp>
    </p:spTree>
    <p:extLst>
      <p:ext uri="{BB962C8B-B14F-4D97-AF65-F5344CB8AC3E}">
        <p14:creationId xmlns:p14="http://schemas.microsoft.com/office/powerpoint/2010/main" val="95890868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6514A-1797-143A-5895-27E7EE9497C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848CF17-7759-6781-A962-053B0FE9EF23}"/>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kernfrage</a:t>
            </a:r>
            <a:r>
              <a:rPr lang="en-US" altLang="en-US" sz="3200" dirty="0"/>
              <a:t> – </a:t>
            </a:r>
            <a:r>
              <a:rPr lang="en-US" altLang="en-US" sz="3200" dirty="0" err="1"/>
              <a:t>Rde</a:t>
            </a:r>
            <a:r>
              <a:rPr lang="en-US" altLang="en-US" sz="3200" dirty="0"/>
              <a:t> </a:t>
            </a:r>
            <a:r>
              <a:rPr lang="en-US" altLang="en-US" sz="3200" dirty="0" err="1"/>
              <a:t>Kapitel</a:t>
            </a:r>
            <a:r>
              <a:rPr lang="en-US" altLang="en-US" sz="3200" dirty="0"/>
              <a:t> 18</a:t>
            </a:r>
          </a:p>
        </p:txBody>
      </p:sp>
      <p:sp>
        <p:nvSpPr>
          <p:cNvPr id="11267" name="Text Box 3">
            <a:extLst>
              <a:ext uri="{FF2B5EF4-FFF2-40B4-BE49-F238E27FC236}">
                <a16:creationId xmlns:a16="http://schemas.microsoft.com/office/drawing/2014/main" id="{737A965C-187B-1D40-7B35-15EFD7CAAF1F}"/>
              </a:ext>
            </a:extLst>
          </p:cNvPr>
          <p:cNvSpPr txBox="1">
            <a:spLocks noChangeArrowheads="1"/>
          </p:cNvSpPr>
          <p:nvPr/>
        </p:nvSpPr>
        <p:spPr bwMode="auto">
          <a:xfrm>
            <a:off x="631557" y="956196"/>
            <a:ext cx="10928885" cy="56323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t>„Das bringt uns zu der Kernfrage, wie Gleichheit definiert wird. </a:t>
            </a:r>
            <a:r>
              <a:rPr lang="de-DE" sz="2400" dirty="0">
                <a:solidFill>
                  <a:srgbClr val="92D050"/>
                </a:solidFill>
              </a:rPr>
              <a:t>Wenn wir zu beweisen versuchen, dass Christus von Natur aus gleich ist mit dem Vater, wessen Methode wenden wir dann an? </a:t>
            </a:r>
            <a:r>
              <a:rPr lang="de-DE" sz="2400" dirty="0"/>
              <a:t>Wer führte ein solches Konzept der Ermittlung von Wert ein? War es nicht Satan im Garten Eden?</a:t>
            </a:r>
            <a:endParaRPr lang="en-GB" sz="2400" dirty="0">
              <a:latin typeface="Palatino Linotype" panose="02040502050505030304" pitchFamily="18" charset="0"/>
            </a:endParaRPr>
          </a:p>
          <a:p>
            <a:pPr algn="just"/>
            <a:endParaRPr lang="en-GB" sz="2400" dirty="0">
              <a:latin typeface="Palatino Linotype" panose="02040502050505030304" pitchFamily="18" charset="0"/>
            </a:endParaRPr>
          </a:p>
          <a:p>
            <a:pPr algn="just"/>
            <a:r>
              <a:rPr lang="en-GB" sz="2400" dirty="0">
                <a:latin typeface="Rockwell" panose="02060603020205020403" pitchFamily="18" charset="0"/>
              </a:rPr>
              <a:t>[</a:t>
            </a:r>
            <a:r>
              <a:rPr lang="en-GB" sz="2400" dirty="0" err="1">
                <a:latin typeface="Rockwell" panose="02060603020205020403" pitchFamily="18" charset="0"/>
              </a:rPr>
              <a:t>Zitiert</a:t>
            </a:r>
            <a:r>
              <a:rPr lang="en-GB" sz="2400" dirty="0">
                <a:latin typeface="Rockwell" panose="02060603020205020403" pitchFamily="18" charset="0"/>
              </a:rPr>
              <a:t> Jesaja 55,8.9]</a:t>
            </a:r>
          </a:p>
          <a:p>
            <a:pPr algn="just"/>
            <a:endParaRPr lang="en-GB" sz="2400" dirty="0">
              <a:latin typeface="Palatino Linotype" panose="02040502050505030304" pitchFamily="18" charset="0"/>
            </a:endParaRPr>
          </a:p>
          <a:p>
            <a:pPr algn="just"/>
            <a:r>
              <a:rPr lang="de-DE" sz="2400" dirty="0">
                <a:latin typeface="Rockwell" panose="02060603020205020403" pitchFamily="18" charset="0"/>
              </a:rPr>
              <a:t>Es sind nicht Gottes Gedanken, sondern die Gedanken des Feindes, die die Menschen dazu bringen, Seinem Sohn Göttlichkeit durch eigene </a:t>
            </a:r>
            <a:r>
              <a:rPr lang="de-DE" sz="2400" i="1" dirty="0">
                <a:latin typeface="Rockwell" panose="02060603020205020403" pitchFamily="18" charset="0"/>
              </a:rPr>
              <a:t>innewohnende Macht </a:t>
            </a:r>
            <a:r>
              <a:rPr lang="de-DE" sz="2400" dirty="0">
                <a:latin typeface="Rockwell" panose="02060603020205020403" pitchFamily="18" charset="0"/>
              </a:rPr>
              <a:t>und den daraus resultierenden Wert zuzuschreiben. Da Gottes Königreich </a:t>
            </a:r>
            <a:r>
              <a:rPr lang="de-DE" sz="2400" i="1" dirty="0">
                <a:latin typeface="Rockwell" panose="02060603020205020403" pitchFamily="18" charset="0"/>
              </a:rPr>
              <a:t>beziehungsorientiert </a:t>
            </a:r>
            <a:r>
              <a:rPr lang="de-DE" sz="2400" dirty="0">
                <a:latin typeface="Rockwell" panose="02060603020205020403" pitchFamily="18" charset="0"/>
              </a:rPr>
              <a:t>ist, sollten wir den Wert Christi nicht anhand Seiner </a:t>
            </a:r>
            <a:r>
              <a:rPr lang="de-DE" sz="2400" i="1" dirty="0">
                <a:latin typeface="Rockwell" panose="02060603020205020403" pitchFamily="18" charset="0"/>
              </a:rPr>
              <a:t>Beziehung</a:t>
            </a:r>
            <a:r>
              <a:rPr lang="de-DE" sz="2400" dirty="0">
                <a:latin typeface="Rockwell" panose="02060603020205020403" pitchFamily="18" charset="0"/>
              </a:rPr>
              <a:t> zu Seinem Vater bewerten, anstatt zu versuchen, Seinen Wert und Seine Göttlichkeit durch Seine </a:t>
            </a:r>
            <a:r>
              <a:rPr lang="de-DE" sz="2400" i="1" dirty="0">
                <a:latin typeface="Rockwell" panose="02060603020205020403" pitchFamily="18" charset="0"/>
              </a:rPr>
              <a:t>innewohnende Macht </a:t>
            </a:r>
            <a:r>
              <a:rPr lang="de-DE" sz="2400" dirty="0">
                <a:latin typeface="Rockwell" panose="02060603020205020403" pitchFamily="18" charset="0"/>
              </a:rPr>
              <a:t>zu beweisen? Sagt uns die Bibel nicht eindeutig, dass Christus alle Dinge durch eine </a:t>
            </a:r>
            <a:r>
              <a:rPr lang="de-DE" sz="2400" i="1" dirty="0">
                <a:latin typeface="Rockwell" panose="02060603020205020403" pitchFamily="18" charset="0"/>
              </a:rPr>
              <a:t>Beziehung</a:t>
            </a:r>
            <a:r>
              <a:rPr lang="de-DE" sz="2400" dirty="0">
                <a:latin typeface="Rockwell" panose="02060603020205020403" pitchFamily="18" charset="0"/>
              </a:rPr>
              <a:t> empfangen hat?“</a:t>
            </a:r>
            <a:r>
              <a:rPr lang="en-GB" sz="2400" dirty="0">
                <a:latin typeface="Rockwell" panose="02060603020205020403" pitchFamily="18" charset="0"/>
              </a:rPr>
              <a:t> (Die </a:t>
            </a:r>
            <a:r>
              <a:rPr lang="en-GB" sz="2400" dirty="0" err="1">
                <a:latin typeface="Rockwell" panose="02060603020205020403" pitchFamily="18" charset="0"/>
              </a:rPr>
              <a:t>Rückkehr</a:t>
            </a:r>
            <a:r>
              <a:rPr lang="en-GB" sz="2400" dirty="0">
                <a:latin typeface="Rockwell" panose="02060603020205020403" pitchFamily="18" charset="0"/>
              </a:rPr>
              <a:t> des Elia 210)</a:t>
            </a:r>
          </a:p>
        </p:txBody>
      </p:sp>
    </p:spTree>
    <p:extLst>
      <p:ext uri="{BB962C8B-B14F-4D97-AF65-F5344CB8AC3E}">
        <p14:creationId xmlns:p14="http://schemas.microsoft.com/office/powerpoint/2010/main" val="113091492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835807-5608-803F-BE58-EBB1A5F796C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D0E38FCA-B095-3B46-FFDF-8B36EA483002}"/>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kernfrage</a:t>
            </a:r>
            <a:r>
              <a:rPr lang="en-US" altLang="en-US" sz="3200" dirty="0"/>
              <a:t> – </a:t>
            </a:r>
            <a:r>
              <a:rPr lang="en-US" altLang="en-US" sz="3200" dirty="0" err="1"/>
              <a:t>Rde</a:t>
            </a:r>
            <a:r>
              <a:rPr lang="en-US" altLang="en-US" sz="3200" dirty="0"/>
              <a:t> </a:t>
            </a:r>
            <a:r>
              <a:rPr lang="en-US" altLang="en-US" sz="3200" dirty="0" err="1"/>
              <a:t>Kapitel</a:t>
            </a:r>
            <a:r>
              <a:rPr lang="en-US" altLang="en-US" sz="3200" dirty="0"/>
              <a:t> 18</a:t>
            </a:r>
          </a:p>
        </p:txBody>
      </p:sp>
      <p:sp>
        <p:nvSpPr>
          <p:cNvPr id="11267" name="Text Box 3">
            <a:extLst>
              <a:ext uri="{FF2B5EF4-FFF2-40B4-BE49-F238E27FC236}">
                <a16:creationId xmlns:a16="http://schemas.microsoft.com/office/drawing/2014/main" id="{3D0CDF56-E292-897C-88AA-CCFE397C7BCC}"/>
              </a:ext>
            </a:extLst>
          </p:cNvPr>
          <p:cNvSpPr txBox="1">
            <a:spLocks noChangeArrowheads="1"/>
          </p:cNvSpPr>
          <p:nvPr/>
        </p:nvSpPr>
        <p:spPr bwMode="auto">
          <a:xfrm>
            <a:off x="476117" y="1011073"/>
            <a:ext cx="1092888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en-GB" sz="2400" dirty="0">
                <a:latin typeface="Rockwell" panose="02060603020205020403" pitchFamily="18" charset="0"/>
              </a:rPr>
              <a:t>[</a:t>
            </a:r>
            <a:r>
              <a:rPr lang="en-GB" sz="2400" dirty="0" err="1">
                <a:latin typeface="Rockwell" panose="02060603020205020403" pitchFamily="18" charset="0"/>
              </a:rPr>
              <a:t>Zitiert</a:t>
            </a:r>
            <a:r>
              <a:rPr lang="en-GB" sz="2400" dirty="0">
                <a:latin typeface="Rockwell" panose="02060603020205020403" pitchFamily="18" charset="0"/>
              </a:rPr>
              <a:t> </a:t>
            </a:r>
            <a:r>
              <a:rPr lang="en-GB" sz="2400" dirty="0" err="1">
                <a:latin typeface="Rockwell" panose="02060603020205020403" pitchFamily="18" charset="0"/>
              </a:rPr>
              <a:t>Hebräer</a:t>
            </a:r>
            <a:r>
              <a:rPr lang="en-GB" sz="2400" dirty="0">
                <a:latin typeface="Rockwell" panose="02060603020205020403" pitchFamily="18" charset="0"/>
              </a:rPr>
              <a:t> 1,1-4]</a:t>
            </a:r>
          </a:p>
          <a:p>
            <a:pPr algn="just"/>
            <a:endParaRPr lang="en-GB" sz="2400" dirty="0">
              <a:latin typeface="Palatino Linotype" panose="02040502050505030304" pitchFamily="18" charset="0"/>
            </a:endParaRPr>
          </a:p>
          <a:p>
            <a:pPr algn="just"/>
            <a:r>
              <a:rPr lang="de-DE" sz="2400" dirty="0"/>
              <a:t>„</a:t>
            </a:r>
            <a:r>
              <a:rPr lang="en-GB" sz="2400" dirty="0">
                <a:latin typeface="Palatino Linotype" panose="02040502050505030304" pitchFamily="18" charset="0"/>
              </a:rPr>
              <a:t>…</a:t>
            </a:r>
            <a:r>
              <a:rPr lang="de-DE" sz="2400" dirty="0"/>
              <a:t>indem Er um so viel besser geworden ist als die Engel, als Er einen vorzüglicheren Namen vor ihnen ererbt hat</a:t>
            </a:r>
            <a:r>
              <a:rPr lang="en-GB" sz="2400" dirty="0">
                <a:latin typeface="Palatino Linotype" panose="02040502050505030304" pitchFamily="18" charset="0"/>
              </a:rPr>
              <a:t>. </a:t>
            </a:r>
            <a:r>
              <a:rPr lang="en-GB" sz="2400" dirty="0" err="1">
                <a:latin typeface="Rockwell" panose="02060603020205020403" pitchFamily="18" charset="0"/>
              </a:rPr>
              <a:t>Hebräer</a:t>
            </a:r>
            <a:r>
              <a:rPr lang="en-GB" sz="2400" dirty="0">
                <a:latin typeface="Rockwell" panose="02060603020205020403" pitchFamily="18" charset="0"/>
              </a:rPr>
              <a:t> 1,4</a:t>
            </a:r>
          </a:p>
          <a:p>
            <a:pPr algn="just"/>
            <a:endParaRPr lang="en-GB" sz="2400" dirty="0">
              <a:latin typeface="Palatino Linotype" panose="02040502050505030304" pitchFamily="18" charset="0"/>
            </a:endParaRPr>
          </a:p>
          <a:p>
            <a:pPr algn="just"/>
            <a:r>
              <a:rPr lang="de-DE" sz="2400" dirty="0"/>
              <a:t>Die Bibel erklärt deutlich, </a:t>
            </a:r>
            <a:r>
              <a:rPr lang="de-DE" sz="2400" dirty="0">
                <a:solidFill>
                  <a:srgbClr val="92D050"/>
                </a:solidFill>
              </a:rPr>
              <a:t>dass Christus Seinen vorzüglicheren Namen durch Erbschaft bekommen hat, und das bedeutet, durch eine Beziehung zu Seinem Vater. </a:t>
            </a:r>
            <a:r>
              <a:rPr lang="de-DE" sz="2400" dirty="0"/>
              <a:t>Wer Ohren hat zu hören, der höre.</a:t>
            </a:r>
          </a:p>
          <a:p>
            <a:pPr algn="just"/>
            <a:endParaRPr lang="en-GB" sz="2400" dirty="0">
              <a:latin typeface="Palatino Linotype" panose="02040502050505030304" pitchFamily="18" charset="0"/>
            </a:endParaRPr>
          </a:p>
          <a:p>
            <a:pPr algn="just"/>
            <a:r>
              <a:rPr lang="de-DE" sz="2400" dirty="0"/>
              <a:t>Der Sohn Gottes wurde in der Ewigkeit vom Vater geboren (Johannes 3,16; Johannes 1,1). Er ging aus vom Vater und kam aus Ihm (Johannes 8,42). Er ist der Ausdruck (engl.: Abbild) Seines Wesens (Hebräer 1,2), und daher wurde es Ihm gegeben, Leben in sich selbst zu haben, wie der Vater Leben in sich selbst hat (Johannes 5,26).“</a:t>
            </a:r>
            <a:endParaRPr lang="en-GB" sz="2400" dirty="0">
              <a:latin typeface="Palatino Linotype" panose="02040502050505030304" pitchFamily="18" charset="0"/>
            </a:endParaRPr>
          </a:p>
        </p:txBody>
      </p:sp>
    </p:spTree>
    <p:extLst>
      <p:ext uri="{BB962C8B-B14F-4D97-AF65-F5344CB8AC3E}">
        <p14:creationId xmlns:p14="http://schemas.microsoft.com/office/powerpoint/2010/main" val="76476510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148018-84F8-F6CE-A7D3-8F33D9B3B0BA}"/>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63E2C06-2AF9-88E0-0239-54E6D408B453}"/>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kernfrage</a:t>
            </a:r>
            <a:r>
              <a:rPr lang="en-US" altLang="en-US" sz="3200" dirty="0"/>
              <a:t> – </a:t>
            </a:r>
            <a:r>
              <a:rPr lang="en-US" altLang="en-US" sz="3200" dirty="0" err="1"/>
              <a:t>Rde</a:t>
            </a:r>
            <a:r>
              <a:rPr lang="en-US" altLang="en-US" sz="3200" dirty="0"/>
              <a:t> </a:t>
            </a:r>
            <a:r>
              <a:rPr lang="en-US" altLang="en-US" sz="3200" dirty="0" err="1"/>
              <a:t>Kapitel</a:t>
            </a:r>
            <a:r>
              <a:rPr lang="en-US" altLang="en-US" sz="3200" dirty="0"/>
              <a:t> 18</a:t>
            </a:r>
          </a:p>
        </p:txBody>
      </p:sp>
      <p:sp>
        <p:nvSpPr>
          <p:cNvPr id="11267" name="Text Box 3">
            <a:extLst>
              <a:ext uri="{FF2B5EF4-FFF2-40B4-BE49-F238E27FC236}">
                <a16:creationId xmlns:a16="http://schemas.microsoft.com/office/drawing/2014/main" id="{74634B5F-414B-5C2E-1B3C-6A4042D934FA}"/>
              </a:ext>
            </a:extLst>
          </p:cNvPr>
          <p:cNvSpPr txBox="1">
            <a:spLocks noChangeArrowheads="1"/>
          </p:cNvSpPr>
          <p:nvPr/>
        </p:nvSpPr>
        <p:spPr bwMode="auto">
          <a:xfrm>
            <a:off x="476117" y="1166842"/>
            <a:ext cx="1092888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Rockwell" panose="02060603020205020403" pitchFamily="18" charset="0"/>
              </a:rPr>
              <a:t>„Hier sagen viele: ‚Du sagst damit, dass Christus nicht ewig ist!‘ Christus ist gewiss ewig, weil Er eingesetzt wurde von Ewigkeit her. Das Wort Ewigkeit bedeutet ‚verborgen‘, ‚Nullpunkt‘ oder ‚undenkliche Zeit‘. Er kam hervor aus der Zeit der Ewigkeit - die Zeit, die jenseits unseres Denkens ist. Es gab also nie eine Zeit, in der sich Christus nicht in enger Gemeinschaft mit dem Vater befand, denn die einzige Zeit, die wir in unserem Denken begreifen, ist die Zeit, die mit ‚Im Anfang‘ beginnt. Jegliche Zeit, die darüber hinaus geht, ist außerhalb unseres Zeitverständnisses</a:t>
            </a:r>
            <a:r>
              <a:rPr lang="de-DE" sz="2400" i="1" dirty="0">
                <a:latin typeface="Rockwell" panose="02060603020205020403" pitchFamily="18" charset="0"/>
              </a:rPr>
              <a:t>. </a:t>
            </a:r>
            <a:r>
              <a:rPr lang="de-DE" sz="2400" i="1" dirty="0">
                <a:solidFill>
                  <a:srgbClr val="92D050"/>
                </a:solidFill>
                <a:latin typeface="Rockwell" panose="02060603020205020403" pitchFamily="18" charset="0"/>
              </a:rPr>
              <a:t>Jedenfalls ist es nicht das, was Christus für uns wertvoll oder göttlich macht</a:t>
            </a:r>
            <a:r>
              <a:rPr lang="de-DE" sz="2400" dirty="0">
                <a:solidFill>
                  <a:srgbClr val="92D050"/>
                </a:solidFill>
                <a:latin typeface="Rockwell" panose="02060603020205020403" pitchFamily="18" charset="0"/>
              </a:rPr>
              <a:t>. </a:t>
            </a:r>
            <a:r>
              <a:rPr lang="de-DE" sz="2400" i="1" dirty="0">
                <a:solidFill>
                  <a:srgbClr val="92D050"/>
                </a:solidFill>
                <a:latin typeface="Rockwell" panose="02060603020205020403" pitchFamily="18" charset="0"/>
              </a:rPr>
              <a:t>Es ist einfach die Tatsache, dass Er das Ebenbild des Vaters ist und alle Dinge durch Erbschaft empfangen hat</a:t>
            </a:r>
            <a:r>
              <a:rPr lang="de-DE" sz="2400" i="1" dirty="0">
                <a:latin typeface="Rockwell" panose="02060603020205020403" pitchFamily="18" charset="0"/>
              </a:rPr>
              <a:t>. </a:t>
            </a:r>
            <a:r>
              <a:rPr lang="de-DE" sz="2400" dirty="0">
                <a:latin typeface="Rockwell" panose="02060603020205020403" pitchFamily="18" charset="0"/>
              </a:rPr>
              <a:t>Die Göttlichkeit des Sohnes ist sichergestellt durch das Wort des Vaters. Die Göttlichkeit des Sohnes wird nicht bewiesen durch unabhängige, innewohnende Macht und Position, denn die Bibel spricht nie in dieser Art und Weise.“</a:t>
            </a:r>
            <a:endParaRPr lang="en-GB" sz="2400" dirty="0">
              <a:latin typeface="Rockwell" panose="02060603020205020403" pitchFamily="18" charset="0"/>
            </a:endParaRPr>
          </a:p>
        </p:txBody>
      </p:sp>
    </p:spTree>
    <p:extLst>
      <p:ext uri="{BB962C8B-B14F-4D97-AF65-F5344CB8AC3E}">
        <p14:creationId xmlns:p14="http://schemas.microsoft.com/office/powerpoint/2010/main" val="201115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AD0F5C-232F-3698-C006-BC7E34A074C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AAF3AC1B-E0EC-B4B1-4C59-6E391CDEA1B6}"/>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kernfrage</a:t>
            </a:r>
            <a:r>
              <a:rPr lang="en-US" altLang="en-US" sz="3200" dirty="0"/>
              <a:t> – </a:t>
            </a:r>
            <a:r>
              <a:rPr lang="en-US" altLang="en-US" sz="3200" dirty="0" err="1"/>
              <a:t>Rde</a:t>
            </a:r>
            <a:r>
              <a:rPr lang="en-US" altLang="en-US" sz="3200" dirty="0"/>
              <a:t> </a:t>
            </a:r>
            <a:r>
              <a:rPr lang="en-US" altLang="en-US" sz="3200" dirty="0" err="1"/>
              <a:t>Kapitel</a:t>
            </a:r>
            <a:r>
              <a:rPr lang="en-US" altLang="en-US" sz="3200" dirty="0"/>
              <a:t> 18</a:t>
            </a:r>
          </a:p>
        </p:txBody>
      </p:sp>
      <p:sp>
        <p:nvSpPr>
          <p:cNvPr id="11267" name="Text Box 3">
            <a:extLst>
              <a:ext uri="{FF2B5EF4-FFF2-40B4-BE49-F238E27FC236}">
                <a16:creationId xmlns:a16="http://schemas.microsoft.com/office/drawing/2014/main" id="{222E9063-F948-D944-334C-D659C4F1E9F3}"/>
              </a:ext>
            </a:extLst>
          </p:cNvPr>
          <p:cNvSpPr txBox="1">
            <a:spLocks noChangeArrowheads="1"/>
          </p:cNvSpPr>
          <p:nvPr/>
        </p:nvSpPr>
        <p:spPr bwMode="auto">
          <a:xfrm>
            <a:off x="560958" y="1147988"/>
            <a:ext cx="10928885"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Rockwell" panose="02060603020205020403" pitchFamily="18" charset="0"/>
              </a:rPr>
              <a:t>„Nachdem wir nun frei geworden sind von den versklavenden Grundsätzen, durch die wir Göttlichkeit durch innewohnende Macht beweisen wollten, sind wir nun unbefangen, Bibeltexte und Aussagen aus dem Geist der Weissagung schlicht und wörtlich zu lesen. Beachte Folgendes</a:t>
            </a:r>
            <a:r>
              <a:rPr lang="en-GB" sz="2400" dirty="0">
                <a:latin typeface="Rockwell" panose="02060603020205020403" pitchFamily="18" charset="0"/>
              </a:rPr>
              <a:t>:</a:t>
            </a:r>
          </a:p>
          <a:p>
            <a:pPr algn="just"/>
            <a:endParaRPr lang="en-GB" sz="2400" dirty="0">
              <a:latin typeface="Rockwell" panose="02060603020205020403" pitchFamily="18" charset="0"/>
            </a:endParaRPr>
          </a:p>
          <a:p>
            <a:pPr algn="just"/>
            <a:r>
              <a:rPr lang="de-DE" sz="2400" dirty="0">
                <a:latin typeface="Rockwell" panose="02060603020205020403" pitchFamily="18" charset="0"/>
              </a:rPr>
              <a:t>‚Der große Schöpfer versammelte die Bewohner des Himmels, um in der Gegenwart aller Engel Seinen Sohn in einer besonderen Weise zu ehren. Der Sohn wurde neben den Vater auf den Thron gesetzt und das Heer der heiligen Engel Gottes scharte sich um sie. </a:t>
            </a:r>
            <a:r>
              <a:rPr lang="de-DE" sz="2400" dirty="0">
                <a:solidFill>
                  <a:srgbClr val="92D050"/>
                </a:solidFill>
                <a:latin typeface="Rockwell" panose="02060603020205020403" pitchFamily="18" charset="0"/>
              </a:rPr>
              <a:t>Dann gab der Vater bekannt, </a:t>
            </a:r>
            <a:r>
              <a:rPr lang="de-DE" sz="2400" dirty="0" err="1">
                <a:solidFill>
                  <a:srgbClr val="92D050"/>
                </a:solidFill>
                <a:latin typeface="Rockwell" panose="02060603020205020403" pitchFamily="18" charset="0"/>
              </a:rPr>
              <a:t>daß</a:t>
            </a:r>
            <a:r>
              <a:rPr lang="de-DE" sz="2400" dirty="0">
                <a:solidFill>
                  <a:srgbClr val="92D050"/>
                </a:solidFill>
                <a:latin typeface="Rockwell" panose="02060603020205020403" pitchFamily="18" charset="0"/>
              </a:rPr>
              <a:t> Er bestimmt habe, dass Sein Sohn Ihm gleich sein soll</a:t>
            </a:r>
            <a:r>
              <a:rPr lang="de-DE" sz="2400" dirty="0">
                <a:latin typeface="Rockwell" panose="02060603020205020403" pitchFamily="18" charset="0"/>
              </a:rPr>
              <a:t>, so </a:t>
            </a:r>
            <a:r>
              <a:rPr lang="de-DE" sz="2400" dirty="0" err="1">
                <a:latin typeface="Rockwell" panose="02060603020205020403" pitchFamily="18" charset="0"/>
              </a:rPr>
              <a:t>daß</a:t>
            </a:r>
            <a:r>
              <a:rPr lang="de-DE" sz="2400" dirty="0">
                <a:latin typeface="Rockwell" panose="02060603020205020403" pitchFamily="18" charset="0"/>
              </a:rPr>
              <a:t> die Gegenwart des Sohnes gleichbedeutend sein würde mit der Gegenwart Gottes. Das Wort des Sohnes galt ebenso viel wie das Wort des Vaters, und man </a:t>
            </a:r>
            <a:r>
              <a:rPr lang="de-DE" sz="2400" dirty="0" err="1">
                <a:latin typeface="Rockwell" panose="02060603020205020403" pitchFamily="18" charset="0"/>
              </a:rPr>
              <a:t>mußte</a:t>
            </a:r>
            <a:r>
              <a:rPr lang="de-DE" sz="2400" dirty="0">
                <a:latin typeface="Rockwell" panose="02060603020205020403" pitchFamily="18" charset="0"/>
              </a:rPr>
              <a:t> Ihm genauso gehorchen. Seinen Sohn hatte Er mit der Vollmacht ausgestattet, den himmlischen Heerscharen zu gebieten.‘ {En 29.4}“</a:t>
            </a:r>
            <a:endParaRPr lang="en-GB" sz="2400" dirty="0">
              <a:latin typeface="Rockwell" panose="02060603020205020403" pitchFamily="18" charset="0"/>
            </a:endParaRPr>
          </a:p>
        </p:txBody>
      </p:sp>
    </p:spTree>
    <p:extLst>
      <p:ext uri="{BB962C8B-B14F-4D97-AF65-F5344CB8AC3E}">
        <p14:creationId xmlns:p14="http://schemas.microsoft.com/office/powerpoint/2010/main" val="543641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4223A0-038C-C043-7A10-4827154F23C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5416DC8-AE1F-8FF5-5C7A-D248642C3DBA}"/>
              </a:ext>
            </a:extLst>
          </p:cNvPr>
          <p:cNvSpPr>
            <a:spLocks noGrp="1" noChangeArrowheads="1"/>
          </p:cNvSpPr>
          <p:nvPr>
            <p:ph type="ctrTitle"/>
          </p:nvPr>
        </p:nvSpPr>
        <p:spPr>
          <a:xfrm>
            <a:off x="1229142" y="269493"/>
            <a:ext cx="9422836" cy="628459"/>
          </a:xfrm>
        </p:spPr>
        <p:txBody>
          <a:bodyPr>
            <a:normAutofit/>
          </a:bodyPr>
          <a:lstStyle/>
          <a:p>
            <a:pPr defTabSz="1036638"/>
            <a:r>
              <a:rPr lang="en-US" altLang="en-US" sz="3200" dirty="0"/>
              <a:t>Die </a:t>
            </a:r>
            <a:r>
              <a:rPr lang="en-US" altLang="en-US" sz="3200" dirty="0" err="1"/>
              <a:t>kernfrage</a:t>
            </a:r>
            <a:r>
              <a:rPr lang="en-US" altLang="en-US" sz="3200" dirty="0"/>
              <a:t> – </a:t>
            </a:r>
            <a:r>
              <a:rPr lang="en-US" altLang="en-US" sz="3200" dirty="0" err="1"/>
              <a:t>Rde</a:t>
            </a:r>
            <a:r>
              <a:rPr lang="en-US" altLang="en-US" sz="3200" dirty="0"/>
              <a:t> </a:t>
            </a:r>
            <a:r>
              <a:rPr lang="en-US" altLang="en-US" sz="3200" dirty="0" err="1"/>
              <a:t>Kapitel</a:t>
            </a:r>
            <a:r>
              <a:rPr lang="en-US" altLang="en-US" sz="3200" dirty="0"/>
              <a:t> 18</a:t>
            </a:r>
          </a:p>
        </p:txBody>
      </p:sp>
      <p:sp>
        <p:nvSpPr>
          <p:cNvPr id="11267" name="Text Box 3">
            <a:extLst>
              <a:ext uri="{FF2B5EF4-FFF2-40B4-BE49-F238E27FC236}">
                <a16:creationId xmlns:a16="http://schemas.microsoft.com/office/drawing/2014/main" id="{91D45770-5EAB-1AD3-160A-C5719B0EE043}"/>
              </a:ext>
            </a:extLst>
          </p:cNvPr>
          <p:cNvSpPr txBox="1">
            <a:spLocks noChangeArrowheads="1"/>
          </p:cNvSpPr>
          <p:nvPr/>
        </p:nvSpPr>
        <p:spPr bwMode="auto">
          <a:xfrm>
            <a:off x="527901" y="965623"/>
            <a:ext cx="11312165" cy="54014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300" dirty="0"/>
              <a:t>„Der entscheidende Punkt ist hier, dass die Macht und Autorität, die Christus besaß, Ihm von Seinem Vater gegeben wurde. </a:t>
            </a:r>
            <a:r>
              <a:rPr lang="de-DE" sz="2300" i="1" dirty="0">
                <a:solidFill>
                  <a:srgbClr val="92D050"/>
                </a:solidFill>
              </a:rPr>
              <a:t>Es war die Gleichheit, die der Sohn besaß durch die Beziehung, die es Ihm ermöglichte, die Gleichheit in Macht und Stellung zu besitzen - nicht umgekehrt</a:t>
            </a:r>
            <a:r>
              <a:rPr lang="de-DE" sz="2300" i="1" dirty="0"/>
              <a:t>.(Fußnote 106)</a:t>
            </a:r>
            <a:r>
              <a:rPr lang="de-DE" sz="2300" dirty="0"/>
              <a:t> Christus muss nicht Seinen Stammbaum nachweisen, um als gleich betrachtet zu werden. Seine Beziehung zu Seinem Vater und das Wort Seines Vaters sind ausreichend. Christus lebt von einem jeden Wort des Vaters (Matthäus 4,4).“ (Die Rückkehr des Elia 213)</a:t>
            </a:r>
          </a:p>
          <a:p>
            <a:pPr algn="just"/>
            <a:endParaRPr lang="en-GB" sz="2300" dirty="0">
              <a:latin typeface="Palatino Linotype" panose="02040502050505030304" pitchFamily="18" charset="0"/>
            </a:endParaRPr>
          </a:p>
          <a:p>
            <a:pPr algn="just"/>
            <a:r>
              <a:rPr lang="de-DE" sz="2300" dirty="0"/>
              <a:t>Fußnote 106: „Ein Punkt, den ich hier zu unterscheiden für wichtig halte, ist, dass Christi Fähigkeit, eine gleichwertige Beziehung zum Vater zu haben, was bedeutet, dass Er Ihn völlig verstehen konnte, von Ihm erforderte, die göttliche Natur des Vaters zu besitzen. Ich glaube, dass Christus darum geboren und nicht geschaffen wurde. </a:t>
            </a:r>
            <a:r>
              <a:rPr lang="de-DE" sz="2300" dirty="0">
                <a:solidFill>
                  <a:srgbClr val="92D050"/>
                </a:solidFill>
              </a:rPr>
              <a:t>Die göttliche Natur war wesentlich für die Gleichheit der Beziehung, aber die göttliche Natur, die Christus besaß, war nicht die Grundlage dieser Gleichheit, sondern stellte die Elemente für eine beziehungsbasierte Gleichheit bereit.“</a:t>
            </a:r>
            <a:endParaRPr lang="en-GB" sz="2300" dirty="0">
              <a:solidFill>
                <a:srgbClr val="92D050"/>
              </a:solidFill>
              <a:latin typeface="Palatino Linotype" panose="02040502050505030304" pitchFamily="18" charset="0"/>
            </a:endParaRPr>
          </a:p>
        </p:txBody>
      </p:sp>
    </p:spTree>
    <p:extLst>
      <p:ext uri="{BB962C8B-B14F-4D97-AF65-F5344CB8AC3E}">
        <p14:creationId xmlns:p14="http://schemas.microsoft.com/office/powerpoint/2010/main" val="38973991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4F3C5C-F5D1-53E9-CF6E-9CADC5FC2C2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3F49DE3-217E-6F28-06B8-2AF7F9C924C8}"/>
              </a:ext>
            </a:extLst>
          </p:cNvPr>
          <p:cNvSpPr>
            <a:spLocks noGrp="1" noChangeArrowheads="1"/>
          </p:cNvSpPr>
          <p:nvPr>
            <p:ph type="ctrTitle"/>
          </p:nvPr>
        </p:nvSpPr>
        <p:spPr>
          <a:xfrm>
            <a:off x="694265" y="721449"/>
            <a:ext cx="10803470" cy="628459"/>
          </a:xfrm>
        </p:spPr>
        <p:txBody>
          <a:bodyPr>
            <a:noAutofit/>
          </a:bodyPr>
          <a:lstStyle/>
          <a:p>
            <a:pPr defTabSz="1036638"/>
            <a:r>
              <a:rPr lang="en-US" altLang="en-US" sz="3200" dirty="0" err="1"/>
              <a:t>Unterschied</a:t>
            </a:r>
            <a:r>
              <a:rPr lang="en-US" altLang="en-US" sz="3200" dirty="0"/>
              <a:t> der Vater-der-Liebe </a:t>
            </a:r>
            <a:r>
              <a:rPr lang="en-US" altLang="en-US" sz="3200" dirty="0" err="1"/>
              <a:t>Bewegung</a:t>
            </a:r>
            <a:r>
              <a:rPr lang="en-US" altLang="en-US" sz="3200" dirty="0"/>
              <a:t> von der Vater-Sohn-</a:t>
            </a:r>
            <a:r>
              <a:rPr lang="en-US" altLang="en-US" sz="3200" dirty="0" err="1"/>
              <a:t>Bewegung</a:t>
            </a:r>
            <a:endParaRPr lang="en-US" altLang="en-US" sz="3200" dirty="0"/>
          </a:p>
        </p:txBody>
      </p:sp>
      <p:sp>
        <p:nvSpPr>
          <p:cNvPr id="11267" name="Text Box 3">
            <a:extLst>
              <a:ext uri="{FF2B5EF4-FFF2-40B4-BE49-F238E27FC236}">
                <a16:creationId xmlns:a16="http://schemas.microsoft.com/office/drawing/2014/main" id="{5936227C-2713-944F-66BF-E12846BD9E7D}"/>
              </a:ext>
            </a:extLst>
          </p:cNvPr>
          <p:cNvSpPr txBox="1">
            <a:spLocks noChangeArrowheads="1"/>
          </p:cNvSpPr>
          <p:nvPr/>
        </p:nvSpPr>
        <p:spPr bwMode="auto">
          <a:xfrm>
            <a:off x="450829" y="1575854"/>
            <a:ext cx="11290342" cy="5016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000" dirty="0">
                <a:latin typeface="Rockwell" panose="02060603020205020403" pitchFamily="18" charset="0"/>
              </a:rPr>
              <a:t>Im Jahr 1888 wurde der Adventgemeinde die wahre Identität Christi offenbart. Es wurde gezeigt, dass Christus der wahrhaftige Sohn Gottes und der wahre Menschensohn ist. Diese Botschaft war so wichtig, weil die frühen Pioniere zwar Jesus als den Sohn Gottes identifiziert hatten, aber die Natur der Beziehung innerhalb dieser zweifachen Autorität nicht klar erkannt hatten. Es war eine Sache, zwei Identitäten klar zu erkennen, eine andere, ihre Beziehung zueinander klar zu verstehen. Aufgrund eines falschen Verständnisses davon, inwiefern Jesus dem Vater gleich war, öffnete James White 1877 die Tür zu einer völlig falschen Sichtweise auf Christus, als er erklärte:</a:t>
            </a:r>
          </a:p>
          <a:p>
            <a:pPr algn="just"/>
            <a:endParaRPr lang="en-GB" sz="2000" dirty="0">
              <a:latin typeface="Rockwell" panose="02060603020205020403" pitchFamily="18" charset="0"/>
            </a:endParaRPr>
          </a:p>
          <a:p>
            <a:pPr algn="just"/>
            <a:r>
              <a:rPr lang="de-DE" sz="2000" dirty="0">
                <a:latin typeface="Rockwell" panose="02060603020205020403" pitchFamily="18" charset="0"/>
              </a:rPr>
              <a:t>„Zwar betete Christus zu einem Höhergestellten. Dies geschah jedoch in der Zeit Seiner Erniedrigung, als Er durch den Samen Abrahams geschwächt war. </a:t>
            </a:r>
            <a:r>
              <a:rPr lang="de-DE" sz="2000" dirty="0">
                <a:solidFill>
                  <a:srgbClr val="92D050"/>
                </a:solidFill>
                <a:latin typeface="Rockwell" panose="02060603020205020403" pitchFamily="18" charset="0"/>
              </a:rPr>
              <a:t>Eine solche Abhängigkeit gab es nicht, bevor Er sich erniedrigte, um den schwachen Sünder in all Seiner Schwäche und Schande zu erreichen.</a:t>
            </a:r>
            <a:r>
              <a:rPr lang="de-DE" sz="2000" dirty="0">
                <a:latin typeface="Rockwell" panose="02060603020205020403" pitchFamily="18" charset="0"/>
              </a:rPr>
              <a:t> Und es wird sie auch nicht geben, wenn Christus zur Rechten der Macht im Himmel sitzen wird. </a:t>
            </a:r>
            <a:r>
              <a:rPr lang="de-DE" sz="2000" dirty="0">
                <a:solidFill>
                  <a:srgbClr val="92D050"/>
                </a:solidFill>
                <a:latin typeface="Rockwell" panose="02060603020205020403" pitchFamily="18" charset="0"/>
              </a:rPr>
              <a:t>Wir dürfen den Vater und den Sohn vor der Erschaffung der Welten als eine schöpfende und das Gesetz verwaltende Einheit gleicher Macht ansehen</a:t>
            </a:r>
            <a:r>
              <a:rPr lang="de-DE" sz="2000" dirty="0">
                <a:latin typeface="Rockwell" panose="02060603020205020403" pitchFamily="18" charset="0"/>
              </a:rPr>
              <a:t>.“ (RH, 29. November 1877 / „Christus gleich Gott“ – Grundlegende Artikel 45)</a:t>
            </a:r>
            <a:endParaRPr lang="en-GB" sz="2000" dirty="0">
              <a:latin typeface="Rockwell" panose="02060603020205020403" pitchFamily="18" charset="0"/>
            </a:endParaRPr>
          </a:p>
        </p:txBody>
      </p:sp>
    </p:spTree>
    <p:extLst>
      <p:ext uri="{BB962C8B-B14F-4D97-AF65-F5344CB8AC3E}">
        <p14:creationId xmlns:p14="http://schemas.microsoft.com/office/powerpoint/2010/main" val="111043303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81565-B759-97AB-358E-790717627BB3}"/>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11CC99D-21A7-4067-98EF-B3DCB87CF44B}"/>
              </a:ext>
            </a:extLst>
          </p:cNvPr>
          <p:cNvSpPr>
            <a:spLocks noGrp="1" noChangeArrowheads="1"/>
          </p:cNvSpPr>
          <p:nvPr>
            <p:ph type="ctrTitle"/>
          </p:nvPr>
        </p:nvSpPr>
        <p:spPr>
          <a:xfrm>
            <a:off x="1254542" y="155780"/>
            <a:ext cx="9422836" cy="628459"/>
          </a:xfrm>
        </p:spPr>
        <p:txBody>
          <a:bodyPr>
            <a:normAutofit/>
          </a:bodyPr>
          <a:lstStyle/>
          <a:p>
            <a:pPr defTabSz="1036638"/>
            <a:r>
              <a:rPr lang="en-US" altLang="en-US" sz="3200" dirty="0"/>
              <a:t>Vor 25 Jahren …</a:t>
            </a:r>
          </a:p>
        </p:txBody>
      </p:sp>
      <p:sp>
        <p:nvSpPr>
          <p:cNvPr id="11267" name="Text Box 3">
            <a:extLst>
              <a:ext uri="{FF2B5EF4-FFF2-40B4-BE49-F238E27FC236}">
                <a16:creationId xmlns:a16="http://schemas.microsoft.com/office/drawing/2014/main" id="{65D25E61-DC26-9907-F7B5-3603DA3BE7FA}"/>
              </a:ext>
            </a:extLst>
          </p:cNvPr>
          <p:cNvSpPr txBox="1">
            <a:spLocks noChangeArrowheads="1"/>
          </p:cNvSpPr>
          <p:nvPr/>
        </p:nvSpPr>
        <p:spPr bwMode="auto">
          <a:xfrm>
            <a:off x="616974" y="926542"/>
            <a:ext cx="10958052" cy="5509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342900" indent="-342900">
              <a:buFont typeface="Arial" panose="020B0604020202020204" pitchFamily="34" charset="0"/>
              <a:buChar char="•"/>
            </a:pPr>
            <a:r>
              <a:rPr lang="de-DE" sz="2200" dirty="0">
                <a:latin typeface="Rockwell" panose="02060603020205020403" pitchFamily="18" charset="0"/>
              </a:rPr>
              <a:t>In den Jahren 2001 bis 2006 wurde ich dazu geführt, die Prinzipien des „Identitätskriegs“ zu entwickeln.</a:t>
            </a:r>
            <a:endParaRPr lang="en-GB" sz="2200" dirty="0">
              <a:latin typeface="Rockwell" panose="02060603020205020403" pitchFamily="18" charset="0"/>
            </a:endParaRPr>
          </a:p>
          <a:p>
            <a:pPr marL="342900" indent="-342900">
              <a:buFont typeface="Arial" panose="020B0604020202020204" pitchFamily="34" charset="0"/>
              <a:buChar char="•"/>
            </a:pPr>
            <a:r>
              <a:rPr lang="de-DE" sz="2200" dirty="0">
                <a:latin typeface="Rockwell" panose="02060603020205020403" pitchFamily="18" charset="0"/>
              </a:rPr>
              <a:t>Der Anstoß für diese Entwicklung ging von A. T. Jones’ Buch „Empires </a:t>
            </a:r>
            <a:r>
              <a:rPr lang="de-DE" sz="2200" dirty="0" err="1">
                <a:latin typeface="Rockwell" panose="02060603020205020403" pitchFamily="18" charset="0"/>
              </a:rPr>
              <a:t>of</a:t>
            </a:r>
            <a:r>
              <a:rPr lang="de-DE" sz="2200" dirty="0">
                <a:latin typeface="Rockwell" panose="02060603020205020403" pitchFamily="18" charset="0"/>
              </a:rPr>
              <a:t> </a:t>
            </a:r>
            <a:r>
              <a:rPr lang="de-DE" sz="2200" dirty="0" err="1">
                <a:latin typeface="Rockwell" panose="02060603020205020403" pitchFamily="18" charset="0"/>
              </a:rPr>
              <a:t>the</a:t>
            </a:r>
            <a:r>
              <a:rPr lang="de-DE" sz="2200" dirty="0">
                <a:latin typeface="Rockwell" panose="02060603020205020403" pitchFamily="18" charset="0"/>
              </a:rPr>
              <a:t> </a:t>
            </a:r>
            <a:r>
              <a:rPr lang="de-DE" sz="2200" dirty="0" err="1">
                <a:latin typeface="Rockwell" panose="02060603020205020403" pitchFamily="18" charset="0"/>
              </a:rPr>
              <a:t>Bible</a:t>
            </a:r>
            <a:r>
              <a:rPr lang="de-DE" sz="2200" dirty="0">
                <a:latin typeface="Rockwell" panose="02060603020205020403" pitchFamily="18" charset="0"/>
              </a:rPr>
              <a:t>“ und seiner Gegenüberstellung von Abraham und Nimrod aus.</a:t>
            </a:r>
          </a:p>
          <a:p>
            <a:pPr marL="342900" indent="-342900" algn="just">
              <a:buFont typeface="Arial" panose="020B0604020202020204" pitchFamily="34" charset="0"/>
              <a:buChar char="•"/>
            </a:pPr>
            <a:endParaRPr lang="en-GB" sz="2400" dirty="0">
              <a:latin typeface="Palatino Linotype" panose="02040502050505030304" pitchFamily="18" charset="0"/>
            </a:endParaRPr>
          </a:p>
          <a:p>
            <a:pPr algn="just"/>
            <a:r>
              <a:rPr lang="de-DE" sz="2000" dirty="0"/>
              <a:t>„Mit dem Errichten von Nimrods Königreich trat die gesamte antike Welt in eine neue historische Phase ein. Die orientalische Tradition, die denjenigen Krieger zum ersten Mann machte, der eine königliche Krone trug, weist auf eine bedeutendere Tatsache hin als die Annahme eines neuen dekorativen Kleidungsstücks, oder sogar die Eroberung einer neuen Provinz. </a:t>
            </a:r>
            <a:r>
              <a:rPr lang="de-DE" sz="2000" dirty="0">
                <a:solidFill>
                  <a:srgbClr val="92D050"/>
                </a:solidFill>
              </a:rPr>
              <a:t>Seine Regierung stellte der Welt ein neues </a:t>
            </a:r>
            <a:r>
              <a:rPr lang="de-DE" sz="2000" b="1" dirty="0">
                <a:solidFill>
                  <a:srgbClr val="92D050"/>
                </a:solidFill>
              </a:rPr>
              <a:t>Beziehungssystem</a:t>
            </a:r>
            <a:r>
              <a:rPr lang="de-DE" sz="2000" dirty="0">
                <a:solidFill>
                  <a:srgbClr val="92D050"/>
                </a:solidFill>
              </a:rPr>
              <a:t> vor zwischen dem Regierenden und den Regierten. Die Autorität vorheriger Oberhäupter ruhte auf dem </a:t>
            </a:r>
            <a:r>
              <a:rPr lang="de-DE" sz="2000" u="sng" dirty="0">
                <a:solidFill>
                  <a:srgbClr val="92D050"/>
                </a:solidFill>
              </a:rPr>
              <a:t>Gefühl von Verwandtschaft</a:t>
            </a:r>
            <a:r>
              <a:rPr lang="de-DE" sz="2000" dirty="0">
                <a:solidFill>
                  <a:srgbClr val="92D050"/>
                </a:solidFill>
              </a:rPr>
              <a:t>, und der Aufstieg der Anführer war ein Abbild elterlicher Kontrolle. Im Gegensatz dazu war Nimrod </a:t>
            </a:r>
            <a:r>
              <a:rPr lang="de-DE" sz="2000" u="sng" dirty="0">
                <a:solidFill>
                  <a:srgbClr val="92D050"/>
                </a:solidFill>
              </a:rPr>
              <a:t>ein Souverän über ein Hoheitsgebiet</a:t>
            </a:r>
            <a:r>
              <a:rPr lang="de-DE" sz="2000" dirty="0">
                <a:solidFill>
                  <a:srgbClr val="92D050"/>
                </a:solidFill>
              </a:rPr>
              <a:t>, </a:t>
            </a:r>
            <a:r>
              <a:rPr lang="de-DE" sz="2000" dirty="0"/>
              <a:t>und über Menschen nur, insoweit sie dessen Bewohner waren und </a:t>
            </a:r>
            <a:r>
              <a:rPr lang="de-DE" sz="2000" u="sng" dirty="0">
                <a:solidFill>
                  <a:srgbClr val="92D050"/>
                </a:solidFill>
              </a:rPr>
              <a:t>ungeachtet der persönlichen Bindungen</a:t>
            </a:r>
            <a:r>
              <a:rPr lang="de-DE" sz="2000" dirty="0"/>
              <a:t>. Zuvor gab es Stämme -vergrößerte Familien - Gesellschaft; nun gab es eine Nation, eine politische Gemeinschaft - den Staat.“</a:t>
            </a:r>
          </a:p>
          <a:p>
            <a:pPr algn="just"/>
            <a:r>
              <a:rPr lang="de-DE" sz="2000" dirty="0"/>
              <a:t>(</a:t>
            </a:r>
            <a:r>
              <a:rPr lang="en-US" sz="2000" dirty="0"/>
              <a:t>A.T Jones. Empires of the Bible. 1904 S. 51)</a:t>
            </a:r>
            <a:endParaRPr lang="en-AU" sz="2000" dirty="0"/>
          </a:p>
        </p:txBody>
      </p:sp>
    </p:spTree>
    <p:extLst>
      <p:ext uri="{BB962C8B-B14F-4D97-AF65-F5344CB8AC3E}">
        <p14:creationId xmlns:p14="http://schemas.microsoft.com/office/powerpoint/2010/main" val="385146195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9E00C-DB83-401F-B7BC-E9254759A1E1}"/>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970179E-AA66-CC80-A509-2A9FB0ACE499}"/>
              </a:ext>
            </a:extLst>
          </p:cNvPr>
          <p:cNvSpPr>
            <a:spLocks noGrp="1" noChangeArrowheads="1"/>
          </p:cNvSpPr>
          <p:nvPr>
            <p:ph type="ctrTitle"/>
          </p:nvPr>
        </p:nvSpPr>
        <p:spPr>
          <a:xfrm>
            <a:off x="618847" y="762463"/>
            <a:ext cx="10803470" cy="628459"/>
          </a:xfrm>
        </p:spPr>
        <p:txBody>
          <a:bodyPr>
            <a:noAutofit/>
          </a:bodyPr>
          <a:lstStyle/>
          <a:p>
            <a:pPr defTabSz="1036638"/>
            <a:r>
              <a:rPr lang="en-US" altLang="en-US" sz="3200" dirty="0" err="1"/>
              <a:t>Unterschied</a:t>
            </a:r>
            <a:r>
              <a:rPr lang="en-US" altLang="en-US" sz="3200" dirty="0"/>
              <a:t> der Vater-der-Liebe-</a:t>
            </a:r>
            <a:r>
              <a:rPr lang="en-US" altLang="en-US" sz="3200" dirty="0" err="1"/>
              <a:t>Bewegung</a:t>
            </a:r>
            <a:r>
              <a:rPr lang="en-US" altLang="en-US" sz="3200" dirty="0"/>
              <a:t> von der Vater-Sohn-</a:t>
            </a:r>
            <a:r>
              <a:rPr lang="en-US" altLang="en-US" sz="3200" dirty="0" err="1"/>
              <a:t>Bewegung</a:t>
            </a:r>
            <a:endParaRPr lang="en-US" altLang="en-US" sz="3200" dirty="0"/>
          </a:p>
        </p:txBody>
      </p:sp>
      <p:sp>
        <p:nvSpPr>
          <p:cNvPr id="11267" name="Text Box 3">
            <a:extLst>
              <a:ext uri="{FF2B5EF4-FFF2-40B4-BE49-F238E27FC236}">
                <a16:creationId xmlns:a16="http://schemas.microsoft.com/office/drawing/2014/main" id="{6FA012F8-F7D0-CD96-B15D-6B1350DE1F2E}"/>
              </a:ext>
            </a:extLst>
          </p:cNvPr>
          <p:cNvSpPr txBox="1">
            <a:spLocks noChangeArrowheads="1"/>
          </p:cNvSpPr>
          <p:nvPr/>
        </p:nvSpPr>
        <p:spPr bwMode="auto">
          <a:xfrm>
            <a:off x="694261" y="1811141"/>
            <a:ext cx="10803470" cy="43396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300" dirty="0">
                <a:latin typeface="Rockwell" panose="02060603020205020403" pitchFamily="18" charset="0"/>
              </a:rPr>
              <a:t>„</a:t>
            </a:r>
            <a:r>
              <a:rPr lang="de-DE" sz="2300" dirty="0">
                <a:solidFill>
                  <a:srgbClr val="92D050"/>
                </a:solidFill>
                <a:latin typeface="Rockwell" panose="02060603020205020403" pitchFamily="18" charset="0"/>
              </a:rPr>
              <a:t>In den Gedanken von James White basierte die Gleichheit von Vater und Sohn allein auf Macht. </a:t>
            </a:r>
            <a:r>
              <a:rPr lang="de-DE" sz="2300" dirty="0">
                <a:latin typeface="Rockwell" panose="02060603020205020403" pitchFamily="18" charset="0"/>
              </a:rPr>
              <a:t>Dies brachte ihn zu der Aussage, dass Jesus vor der Menschwerdung nicht abhängig vom Vater war. Aber das war nur teilweise wahr. Jesus hatte mit Sicherheit das Leben in sich selbst, welches Er als Seine Erbschaft vom Vater empfangen hatte, aber Er war immer noch abhängig von Seinem Vater in einem beziehungsbasierten Sinne. Er war abhängig in Bezug auf Seinen Sinn für Identität, Wert und Bestimmung. Wenn Jesus in irgendeiner Hinsicht nicht abhängig vom Vater war, gäbe es kein göttliches Beispiel von Abhängigkeit für das Universum. Genau wie eine Frau ein separates Leben hat zu dem ihres Ehemannes und Dinge unabhängig tun kann, ist sie immer noch auf ihn angewiesen, um von ihm Segen und Zuneigung zu empfangen.“ (Grundlegende Artikel, „Zweifache Autorität“ 45)</a:t>
            </a:r>
            <a:endParaRPr lang="en-GB" sz="2300" dirty="0">
              <a:latin typeface="Rockwell" panose="02060603020205020403" pitchFamily="18" charset="0"/>
            </a:endParaRPr>
          </a:p>
        </p:txBody>
      </p:sp>
    </p:spTree>
    <p:extLst>
      <p:ext uri="{BB962C8B-B14F-4D97-AF65-F5344CB8AC3E}">
        <p14:creationId xmlns:p14="http://schemas.microsoft.com/office/powerpoint/2010/main" val="8266088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64273D-EC95-7458-1FB9-F827BF722860}"/>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D8C639D-AA06-21A9-758D-6B07C071B564}"/>
              </a:ext>
            </a:extLst>
          </p:cNvPr>
          <p:cNvSpPr>
            <a:spLocks noGrp="1" noChangeArrowheads="1"/>
          </p:cNvSpPr>
          <p:nvPr>
            <p:ph type="ctrTitle"/>
          </p:nvPr>
        </p:nvSpPr>
        <p:spPr>
          <a:xfrm>
            <a:off x="694259" y="633057"/>
            <a:ext cx="10803470" cy="628459"/>
          </a:xfrm>
        </p:spPr>
        <p:txBody>
          <a:bodyPr>
            <a:noAutofit/>
          </a:bodyPr>
          <a:lstStyle/>
          <a:p>
            <a:pPr defTabSz="1036638"/>
            <a:r>
              <a:rPr lang="en-US" altLang="en-US" sz="3200" dirty="0" err="1"/>
              <a:t>Auswirkungen</a:t>
            </a:r>
            <a:r>
              <a:rPr lang="en-US" altLang="en-US" sz="3200" dirty="0"/>
              <a:t> </a:t>
            </a:r>
            <a:r>
              <a:rPr lang="en-US" altLang="en-US" sz="3200" dirty="0" err="1"/>
              <a:t>eines</a:t>
            </a:r>
            <a:r>
              <a:rPr lang="en-US" altLang="en-US" sz="3200" dirty="0"/>
              <a:t> </a:t>
            </a:r>
            <a:r>
              <a:rPr lang="en-US" altLang="en-US" sz="3200" dirty="0" err="1"/>
              <a:t>falschen</a:t>
            </a:r>
            <a:r>
              <a:rPr lang="en-US" altLang="en-US" sz="3200" dirty="0"/>
              <a:t> </a:t>
            </a:r>
            <a:r>
              <a:rPr lang="en-US" altLang="en-US" sz="3200" dirty="0" err="1"/>
              <a:t>Wertesystems</a:t>
            </a:r>
            <a:endParaRPr lang="en-US" altLang="en-US" sz="3200" dirty="0"/>
          </a:p>
        </p:txBody>
      </p:sp>
      <p:sp>
        <p:nvSpPr>
          <p:cNvPr id="11267" name="Text Box 3">
            <a:extLst>
              <a:ext uri="{FF2B5EF4-FFF2-40B4-BE49-F238E27FC236}">
                <a16:creationId xmlns:a16="http://schemas.microsoft.com/office/drawing/2014/main" id="{2656D145-B1A4-4D88-987E-352AE9E94313}"/>
              </a:ext>
            </a:extLst>
          </p:cNvPr>
          <p:cNvSpPr txBox="1">
            <a:spLocks noChangeArrowheads="1"/>
          </p:cNvSpPr>
          <p:nvPr/>
        </p:nvSpPr>
        <p:spPr bwMode="auto">
          <a:xfrm>
            <a:off x="694259" y="4281898"/>
            <a:ext cx="10558758"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latin typeface="Rockwell" panose="02060603020205020403" pitchFamily="18" charset="0"/>
              </a:rPr>
              <a:t>„Die Beziehung zwischen Vater und Sohn definiert das Konzept, wie Beziehungen im gesamten Universum funktionieren, und zwar durch Gleichheit durch Beziehung. Wenn Ihre Beziehung auf einer Gleichheit von Macht basiert, dann werden unsere Beziehungen von genau demselben Prinzip definiert werden. Lieber Herr, bitte öffne unsere Augen für diese entscheidende Wahrheit.“ </a:t>
            </a:r>
            <a:r>
              <a:rPr lang="en-GB" sz="2400" dirty="0">
                <a:latin typeface="Rockwell" panose="02060603020205020403" pitchFamily="18" charset="0"/>
              </a:rPr>
              <a:t>(Die </a:t>
            </a:r>
            <a:r>
              <a:rPr lang="en-GB" sz="2400" dirty="0" err="1">
                <a:latin typeface="Rockwell" panose="02060603020205020403" pitchFamily="18" charset="0"/>
              </a:rPr>
              <a:t>Rückkehr</a:t>
            </a:r>
            <a:r>
              <a:rPr lang="en-GB" sz="2400" dirty="0">
                <a:latin typeface="Rockwell" panose="02060603020205020403" pitchFamily="18" charset="0"/>
              </a:rPr>
              <a:t> des Elia 231)</a:t>
            </a:r>
            <a:endParaRPr lang="en-AU" sz="2400" dirty="0">
              <a:latin typeface="Rockwell" panose="02060603020205020403" pitchFamily="18" charset="0"/>
            </a:endParaRPr>
          </a:p>
        </p:txBody>
      </p:sp>
      <p:graphicFrame>
        <p:nvGraphicFramePr>
          <p:cNvPr id="2" name="Table 1">
            <a:extLst>
              <a:ext uri="{FF2B5EF4-FFF2-40B4-BE49-F238E27FC236}">
                <a16:creationId xmlns:a16="http://schemas.microsoft.com/office/drawing/2014/main" id="{8E05287A-9E06-7CA7-770E-515E5A3DAC24}"/>
              </a:ext>
            </a:extLst>
          </p:cNvPr>
          <p:cNvGraphicFramePr>
            <a:graphicFrameLocks noGrp="1"/>
          </p:cNvGraphicFramePr>
          <p:nvPr>
            <p:extLst>
              <p:ext uri="{D42A27DB-BD31-4B8C-83A1-F6EECF244321}">
                <p14:modId xmlns:p14="http://schemas.microsoft.com/office/powerpoint/2010/main" val="3032153759"/>
              </p:ext>
            </p:extLst>
          </p:nvPr>
        </p:nvGraphicFramePr>
        <p:xfrm>
          <a:off x="2553469" y="1509219"/>
          <a:ext cx="7085049" cy="2600389"/>
        </p:xfrm>
        <a:graphic>
          <a:graphicData uri="http://schemas.openxmlformats.org/drawingml/2006/table">
            <a:tbl>
              <a:tblPr firstRow="1" firstCol="1" lastRow="1" lastCol="1" bandRow="1" bandCol="1">
                <a:tableStyleId>{5C22544A-7EE6-4342-B048-85BDC9FD1C3A}</a:tableStyleId>
              </a:tblPr>
              <a:tblGrid>
                <a:gridCol w="3646305">
                  <a:extLst>
                    <a:ext uri="{9D8B030D-6E8A-4147-A177-3AD203B41FA5}">
                      <a16:colId xmlns:a16="http://schemas.microsoft.com/office/drawing/2014/main" val="3984551902"/>
                    </a:ext>
                  </a:extLst>
                </a:gridCol>
                <a:gridCol w="3438744">
                  <a:extLst>
                    <a:ext uri="{9D8B030D-6E8A-4147-A177-3AD203B41FA5}">
                      <a16:colId xmlns:a16="http://schemas.microsoft.com/office/drawing/2014/main" val="727239350"/>
                    </a:ext>
                  </a:extLst>
                </a:gridCol>
              </a:tblGrid>
              <a:tr h="372745">
                <a:tc>
                  <a:txBody>
                    <a:bodyPr/>
                    <a:lstStyle/>
                    <a:p>
                      <a:pPr algn="ctr">
                        <a:lnSpc>
                          <a:spcPct val="115000"/>
                        </a:lnSpc>
                        <a:spcBef>
                          <a:spcPts val="400"/>
                        </a:spcBef>
                        <a:spcAft>
                          <a:spcPts val="400"/>
                        </a:spcAft>
                        <a:buNone/>
                      </a:pPr>
                      <a:r>
                        <a:rPr lang="en-US" sz="2800" dirty="0" err="1">
                          <a:effectLst/>
                        </a:rPr>
                        <a:t>Wer</a:t>
                      </a:r>
                      <a:r>
                        <a:rPr lang="en-US" sz="2800" dirty="0">
                          <a:effectLst/>
                        </a:rPr>
                        <a:t> </a:t>
                      </a:r>
                      <a:r>
                        <a:rPr lang="en-US" sz="2800" dirty="0" err="1">
                          <a:effectLst/>
                        </a:rPr>
                        <a:t>ist</a:t>
                      </a:r>
                      <a:r>
                        <a:rPr lang="en-US" sz="2800" dirty="0">
                          <a:effectLst/>
                        </a:rPr>
                        <a:t> Christus?</a:t>
                      </a:r>
                      <a:endParaRPr lang="en-AU" sz="20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15000"/>
                        </a:lnSpc>
                        <a:spcBef>
                          <a:spcPts val="400"/>
                        </a:spcBef>
                        <a:spcAft>
                          <a:spcPts val="400"/>
                        </a:spcAft>
                        <a:buNone/>
                      </a:pPr>
                      <a:r>
                        <a:rPr lang="en-US" sz="2800" dirty="0">
                          <a:effectLst/>
                          <a:latin typeface="Rockwell" panose="02060603020205020403" pitchFamily="18" charset="0"/>
                          <a:ea typeface="Times New Roman" panose="02020603050405020304" pitchFamily="18" charset="0"/>
                          <a:cs typeface="Cordia New" panose="020B0304020202020204" pitchFamily="34" charset="-34"/>
                        </a:rPr>
                        <a:t>Der Weg </a:t>
                      </a:r>
                      <a:r>
                        <a:rPr lang="en-US" sz="2800" dirty="0" err="1">
                          <a:effectLst/>
                          <a:latin typeface="Rockwell" panose="02060603020205020403" pitchFamily="18" charset="0"/>
                          <a:ea typeface="Times New Roman" panose="02020603050405020304" pitchFamily="18" charset="0"/>
                          <a:cs typeface="Cordia New" panose="020B0304020202020204" pitchFamily="34" charset="-34"/>
                        </a:rPr>
                        <a:t>zum</a:t>
                      </a:r>
                      <a:r>
                        <a:rPr lang="en-US" sz="2800" dirty="0">
                          <a:effectLst/>
                          <a:latin typeface="Rockwell" panose="02060603020205020403" pitchFamily="18" charset="0"/>
                          <a:ea typeface="Times New Roman" panose="02020603050405020304" pitchFamily="18" charset="0"/>
                          <a:cs typeface="Cordia New" panose="020B0304020202020204" pitchFamily="34" charset="-34"/>
                        </a:rPr>
                        <a:t> Vater</a:t>
                      </a:r>
                      <a:endParaRPr lang="en-AU" sz="2000" dirty="0">
                        <a:effectLst/>
                        <a:latin typeface="Rockwell" panose="02060603020205020403"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val="1800867508"/>
                  </a:ext>
                </a:extLst>
              </a:tr>
              <a:tr h="351155">
                <a:tc>
                  <a:txBody>
                    <a:bodyPr/>
                    <a:lstStyle/>
                    <a:p>
                      <a:pPr algn="ctr">
                        <a:lnSpc>
                          <a:spcPct val="115000"/>
                        </a:lnSpc>
                        <a:spcBef>
                          <a:spcPts val="400"/>
                        </a:spcBef>
                        <a:spcAft>
                          <a:spcPts val="400"/>
                        </a:spcAft>
                        <a:buNone/>
                      </a:pPr>
                      <a:r>
                        <a:rPr lang="en-US" sz="2100" dirty="0">
                          <a:effectLst/>
                        </a:rPr>
                        <a:t>1. Der </a:t>
                      </a:r>
                      <a:r>
                        <a:rPr lang="en-US" sz="2100" dirty="0" err="1">
                          <a:effectLst/>
                        </a:rPr>
                        <a:t>gleich-mächtige</a:t>
                      </a:r>
                      <a:r>
                        <a:rPr lang="en-US" sz="2100" dirty="0">
                          <a:effectLst/>
                        </a:rPr>
                        <a:t> und </a:t>
                      </a:r>
                      <a:r>
                        <a:rPr lang="en-US" sz="2100" dirty="0" err="1">
                          <a:effectLst/>
                        </a:rPr>
                        <a:t>gleich-ewige</a:t>
                      </a:r>
                      <a:r>
                        <a:rPr lang="en-US" sz="2100" dirty="0">
                          <a:effectLst/>
                        </a:rPr>
                        <a:t> </a:t>
                      </a:r>
                      <a:r>
                        <a:rPr lang="en-US" sz="2100" dirty="0" err="1">
                          <a:effectLst/>
                        </a:rPr>
                        <a:t>mit</a:t>
                      </a:r>
                      <a:r>
                        <a:rPr lang="en-US" sz="2100" dirty="0">
                          <a:effectLst/>
                        </a:rPr>
                        <a:t> dem Vater</a:t>
                      </a:r>
                      <a:endParaRPr lang="en-AU" sz="21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15000"/>
                        </a:lnSpc>
                        <a:spcBef>
                          <a:spcPts val="400"/>
                        </a:spcBef>
                        <a:spcAft>
                          <a:spcPts val="400"/>
                        </a:spcAft>
                        <a:buNone/>
                      </a:pPr>
                      <a:r>
                        <a:rPr lang="en-AU" sz="2100" dirty="0" err="1">
                          <a:effectLst/>
                          <a:latin typeface="Rockwell" panose="02060603020205020403" pitchFamily="18" charset="0"/>
                          <a:ea typeface="Times New Roman" panose="02020603050405020304" pitchFamily="18" charset="0"/>
                          <a:cs typeface="Cordia New" panose="020B0304020202020204" pitchFamily="34" charset="-34"/>
                        </a:rPr>
                        <a:t>Leistungs-Identität</a:t>
                      </a:r>
                      <a:endParaRPr lang="en-AU" sz="2100" dirty="0">
                        <a:effectLst/>
                        <a:latin typeface="Rockwell" panose="02060603020205020403"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val="4013050241"/>
                  </a:ext>
                </a:extLst>
              </a:tr>
              <a:tr h="356235">
                <a:tc>
                  <a:txBody>
                    <a:bodyPr/>
                    <a:lstStyle/>
                    <a:p>
                      <a:pPr algn="ctr">
                        <a:lnSpc>
                          <a:spcPct val="115000"/>
                        </a:lnSpc>
                        <a:spcBef>
                          <a:spcPts val="400"/>
                        </a:spcBef>
                        <a:spcAft>
                          <a:spcPts val="400"/>
                        </a:spcAft>
                        <a:buNone/>
                      </a:pPr>
                      <a:r>
                        <a:rPr lang="en-US" sz="2100" dirty="0">
                          <a:effectLst/>
                        </a:rPr>
                        <a:t>2. Der Sohn des </a:t>
                      </a:r>
                      <a:r>
                        <a:rPr lang="en-US" sz="2100" dirty="0" err="1">
                          <a:effectLst/>
                        </a:rPr>
                        <a:t>lebendigen</a:t>
                      </a:r>
                      <a:r>
                        <a:rPr lang="en-US" sz="2100" dirty="0">
                          <a:effectLst/>
                        </a:rPr>
                        <a:t> </a:t>
                      </a:r>
                      <a:r>
                        <a:rPr lang="en-US" sz="2100" dirty="0" err="1">
                          <a:effectLst/>
                        </a:rPr>
                        <a:t>Gottes</a:t>
                      </a:r>
                      <a:r>
                        <a:rPr lang="en-US" sz="2100" dirty="0">
                          <a:effectLst/>
                        </a:rPr>
                        <a:t> (dem Vater)</a:t>
                      </a:r>
                      <a:endParaRPr lang="en-AU" sz="21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ctr">
                        <a:lnSpc>
                          <a:spcPct val="115000"/>
                        </a:lnSpc>
                        <a:spcBef>
                          <a:spcPts val="400"/>
                        </a:spcBef>
                        <a:spcAft>
                          <a:spcPts val="400"/>
                        </a:spcAft>
                        <a:buNone/>
                      </a:pPr>
                      <a:r>
                        <a:rPr lang="en-US" sz="2100" dirty="0" err="1">
                          <a:effectLst/>
                          <a:latin typeface="Rockwell" panose="02060603020205020403" pitchFamily="18" charset="0"/>
                          <a:ea typeface="Times New Roman" panose="02020603050405020304" pitchFamily="18" charset="0"/>
                          <a:cs typeface="Cordia New" panose="020B0304020202020204" pitchFamily="34" charset="-34"/>
                        </a:rPr>
                        <a:t>Beziehungsbasierte</a:t>
                      </a:r>
                      <a:r>
                        <a:rPr lang="en-US" sz="2100" dirty="0">
                          <a:effectLst/>
                          <a:latin typeface="Rockwell" panose="02060603020205020403" pitchFamily="18" charset="0"/>
                          <a:ea typeface="Times New Roman" panose="02020603050405020304" pitchFamily="18" charset="0"/>
                          <a:cs typeface="Cordia New" panose="020B0304020202020204" pitchFamily="34" charset="-34"/>
                        </a:rPr>
                        <a:t> </a:t>
                      </a:r>
                      <a:r>
                        <a:rPr lang="en-US" sz="2100" dirty="0" err="1">
                          <a:effectLst/>
                          <a:latin typeface="Rockwell" panose="02060603020205020403" pitchFamily="18" charset="0"/>
                          <a:ea typeface="Times New Roman" panose="02020603050405020304" pitchFamily="18" charset="0"/>
                          <a:cs typeface="Cordia New" panose="020B0304020202020204" pitchFamily="34" charset="-34"/>
                        </a:rPr>
                        <a:t>Identität</a:t>
                      </a:r>
                      <a:endParaRPr lang="en-AU" sz="2100" dirty="0">
                        <a:effectLst/>
                        <a:latin typeface="Rockwell" panose="02060603020205020403"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val="1145415797"/>
                  </a:ext>
                </a:extLst>
              </a:tr>
            </a:tbl>
          </a:graphicData>
        </a:graphic>
      </p:graphicFrame>
    </p:spTree>
    <p:extLst>
      <p:ext uri="{BB962C8B-B14F-4D97-AF65-F5344CB8AC3E}">
        <p14:creationId xmlns:p14="http://schemas.microsoft.com/office/powerpoint/2010/main" val="15400388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9BD44-51C8-1A59-127A-50B68EB6115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80DED56C-1287-77A6-C2ED-C98CC26E3BFE}"/>
              </a:ext>
            </a:extLst>
          </p:cNvPr>
          <p:cNvSpPr>
            <a:spLocks noGrp="1" noChangeArrowheads="1"/>
          </p:cNvSpPr>
          <p:nvPr>
            <p:ph type="ctrTitle"/>
          </p:nvPr>
        </p:nvSpPr>
        <p:spPr>
          <a:xfrm>
            <a:off x="694264" y="650808"/>
            <a:ext cx="10803470" cy="628459"/>
          </a:xfrm>
        </p:spPr>
        <p:txBody>
          <a:bodyPr>
            <a:noAutofit/>
          </a:bodyPr>
          <a:lstStyle/>
          <a:p>
            <a:pPr defTabSz="1036638"/>
            <a:r>
              <a:rPr lang="en-US" altLang="en-US" sz="3200" dirty="0" err="1"/>
              <a:t>Auswirkungen</a:t>
            </a:r>
            <a:r>
              <a:rPr lang="en-US" altLang="en-US" sz="3200" dirty="0"/>
              <a:t> </a:t>
            </a:r>
            <a:r>
              <a:rPr lang="en-US" altLang="en-US" sz="3200" dirty="0" err="1"/>
              <a:t>eines</a:t>
            </a:r>
            <a:r>
              <a:rPr lang="en-US" altLang="en-US" sz="3200" dirty="0"/>
              <a:t> </a:t>
            </a:r>
            <a:r>
              <a:rPr lang="en-US" altLang="en-US" sz="3200" dirty="0" err="1"/>
              <a:t>falschen</a:t>
            </a:r>
            <a:r>
              <a:rPr lang="en-US" altLang="en-US" sz="3200" dirty="0"/>
              <a:t> </a:t>
            </a:r>
            <a:r>
              <a:rPr lang="en-US" altLang="en-US" sz="3200" dirty="0" err="1"/>
              <a:t>Wertesystems</a:t>
            </a:r>
            <a:endParaRPr lang="en-US" altLang="en-US" sz="3200" dirty="0"/>
          </a:p>
        </p:txBody>
      </p:sp>
      <p:sp>
        <p:nvSpPr>
          <p:cNvPr id="11267" name="Text Box 3">
            <a:extLst>
              <a:ext uri="{FF2B5EF4-FFF2-40B4-BE49-F238E27FC236}">
                <a16:creationId xmlns:a16="http://schemas.microsoft.com/office/drawing/2014/main" id="{E8DEC4C1-4185-0163-EC70-0394E1864ECD}"/>
              </a:ext>
            </a:extLst>
          </p:cNvPr>
          <p:cNvSpPr txBox="1">
            <a:spLocks noChangeArrowheads="1"/>
          </p:cNvSpPr>
          <p:nvPr/>
        </p:nvSpPr>
        <p:spPr bwMode="auto">
          <a:xfrm>
            <a:off x="474396" y="1468757"/>
            <a:ext cx="11243207" cy="49398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100" dirty="0">
                <a:latin typeface="Rockwell" panose="02060603020205020403" pitchFamily="18" charset="0"/>
              </a:rPr>
              <a:t>„Wenn Christus nur in Bezug auf die Menschwerdung vom Vater abhängig wurde, dann spielt Er uns eine </a:t>
            </a:r>
            <a:r>
              <a:rPr lang="de-DE" sz="2100" i="1" dirty="0">
                <a:latin typeface="Rockwell" panose="02060603020205020403" pitchFamily="18" charset="0"/>
              </a:rPr>
              <a:t>Beziehung</a:t>
            </a:r>
            <a:r>
              <a:rPr lang="de-DE" sz="2100" dirty="0">
                <a:latin typeface="Rockwell" panose="02060603020205020403" pitchFamily="18" charset="0"/>
              </a:rPr>
              <a:t> zu Gott vor, die Er eigentlich nicht hat und über die Er auch nicht mit Vollmacht sprechen kann, weil Er nicht der ist, der Er vorgibt zu sein. Zu sagen, dass Christus die Rolle des Sohnes übernahm und die Rolle des beziehungsabhängigen Zugangs zum Vater nur spielte, bedeutet, dass das nicht die wahre </a:t>
            </a:r>
            <a:r>
              <a:rPr lang="de-DE" sz="2100" i="1" dirty="0">
                <a:latin typeface="Rockwell" panose="02060603020205020403" pitchFamily="18" charset="0"/>
              </a:rPr>
              <a:t>Identität</a:t>
            </a:r>
            <a:r>
              <a:rPr lang="de-DE" sz="2100" dirty="0">
                <a:latin typeface="Rockwell" panose="02060603020205020403" pitchFamily="18" charset="0"/>
              </a:rPr>
              <a:t> Christi ist. Das heißt also, eine </a:t>
            </a:r>
            <a:r>
              <a:rPr lang="de-DE" sz="2100" i="1" dirty="0">
                <a:latin typeface="Rockwell" panose="02060603020205020403" pitchFamily="18" charset="0"/>
              </a:rPr>
              <a:t>Beziehung</a:t>
            </a:r>
            <a:r>
              <a:rPr lang="de-DE" sz="2100" dirty="0">
                <a:latin typeface="Rockwell" panose="02060603020205020403" pitchFamily="18" charset="0"/>
              </a:rPr>
              <a:t> zu Christus in diesem Kontext ist eine </a:t>
            </a:r>
            <a:r>
              <a:rPr lang="de-DE" sz="2100" i="1" dirty="0">
                <a:latin typeface="Rockwell" panose="02060603020205020403" pitchFamily="18" charset="0"/>
              </a:rPr>
              <a:t>Beziehung</a:t>
            </a:r>
            <a:r>
              <a:rPr lang="de-DE" sz="2100" dirty="0">
                <a:latin typeface="Rockwell" panose="02060603020205020403" pitchFamily="18" charset="0"/>
              </a:rPr>
              <a:t> zu jemandem, der in Wirklichkeit gar nicht existiert. Es würde die Wahrheit Gottes zu einer Lüge machen. Wäre Christus tatsächlich die aus sich selbst lebende zweite Person der Gottheit, kann Er in Wirklichkeit nicht der </a:t>
            </a:r>
            <a:r>
              <a:rPr lang="de-DE" sz="2100" i="1" dirty="0">
                <a:latin typeface="Rockwell" panose="02060603020205020403" pitchFamily="18" charset="0"/>
              </a:rPr>
              <a:t>Weg </a:t>
            </a:r>
            <a:r>
              <a:rPr lang="de-DE" sz="2100" dirty="0">
                <a:latin typeface="Rockwell" panose="02060603020205020403" pitchFamily="18" charset="0"/>
              </a:rPr>
              <a:t>zum Vater sein. Er könnte es lediglich darstellen oder so tun als ob. Und da solch ein Christus die Abhängigkeit vom Vater nur vorgibt oder vorspielt, kann Er auch das Annehmen der menschlichen Natur schauspielern. Die Botschaft von 1888 besteht im Wesentlichen darin, dass Christus wahrhaftig Gott und wahrhaftig Mensch ist durch ein </a:t>
            </a:r>
            <a:r>
              <a:rPr lang="de-DE" sz="2100" i="1" dirty="0">
                <a:latin typeface="Rockwell" panose="02060603020205020403" pitchFamily="18" charset="0"/>
              </a:rPr>
              <a:t>beziehungsbasiertes Objektiv, </a:t>
            </a:r>
            <a:r>
              <a:rPr lang="de-DE" sz="2100" dirty="0">
                <a:latin typeface="Rockwell" panose="02060603020205020403" pitchFamily="18" charset="0"/>
              </a:rPr>
              <a:t>nicht durch ein </a:t>
            </a:r>
            <a:r>
              <a:rPr lang="de-DE" sz="2100" i="1" dirty="0">
                <a:latin typeface="Rockwell" panose="02060603020205020403" pitchFamily="18" charset="0"/>
              </a:rPr>
              <a:t>leistungsbasiertes</a:t>
            </a:r>
            <a:r>
              <a:rPr lang="de-DE" sz="2100" dirty="0">
                <a:latin typeface="Rockwell" panose="02060603020205020403" pitchFamily="18" charset="0"/>
              </a:rPr>
              <a:t>. So wie Er alles von Seinem Vater geerbt hat, um Gott zu sein, so hat Er alles vom Menschen geerbt, um Mensch zu werden.“ (Die Rückkehr des Elia 236, 237)</a:t>
            </a:r>
            <a:endParaRPr lang="en-AU" sz="2100" dirty="0">
              <a:latin typeface="Rockwell" panose="02060603020205020403" pitchFamily="18" charset="0"/>
            </a:endParaRPr>
          </a:p>
        </p:txBody>
      </p:sp>
    </p:spTree>
    <p:extLst>
      <p:ext uri="{BB962C8B-B14F-4D97-AF65-F5344CB8AC3E}">
        <p14:creationId xmlns:p14="http://schemas.microsoft.com/office/powerpoint/2010/main" val="215005939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B7EBCF-7360-5C6E-CFFD-5BA801FDF0A8}"/>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E11232E-B14F-02A1-1797-A0FF5F885FF4}"/>
              </a:ext>
            </a:extLst>
          </p:cNvPr>
          <p:cNvSpPr>
            <a:spLocks noGrp="1" noChangeArrowheads="1"/>
          </p:cNvSpPr>
          <p:nvPr>
            <p:ph type="ctrTitle"/>
          </p:nvPr>
        </p:nvSpPr>
        <p:spPr>
          <a:xfrm>
            <a:off x="694261" y="405712"/>
            <a:ext cx="10803470" cy="628459"/>
          </a:xfrm>
        </p:spPr>
        <p:txBody>
          <a:bodyPr>
            <a:noAutofit/>
          </a:bodyPr>
          <a:lstStyle/>
          <a:p>
            <a:pPr defTabSz="1036638"/>
            <a:r>
              <a:rPr lang="en-US" altLang="en-US" sz="3200" dirty="0" err="1"/>
              <a:t>Welche</a:t>
            </a:r>
            <a:r>
              <a:rPr lang="en-US" altLang="en-US" sz="3200" dirty="0"/>
              <a:t> </a:t>
            </a:r>
            <a:r>
              <a:rPr lang="en-US" altLang="en-US" sz="3200" dirty="0" err="1"/>
              <a:t>messrute</a:t>
            </a:r>
            <a:r>
              <a:rPr lang="en-US" altLang="en-US" sz="3200" dirty="0"/>
              <a:t>?</a:t>
            </a:r>
          </a:p>
        </p:txBody>
      </p:sp>
      <p:sp>
        <p:nvSpPr>
          <p:cNvPr id="11267" name="Text Box 3">
            <a:extLst>
              <a:ext uri="{FF2B5EF4-FFF2-40B4-BE49-F238E27FC236}">
                <a16:creationId xmlns:a16="http://schemas.microsoft.com/office/drawing/2014/main" id="{9F995745-A51E-1C52-E1AB-A218C7FAD244}"/>
              </a:ext>
            </a:extLst>
          </p:cNvPr>
          <p:cNvSpPr txBox="1">
            <a:spLocks noChangeArrowheads="1"/>
          </p:cNvSpPr>
          <p:nvPr/>
        </p:nvSpPr>
        <p:spPr bwMode="auto">
          <a:xfrm>
            <a:off x="816617" y="1281642"/>
            <a:ext cx="10558758" cy="51706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200" dirty="0">
                <a:latin typeface="Rockwell" panose="02060603020205020403" pitchFamily="18" charset="0"/>
              </a:rPr>
              <a:t>„Immer wieder lesen wir bei Gelehrten in ihrem Bemühen, Christus darzustellen, Worte wie ‚völlige Göttlichkeit‘ und ‚Christus ist Gott im wahrsten Sinne des Wortes‘, und dass alles geringere als ‚totale Gleichheit‘ eine Abwertung der Göttlichkeit Christi sei. Was für eine </a:t>
            </a:r>
            <a:r>
              <a:rPr lang="de-DE" sz="2200" dirty="0" err="1">
                <a:latin typeface="Rockwell" panose="02060603020205020403" pitchFamily="18" charset="0"/>
              </a:rPr>
              <a:t>Messrute</a:t>
            </a:r>
            <a:r>
              <a:rPr lang="de-DE" sz="2200" dirty="0">
                <a:latin typeface="Rockwell" panose="02060603020205020403" pitchFamily="18" charset="0"/>
              </a:rPr>
              <a:t> wird in diesen Fällen verwendet? Warum wird Christus ständig diesem Prozess ausgesetzt, Seine Göttlichkeit beweisen zu müssen? Es ist ein Prozess, der in Wirklichkeit der Frage entspringt: Entsprichst Du unserem Standard?</a:t>
            </a:r>
          </a:p>
          <a:p>
            <a:pPr algn="just"/>
            <a:endParaRPr lang="de-DE" sz="2200" dirty="0">
              <a:latin typeface="Rockwell" panose="02060603020205020403" pitchFamily="18" charset="0"/>
            </a:endParaRPr>
          </a:p>
          <a:p>
            <a:pPr algn="just"/>
            <a:r>
              <a:rPr lang="de-DE" sz="2200" dirty="0">
                <a:latin typeface="Rockwell" panose="02060603020205020403" pitchFamily="18" charset="0"/>
              </a:rPr>
              <a:t>Ist das die </a:t>
            </a:r>
            <a:r>
              <a:rPr lang="de-DE" sz="2200" dirty="0" err="1">
                <a:latin typeface="Rockwell" panose="02060603020205020403" pitchFamily="18" charset="0"/>
              </a:rPr>
              <a:t>Messrute</a:t>
            </a:r>
            <a:r>
              <a:rPr lang="de-DE" sz="2200" dirty="0">
                <a:latin typeface="Rockwell" panose="02060603020205020403" pitchFamily="18" charset="0"/>
              </a:rPr>
              <a:t>, die der Vater uns gegeben hat? Sind wir sicher, dass wir, wenn es darum geht, Christus zu messen, es so tun, wie der Vater uns gebeten hat? Wie schon im vorherigen Kapitel besprochen: Wenn wir Christus dem Vater gleich machen in der Weise, wie es die Welt immer tut, nämlich durch innewohnende Macht, dann könnten wir tatsächlich den echten Christus verleugnen, indem wir eine falsche </a:t>
            </a:r>
            <a:r>
              <a:rPr lang="de-DE" sz="2200" dirty="0" err="1">
                <a:latin typeface="Rockwell" panose="02060603020205020403" pitchFamily="18" charset="0"/>
              </a:rPr>
              <a:t>Messrute</a:t>
            </a:r>
            <a:r>
              <a:rPr lang="de-DE" sz="2200" dirty="0">
                <a:latin typeface="Rockwell" panose="02060603020205020403" pitchFamily="18" charset="0"/>
              </a:rPr>
              <a:t> verwenden.“ (Die Rückkehr des Elia 245, 246)</a:t>
            </a:r>
            <a:endParaRPr lang="en-AU" sz="2200" dirty="0">
              <a:latin typeface="Rockwell" panose="02060603020205020403" pitchFamily="18" charset="0"/>
            </a:endParaRPr>
          </a:p>
        </p:txBody>
      </p:sp>
    </p:spTree>
    <p:extLst>
      <p:ext uri="{BB962C8B-B14F-4D97-AF65-F5344CB8AC3E}">
        <p14:creationId xmlns:p14="http://schemas.microsoft.com/office/powerpoint/2010/main" val="39447692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AB78DC-FF2A-C0F7-6694-F33475EB339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E86B3512-F50C-3818-B437-943EE8255D0C}"/>
              </a:ext>
            </a:extLst>
          </p:cNvPr>
          <p:cNvSpPr>
            <a:spLocks noGrp="1" noChangeArrowheads="1"/>
          </p:cNvSpPr>
          <p:nvPr>
            <p:ph type="ctrTitle"/>
          </p:nvPr>
        </p:nvSpPr>
        <p:spPr>
          <a:xfrm>
            <a:off x="694261" y="405712"/>
            <a:ext cx="10803470" cy="628459"/>
          </a:xfrm>
        </p:spPr>
        <p:txBody>
          <a:bodyPr>
            <a:noAutofit/>
          </a:bodyPr>
          <a:lstStyle/>
          <a:p>
            <a:pPr defTabSz="1036638"/>
            <a:r>
              <a:rPr lang="en-US" altLang="en-US" sz="3200" dirty="0" err="1"/>
              <a:t>Welche</a:t>
            </a:r>
            <a:r>
              <a:rPr lang="en-US" altLang="en-US" sz="3200" dirty="0"/>
              <a:t> </a:t>
            </a:r>
            <a:r>
              <a:rPr lang="en-US" altLang="en-US" sz="3200" dirty="0" err="1"/>
              <a:t>messrute</a:t>
            </a:r>
            <a:r>
              <a:rPr lang="en-US" altLang="en-US" sz="3200" dirty="0"/>
              <a:t>?</a:t>
            </a:r>
          </a:p>
        </p:txBody>
      </p:sp>
      <p:graphicFrame>
        <p:nvGraphicFramePr>
          <p:cNvPr id="2" name="Table 1">
            <a:extLst>
              <a:ext uri="{FF2B5EF4-FFF2-40B4-BE49-F238E27FC236}">
                <a16:creationId xmlns:a16="http://schemas.microsoft.com/office/drawing/2014/main" id="{5D510D55-81D0-5E95-1F85-CDA48119905C}"/>
              </a:ext>
            </a:extLst>
          </p:cNvPr>
          <p:cNvGraphicFramePr>
            <a:graphicFrameLocks noGrp="1"/>
          </p:cNvGraphicFramePr>
          <p:nvPr>
            <p:extLst>
              <p:ext uri="{D42A27DB-BD31-4B8C-83A1-F6EECF244321}">
                <p14:modId xmlns:p14="http://schemas.microsoft.com/office/powerpoint/2010/main" val="1127405192"/>
              </p:ext>
            </p:extLst>
          </p:nvPr>
        </p:nvGraphicFramePr>
        <p:xfrm>
          <a:off x="1548581" y="1499746"/>
          <a:ext cx="9792929" cy="4468878"/>
        </p:xfrm>
        <a:graphic>
          <a:graphicData uri="http://schemas.openxmlformats.org/drawingml/2006/table">
            <a:tbl>
              <a:tblPr firstRow="1" firstCol="1" lastRow="1" lastCol="1" bandRow="1" bandCol="1">
                <a:tableStyleId>{5C22544A-7EE6-4342-B048-85BDC9FD1C3A}</a:tableStyleId>
              </a:tblPr>
              <a:tblGrid>
                <a:gridCol w="5778505">
                  <a:extLst>
                    <a:ext uri="{9D8B030D-6E8A-4147-A177-3AD203B41FA5}">
                      <a16:colId xmlns:a16="http://schemas.microsoft.com/office/drawing/2014/main" val="1617704644"/>
                    </a:ext>
                  </a:extLst>
                </a:gridCol>
                <a:gridCol w="4014424">
                  <a:extLst>
                    <a:ext uri="{9D8B030D-6E8A-4147-A177-3AD203B41FA5}">
                      <a16:colId xmlns:a16="http://schemas.microsoft.com/office/drawing/2014/main" val="389538847"/>
                    </a:ext>
                  </a:extLst>
                </a:gridCol>
              </a:tblGrid>
              <a:tr h="908987">
                <a:tc>
                  <a:txBody>
                    <a:bodyPr/>
                    <a:lstStyle/>
                    <a:p>
                      <a:pPr algn="just">
                        <a:lnSpc>
                          <a:spcPct val="115000"/>
                        </a:lnSpc>
                        <a:spcAft>
                          <a:spcPts val="200"/>
                        </a:spcAft>
                        <a:buNone/>
                      </a:pPr>
                      <a:r>
                        <a:rPr lang="de-DE" sz="2400" dirty="0"/>
                        <a:t>Beziehungsbasierte </a:t>
                      </a:r>
                      <a:r>
                        <a:rPr lang="de-DE" sz="2400" dirty="0" err="1"/>
                        <a:t>Messrute</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nchor="ctr"/>
                </a:tc>
                <a:tc>
                  <a:txBody>
                    <a:bodyPr/>
                    <a:lstStyle/>
                    <a:p>
                      <a:pPr algn="l">
                        <a:lnSpc>
                          <a:spcPct val="115000"/>
                        </a:lnSpc>
                        <a:spcAft>
                          <a:spcPts val="200"/>
                        </a:spcAft>
                        <a:buNone/>
                      </a:pPr>
                      <a:r>
                        <a:rPr lang="en-AU" sz="2400" dirty="0" err="1">
                          <a:effectLst/>
                          <a:latin typeface="Rockwell" panose="02060603020205020403" pitchFamily="18" charset="0"/>
                          <a:ea typeface="Times New Roman" panose="02020603050405020304" pitchFamily="18" charset="0"/>
                          <a:cs typeface="Cordia New" panose="020B0304020202020204" pitchFamily="34" charset="-34"/>
                        </a:rPr>
                        <a:t>Leistungsbasierte</a:t>
                      </a:r>
                      <a:r>
                        <a:rPr lang="en-AU" sz="2400" dirty="0">
                          <a:effectLst/>
                          <a:latin typeface="Rockwell" panose="02060603020205020403" pitchFamily="18" charset="0"/>
                          <a:ea typeface="Times New Roman" panose="02020603050405020304" pitchFamily="18" charset="0"/>
                          <a:cs typeface="Cordia New" panose="020B0304020202020204" pitchFamily="34" charset="-34"/>
                        </a:rPr>
                        <a:t> </a:t>
                      </a:r>
                      <a:r>
                        <a:rPr lang="en-AU" sz="2400" dirty="0" err="1">
                          <a:effectLst/>
                          <a:latin typeface="Rockwell" panose="02060603020205020403" pitchFamily="18" charset="0"/>
                          <a:ea typeface="Times New Roman" panose="02020603050405020304" pitchFamily="18" charset="0"/>
                          <a:cs typeface="Cordia New" panose="020B0304020202020204" pitchFamily="34" charset="-34"/>
                        </a:rPr>
                        <a:t>Messrute</a:t>
                      </a:r>
                      <a:endParaRPr lang="en-AU" sz="2400" dirty="0">
                        <a:effectLst/>
                        <a:latin typeface="Rockwell" panose="02060603020205020403" pitchFamily="18" charset="0"/>
                        <a:ea typeface="Times New Roman" panose="02020603050405020304" pitchFamily="18" charset="0"/>
                        <a:cs typeface="Cordia New" panose="020B0304020202020204" pitchFamily="34" charset="-34"/>
                      </a:endParaRPr>
                    </a:p>
                  </a:txBody>
                  <a:tcPr marL="68580" marR="68580" marT="0" marB="0" anchor="ctr"/>
                </a:tc>
                <a:extLst>
                  <a:ext uri="{0D108BD9-81ED-4DB2-BD59-A6C34878D82A}">
                    <a16:rowId xmlns:a16="http://schemas.microsoft.com/office/drawing/2014/main" val="557254429"/>
                  </a:ext>
                </a:extLst>
              </a:tr>
              <a:tr h="908987">
                <a:tc>
                  <a:txBody>
                    <a:bodyPr/>
                    <a:lstStyle/>
                    <a:p>
                      <a:pPr algn="just">
                        <a:lnSpc>
                          <a:spcPct val="115000"/>
                        </a:lnSpc>
                        <a:spcAft>
                          <a:spcPts val="200"/>
                        </a:spcAft>
                        <a:buNone/>
                      </a:pPr>
                      <a:r>
                        <a:rPr lang="de-DE" sz="2400" dirty="0"/>
                        <a:t>Wort des Vaters über Christus</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tc>
                <a:tc>
                  <a:txBody>
                    <a:bodyPr/>
                    <a:lstStyle/>
                    <a:p>
                      <a:pPr algn="l">
                        <a:lnSpc>
                          <a:spcPct val="115000"/>
                        </a:lnSpc>
                        <a:spcAft>
                          <a:spcPts val="200"/>
                        </a:spcAft>
                        <a:buNone/>
                      </a:pPr>
                      <a:r>
                        <a:rPr lang="en-AU" sz="2400" dirty="0">
                          <a:effectLst/>
                        </a:rPr>
                        <a:t>Dauer der </a:t>
                      </a:r>
                      <a:r>
                        <a:rPr lang="en-AU" sz="2400" dirty="0" err="1">
                          <a:effectLst/>
                        </a:rPr>
                        <a:t>Existenz</a:t>
                      </a:r>
                      <a:r>
                        <a:rPr lang="en-AU" sz="2400" dirty="0">
                          <a:effectLst/>
                        </a:rPr>
                        <a:t> (Chronos)</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tc>
                <a:extLst>
                  <a:ext uri="{0D108BD9-81ED-4DB2-BD59-A6C34878D82A}">
                    <a16:rowId xmlns:a16="http://schemas.microsoft.com/office/drawing/2014/main" val="4104516350"/>
                  </a:ext>
                </a:extLst>
              </a:tr>
              <a:tr h="908987">
                <a:tc>
                  <a:txBody>
                    <a:bodyPr/>
                    <a:lstStyle/>
                    <a:p>
                      <a:pPr algn="l">
                        <a:lnSpc>
                          <a:spcPct val="115000"/>
                        </a:lnSpc>
                        <a:spcAft>
                          <a:spcPts val="200"/>
                        </a:spcAft>
                        <a:buNone/>
                      </a:pPr>
                      <a:r>
                        <a:rPr lang="de-DE" sz="2400" dirty="0"/>
                        <a:t>Wissen über den Charakter des Vaters</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15000"/>
                        </a:lnSpc>
                        <a:spcAft>
                          <a:spcPts val="200"/>
                        </a:spcAft>
                        <a:buNone/>
                      </a:pPr>
                      <a:r>
                        <a:rPr lang="en-AU" sz="2400" dirty="0">
                          <a:effectLst/>
                          <a:latin typeface="Rockwell" panose="02060603020205020403" pitchFamily="18" charset="0"/>
                          <a:ea typeface="Times New Roman" panose="02020603050405020304" pitchFamily="18" charset="0"/>
                          <a:cs typeface="Cordia New" panose="020B0304020202020204" pitchFamily="34" charset="-34"/>
                        </a:rPr>
                        <a:t>Quelle der Macht</a:t>
                      </a:r>
                    </a:p>
                  </a:txBody>
                  <a:tcPr marL="68580" marR="68580" marT="0" marB="0"/>
                </a:tc>
                <a:extLst>
                  <a:ext uri="{0D108BD9-81ED-4DB2-BD59-A6C34878D82A}">
                    <a16:rowId xmlns:a16="http://schemas.microsoft.com/office/drawing/2014/main" val="2700954354"/>
                  </a:ext>
                </a:extLst>
              </a:tr>
              <a:tr h="908987">
                <a:tc>
                  <a:txBody>
                    <a:bodyPr/>
                    <a:lstStyle/>
                    <a:p>
                      <a:pPr algn="just">
                        <a:lnSpc>
                          <a:spcPct val="115000"/>
                        </a:lnSpc>
                        <a:spcAft>
                          <a:spcPts val="200"/>
                        </a:spcAft>
                        <a:buNone/>
                      </a:pPr>
                      <a:r>
                        <a:rPr lang="de-DE" sz="2400" dirty="0"/>
                        <a:t>Wissen aus dem Leben mit dem Vater</a:t>
                      </a: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15000"/>
                        </a:lnSpc>
                        <a:spcAft>
                          <a:spcPts val="200"/>
                        </a:spcAft>
                        <a:buNone/>
                      </a:pPr>
                      <a:r>
                        <a:rPr lang="en-AU" sz="2400" dirty="0">
                          <a:effectLst/>
                        </a:rPr>
                        <a:t>Menge an Macht</a:t>
                      </a:r>
                    </a:p>
                    <a:p>
                      <a:pPr algn="just">
                        <a:lnSpc>
                          <a:spcPct val="115000"/>
                        </a:lnSpc>
                        <a:spcAft>
                          <a:spcPts val="200"/>
                        </a:spcAft>
                        <a:buNone/>
                      </a:pPr>
                      <a:r>
                        <a:rPr lang="en-AU" sz="2400" dirty="0">
                          <a:effectLst/>
                          <a:latin typeface="Rockwell" panose="02060603020205020403" pitchFamily="18" charset="0"/>
                          <a:ea typeface="Times New Roman" panose="02020603050405020304" pitchFamily="18" charset="0"/>
                          <a:cs typeface="Cordia New" panose="020B0304020202020204" pitchFamily="34" charset="-34"/>
                        </a:rPr>
                        <a:t>(Zeus)</a:t>
                      </a:r>
                    </a:p>
                  </a:txBody>
                  <a:tcPr marL="68580" marR="68580" marT="0" marB="0"/>
                </a:tc>
                <a:extLst>
                  <a:ext uri="{0D108BD9-81ED-4DB2-BD59-A6C34878D82A}">
                    <a16:rowId xmlns:a16="http://schemas.microsoft.com/office/drawing/2014/main" val="3410490650"/>
                  </a:ext>
                </a:extLst>
              </a:tr>
              <a:tr h="435547">
                <a:tc>
                  <a:txBody>
                    <a:bodyPr/>
                    <a:lstStyle/>
                    <a:p>
                      <a:pPr algn="just">
                        <a:lnSpc>
                          <a:spcPct val="115000"/>
                        </a:lnSpc>
                        <a:spcAft>
                          <a:spcPts val="200"/>
                        </a:spcAft>
                        <a:buNone/>
                      </a:pPr>
                      <a:r>
                        <a:rPr lang="en-AU" sz="2400" dirty="0" err="1">
                          <a:effectLst/>
                          <a:latin typeface="Times New Roman" panose="02020603050405020304" pitchFamily="18" charset="0"/>
                          <a:ea typeface="Times New Roman" panose="02020603050405020304" pitchFamily="18" charset="0"/>
                          <a:cs typeface="Cordia New" panose="020B0304020202020204" pitchFamily="34" charset="-34"/>
                        </a:rPr>
                        <a:t>Erbschaft</a:t>
                      </a:r>
                      <a:r>
                        <a:rPr lang="en-AU" sz="2400" dirty="0">
                          <a:effectLst/>
                          <a:latin typeface="Times New Roman" panose="02020603050405020304" pitchFamily="18" charset="0"/>
                          <a:ea typeface="Times New Roman" panose="02020603050405020304" pitchFamily="18" charset="0"/>
                          <a:cs typeface="Cordia New" panose="020B0304020202020204" pitchFamily="34" charset="-34"/>
                        </a:rPr>
                        <a:t> </a:t>
                      </a:r>
                      <a:r>
                        <a:rPr lang="en-AU" sz="2400" dirty="0" err="1">
                          <a:effectLst/>
                          <a:latin typeface="Times New Roman" panose="02020603050405020304" pitchFamily="18" charset="0"/>
                          <a:ea typeface="Times New Roman" panose="02020603050405020304" pitchFamily="18" charset="0"/>
                          <a:cs typeface="Cordia New" panose="020B0304020202020204" pitchFamily="34" charset="-34"/>
                        </a:rPr>
                        <a:t>vom</a:t>
                      </a:r>
                      <a:r>
                        <a:rPr lang="en-AU" sz="2400" dirty="0">
                          <a:effectLst/>
                          <a:latin typeface="Times New Roman" panose="02020603050405020304" pitchFamily="18" charset="0"/>
                          <a:ea typeface="Times New Roman" panose="02020603050405020304" pitchFamily="18" charset="0"/>
                          <a:cs typeface="Cordia New" panose="020B0304020202020204" pitchFamily="34" charset="-34"/>
                        </a:rPr>
                        <a:t> Vater</a:t>
                      </a:r>
                    </a:p>
                    <a:p>
                      <a:pPr algn="just">
                        <a:lnSpc>
                          <a:spcPct val="115000"/>
                        </a:lnSpc>
                        <a:spcAft>
                          <a:spcPts val="200"/>
                        </a:spcAft>
                        <a:buNone/>
                      </a:pPr>
                      <a:endParaRPr lang="en-AU" sz="2400" dirty="0">
                        <a:effectLst/>
                        <a:latin typeface="Times New Roman" panose="02020603050405020304" pitchFamily="18" charset="0"/>
                        <a:ea typeface="Times New Roman" panose="02020603050405020304" pitchFamily="18" charset="0"/>
                        <a:cs typeface="Cordia New" panose="020B0304020202020204" pitchFamily="34" charset="-34"/>
                      </a:endParaRPr>
                    </a:p>
                  </a:txBody>
                  <a:tcPr marL="68580" marR="68580" marT="0" marB="0"/>
                </a:tc>
                <a:tc>
                  <a:txBody>
                    <a:bodyPr/>
                    <a:lstStyle/>
                    <a:p>
                      <a:pPr algn="just">
                        <a:lnSpc>
                          <a:spcPct val="115000"/>
                        </a:lnSpc>
                        <a:spcAft>
                          <a:spcPts val="200"/>
                        </a:spcAft>
                        <a:buNone/>
                      </a:pPr>
                      <a:r>
                        <a:rPr lang="en-AU" sz="2400" dirty="0" err="1">
                          <a:effectLst/>
                          <a:latin typeface="Rockwell" panose="02060603020205020403" pitchFamily="18" charset="0"/>
                          <a:ea typeface="Times New Roman" panose="02020603050405020304" pitchFamily="18" charset="0"/>
                          <a:cs typeface="Cordia New" panose="020B0304020202020204" pitchFamily="34" charset="-34"/>
                        </a:rPr>
                        <a:t>Stellung</a:t>
                      </a:r>
                      <a:r>
                        <a:rPr lang="en-AU" sz="2400" dirty="0">
                          <a:effectLst/>
                          <a:latin typeface="Rockwell" panose="02060603020205020403" pitchFamily="18" charset="0"/>
                          <a:ea typeface="Times New Roman" panose="02020603050405020304" pitchFamily="18" charset="0"/>
                          <a:cs typeface="Cordia New" panose="020B0304020202020204" pitchFamily="34" charset="-34"/>
                        </a:rPr>
                        <a:t> </a:t>
                      </a:r>
                      <a:r>
                        <a:rPr lang="en-AU" sz="2400" dirty="0" err="1">
                          <a:effectLst/>
                          <a:latin typeface="Rockwell" panose="02060603020205020403" pitchFamily="18" charset="0"/>
                          <a:ea typeface="Times New Roman" panose="02020603050405020304" pitchFamily="18" charset="0"/>
                          <a:cs typeface="Cordia New" panose="020B0304020202020204" pitchFamily="34" charset="-34"/>
                        </a:rPr>
                        <a:t>zu</a:t>
                      </a:r>
                      <a:r>
                        <a:rPr lang="en-AU" sz="2400" dirty="0">
                          <a:effectLst/>
                          <a:latin typeface="Rockwell" panose="02060603020205020403" pitchFamily="18" charset="0"/>
                          <a:ea typeface="Times New Roman" panose="02020603050405020304" pitchFamily="18" charset="0"/>
                          <a:cs typeface="Cordia New" panose="020B0304020202020204" pitchFamily="34" charset="-34"/>
                        </a:rPr>
                        <a:t> dem Vater</a:t>
                      </a:r>
                    </a:p>
                  </a:txBody>
                  <a:tcPr marL="68580" marR="68580" marT="0" marB="0"/>
                </a:tc>
                <a:extLst>
                  <a:ext uri="{0D108BD9-81ED-4DB2-BD59-A6C34878D82A}">
                    <a16:rowId xmlns:a16="http://schemas.microsoft.com/office/drawing/2014/main" val="3197627308"/>
                  </a:ext>
                </a:extLst>
              </a:tr>
            </a:tbl>
          </a:graphicData>
        </a:graphic>
      </p:graphicFrame>
    </p:spTree>
    <p:extLst>
      <p:ext uri="{BB962C8B-B14F-4D97-AF65-F5344CB8AC3E}">
        <p14:creationId xmlns:p14="http://schemas.microsoft.com/office/powerpoint/2010/main" val="34639470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23C5B0-9D10-973A-416C-272E810B7B44}"/>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483B6C5E-75CA-E114-D75B-C798C6637F9B}"/>
              </a:ext>
            </a:extLst>
          </p:cNvPr>
          <p:cNvSpPr>
            <a:spLocks noGrp="1" noChangeArrowheads="1"/>
          </p:cNvSpPr>
          <p:nvPr>
            <p:ph type="ctrTitle"/>
          </p:nvPr>
        </p:nvSpPr>
        <p:spPr>
          <a:xfrm>
            <a:off x="694261" y="228732"/>
            <a:ext cx="10803470" cy="628459"/>
          </a:xfrm>
        </p:spPr>
        <p:txBody>
          <a:bodyPr>
            <a:noAutofit/>
          </a:bodyPr>
          <a:lstStyle/>
          <a:p>
            <a:pPr defTabSz="1036638"/>
            <a:r>
              <a:rPr lang="en-US" altLang="en-US" sz="3200" dirty="0"/>
              <a:t>Der </a:t>
            </a:r>
            <a:r>
              <a:rPr lang="en-US" altLang="en-US" sz="3200" dirty="0" err="1"/>
              <a:t>weg</a:t>
            </a:r>
            <a:r>
              <a:rPr lang="en-US" altLang="en-US" sz="3200" dirty="0"/>
              <a:t> </a:t>
            </a:r>
            <a:r>
              <a:rPr lang="en-US" altLang="en-US" sz="3200" dirty="0" err="1"/>
              <a:t>zum</a:t>
            </a:r>
            <a:r>
              <a:rPr lang="en-US" altLang="en-US" sz="3200" dirty="0"/>
              <a:t> </a:t>
            </a:r>
            <a:r>
              <a:rPr lang="en-US" altLang="en-US" sz="3200" dirty="0" err="1"/>
              <a:t>charakter</a:t>
            </a:r>
            <a:r>
              <a:rPr lang="en-US" altLang="en-US" sz="3200" dirty="0"/>
              <a:t> </a:t>
            </a:r>
            <a:r>
              <a:rPr lang="en-US" altLang="en-US" sz="3200" dirty="0" err="1"/>
              <a:t>gottes</a:t>
            </a:r>
            <a:endParaRPr lang="en-US" altLang="en-US" sz="3200" dirty="0"/>
          </a:p>
        </p:txBody>
      </p:sp>
      <p:sp>
        <p:nvSpPr>
          <p:cNvPr id="11267" name="Text Box 3">
            <a:extLst>
              <a:ext uri="{FF2B5EF4-FFF2-40B4-BE49-F238E27FC236}">
                <a16:creationId xmlns:a16="http://schemas.microsoft.com/office/drawing/2014/main" id="{DC038284-C427-F339-D112-D9E5FBC9F047}"/>
              </a:ext>
            </a:extLst>
          </p:cNvPr>
          <p:cNvSpPr txBox="1">
            <a:spLocks noChangeArrowheads="1"/>
          </p:cNvSpPr>
          <p:nvPr/>
        </p:nvSpPr>
        <p:spPr bwMode="auto">
          <a:xfrm>
            <a:off x="447364" y="1104679"/>
            <a:ext cx="11297264" cy="55245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200" dirty="0">
                <a:latin typeface="Rockwell" panose="02060603020205020403" pitchFamily="18" charset="0"/>
              </a:rPr>
              <a:t>Es ist das auf der Beziehung zwischen Sohn und Vater beruhende Wertesystem, das den korrekten Weg zur Wahrheit über Gott eröffnet, denn nur das korrekte Wertesystem offenbart ein wahres Prinzip der Agape-Liebe.</a:t>
            </a:r>
          </a:p>
          <a:p>
            <a:pPr marL="342900" indent="-342900" algn="just">
              <a:buFont typeface="Arial" panose="020B0604020202020204" pitchFamily="34" charset="0"/>
              <a:buChar char="•"/>
            </a:pPr>
            <a:endParaRPr lang="de-DE" sz="2200" dirty="0">
              <a:latin typeface="Rockwell" panose="02060603020205020403" pitchFamily="18" charset="0"/>
            </a:endParaRPr>
          </a:p>
          <a:p>
            <a:pPr algn="just"/>
            <a:r>
              <a:rPr lang="de-DE" sz="2200" dirty="0">
                <a:latin typeface="Rockwell" panose="02060603020205020403" pitchFamily="18" charset="0"/>
              </a:rPr>
              <a:t>Der trinitarische Glaube an den Charakter Gottes vermittelt keine wahre Agape, da er auf einer auf Macht basierenden Gleichheit beruht. Er endet im Spiritualismus.</a:t>
            </a:r>
          </a:p>
          <a:p>
            <a:pPr marL="342900" indent="-342900" algn="just">
              <a:buFont typeface="Arial" panose="020B0604020202020204" pitchFamily="34" charset="0"/>
              <a:buChar char="•"/>
            </a:pPr>
            <a:endParaRPr lang="de-DE" sz="2200" dirty="0">
              <a:latin typeface="Rockwell" panose="02060603020205020403" pitchFamily="18" charset="0"/>
            </a:endParaRPr>
          </a:p>
          <a:p>
            <a:pPr algn="just"/>
            <a:r>
              <a:rPr lang="de-DE" sz="2200" dirty="0">
                <a:latin typeface="Rockwell" panose="02060603020205020403" pitchFamily="18" charset="0"/>
              </a:rPr>
              <a:t>Der Glaube der anderen Vater-Sohn-Gruppen versperrt den Weg zur Annahme des Charakters Gottes, da er von einer auf Macht basierenden Gleichheit innerhalb der Gottheit ausgeht. Er führt in den Legalismus und muss die Versöhnungskonzepte von 1888 ablehnen. Wer Ohren hat, der höre …</a:t>
            </a:r>
          </a:p>
          <a:p>
            <a:pPr algn="just"/>
            <a:endParaRPr lang="de-DE" sz="2200" dirty="0">
              <a:latin typeface="Rockwell" panose="02060603020205020403" pitchFamily="18" charset="0"/>
            </a:endParaRPr>
          </a:p>
          <a:p>
            <a:pPr algn="just"/>
            <a:r>
              <a:rPr lang="de-DE" sz="2200" dirty="0">
                <a:latin typeface="Rockwell" panose="02060603020205020403" pitchFamily="18" charset="0"/>
              </a:rPr>
              <a:t>Die Vater-der-Liebe-Bewegung stützt sich auf ein umfassendes, systematisches Fundament in dem beziehungsbasierten Wertesystem, das die Botschaft der Versiegelung hervorbringen wird. Andere Vater-Sohn-Bewegungen verharren in der „Bronze“ einer auf Macht basierenden Gleichheit.  … Wer Ohren hat, der höre </a:t>
            </a:r>
            <a:r>
              <a:rPr lang="de-DE" sz="2300" dirty="0">
                <a:latin typeface="Palatino Linotype" panose="02040502050505030304" pitchFamily="18" charset="0"/>
              </a:rPr>
              <a:t>...</a:t>
            </a:r>
            <a:endParaRPr lang="en-GB" sz="2300" dirty="0">
              <a:latin typeface="Palatino Linotype" panose="02040502050505030304" pitchFamily="18" charset="0"/>
            </a:endParaRPr>
          </a:p>
        </p:txBody>
      </p:sp>
    </p:spTree>
    <p:extLst>
      <p:ext uri="{BB962C8B-B14F-4D97-AF65-F5344CB8AC3E}">
        <p14:creationId xmlns:p14="http://schemas.microsoft.com/office/powerpoint/2010/main" val="259516435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2BF98C-76B9-28E1-3A4C-1933C5A0AB96}"/>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5F4887E-B0FF-6413-3C0D-A63D0F49AC76}"/>
              </a:ext>
            </a:extLst>
          </p:cNvPr>
          <p:cNvSpPr>
            <a:spLocks noGrp="1" noChangeArrowheads="1"/>
          </p:cNvSpPr>
          <p:nvPr>
            <p:ph type="ctrTitle"/>
          </p:nvPr>
        </p:nvSpPr>
        <p:spPr>
          <a:xfrm>
            <a:off x="694261" y="228732"/>
            <a:ext cx="10803470" cy="628459"/>
          </a:xfrm>
        </p:spPr>
        <p:txBody>
          <a:bodyPr>
            <a:noAutofit/>
          </a:bodyPr>
          <a:lstStyle/>
          <a:p>
            <a:pPr defTabSz="1036638"/>
            <a:r>
              <a:rPr lang="en-US" altLang="en-US" sz="3200" dirty="0" err="1"/>
              <a:t>schlussfolgerungen</a:t>
            </a:r>
            <a:endParaRPr lang="en-US" altLang="en-US" sz="3200" dirty="0"/>
          </a:p>
        </p:txBody>
      </p:sp>
      <p:sp>
        <p:nvSpPr>
          <p:cNvPr id="11267" name="Text Box 3">
            <a:extLst>
              <a:ext uri="{FF2B5EF4-FFF2-40B4-BE49-F238E27FC236}">
                <a16:creationId xmlns:a16="http://schemas.microsoft.com/office/drawing/2014/main" id="{FF19BA1A-62C4-FFE4-70EB-6E6FD3551431}"/>
              </a:ext>
            </a:extLst>
          </p:cNvPr>
          <p:cNvSpPr txBox="1">
            <a:spLocks noChangeArrowheads="1"/>
          </p:cNvSpPr>
          <p:nvPr/>
        </p:nvSpPr>
        <p:spPr bwMode="auto">
          <a:xfrm>
            <a:off x="261388" y="1025962"/>
            <a:ext cx="11461824" cy="59708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marL="457200" indent="-457200" algn="just">
              <a:buAutoNum type="arabicPeriod"/>
            </a:pPr>
            <a:r>
              <a:rPr lang="de-DE" sz="2100" dirty="0">
                <a:latin typeface="Rockwell" panose="02060603020205020403" pitchFamily="18" charset="0"/>
              </a:rPr>
              <a:t>Unser Wert ist uns gegeben durch unsere Beziehung zu unserem Vater.</a:t>
            </a:r>
            <a:endParaRPr lang="en-GB" sz="2100" dirty="0">
              <a:latin typeface="Rockwell" panose="02060603020205020403" pitchFamily="18" charset="0"/>
            </a:endParaRPr>
          </a:p>
          <a:p>
            <a:pPr marL="457200" indent="-457200" algn="just">
              <a:buAutoNum type="arabicPeriod"/>
            </a:pPr>
            <a:r>
              <a:rPr lang="de-DE" sz="2100" dirty="0">
                <a:latin typeface="Rockwell" panose="02060603020205020403" pitchFamily="18" charset="0"/>
              </a:rPr>
              <a:t>Die Lüge der Schlange verlagerte das Wertesystem auf innewohnende Macht.</a:t>
            </a:r>
          </a:p>
          <a:p>
            <a:pPr marL="457200" indent="-457200" algn="just">
              <a:buAutoNum type="arabicPeriod"/>
            </a:pPr>
            <a:r>
              <a:rPr lang="de-DE" sz="2100" dirty="0">
                <a:latin typeface="Rockwell" panose="02060603020205020403" pitchFamily="18" charset="0"/>
              </a:rPr>
              <a:t>Dies führt dazu, dass diejenigen, die Christus annehmen, auf Ihn eine auf Macht beruhende Gleichheit mit dem Vater projizieren.</a:t>
            </a:r>
          </a:p>
          <a:p>
            <a:pPr marL="457200" indent="-457200" algn="just">
              <a:buAutoNum type="arabicPeriod"/>
            </a:pPr>
            <a:r>
              <a:rPr lang="de-DE" sz="2100" dirty="0">
                <a:latin typeface="Rockwell" panose="02060603020205020403" pitchFamily="18" charset="0"/>
              </a:rPr>
              <a:t>Eine auf Macht basierende Gleichheit führt zu leistungsorientiertem Denken und versperrt den Zugang zum wahren Verständnis der Versöhnung, wie sie 1888 dargelegt wurde.</a:t>
            </a:r>
          </a:p>
          <a:p>
            <a:pPr marL="457200" indent="-457200" algn="just">
              <a:buAutoNum type="arabicPeriod"/>
            </a:pPr>
            <a:r>
              <a:rPr lang="de-DE" sz="2100" dirty="0">
                <a:latin typeface="Rockwell" panose="02060603020205020403" pitchFamily="18" charset="0"/>
              </a:rPr>
              <a:t>Vater-Sohn-Gruppen vermitteln immer noch kein korrektes Bild von Christus, da sie Ihm weiterhin eine auf Macht beruhende Gleichheit zuschreiben, auch wenn diese als ererbt verstanden wird. Das ist ein falscher Christus, befleckt durch die Lüge der Schlange.</a:t>
            </a:r>
          </a:p>
          <a:p>
            <a:pPr marL="457200" indent="-457200" algn="just">
              <a:buAutoNum type="arabicPeriod"/>
            </a:pPr>
            <a:r>
              <a:rPr lang="de-DE" sz="2100" dirty="0">
                <a:latin typeface="Rockwell" panose="02060603020205020403" pitchFamily="18" charset="0"/>
              </a:rPr>
              <a:t>Der Wert Christi wird durch die Beziehung zu Seinem Vater definiert und nicht durch Seine innewohnende Macht.</a:t>
            </a:r>
          </a:p>
          <a:p>
            <a:pPr marL="457200" indent="-457200" algn="just">
              <a:buAutoNum type="arabicPeriod"/>
            </a:pPr>
            <a:r>
              <a:rPr lang="de-DE" sz="2100" dirty="0">
                <a:latin typeface="Rockwell" panose="02060603020205020403" pitchFamily="18" charset="0"/>
              </a:rPr>
              <a:t>Das befreit unser Denken von der Forderung, dass Christus wie Chronos sein oder Seine gleiche Allmacht, sei es von Natur aus oder durch Erbschaft, beweisen muss.</a:t>
            </a:r>
          </a:p>
          <a:p>
            <a:pPr marL="457200" indent="-457200" algn="just">
              <a:buAutoNum type="arabicPeriod"/>
            </a:pPr>
            <a:r>
              <a:rPr lang="de-DE" sz="2100" dirty="0">
                <a:latin typeface="Rockwell" panose="02060603020205020403" pitchFamily="18" charset="0"/>
              </a:rPr>
              <a:t>Lasst uns den Worten des Vaters über Seinen Sohn glauben: „Du bist Mein geliebter Sohn.“ Hierin liegen unser Wert und unsere Identität.</a:t>
            </a:r>
          </a:p>
          <a:p>
            <a:pPr marL="342900" indent="-342900" algn="just">
              <a:buFont typeface="Arial" panose="020B0604020202020204" pitchFamily="34" charset="0"/>
              <a:buChar char="•"/>
            </a:pPr>
            <a:endParaRPr lang="en-GB" sz="2300" dirty="0">
              <a:latin typeface="Palatino Linotype" panose="02040502050505030304" pitchFamily="18" charset="0"/>
            </a:endParaRPr>
          </a:p>
          <a:p>
            <a:pPr algn="just"/>
            <a:r>
              <a:rPr lang="en-GB" sz="2300" dirty="0">
                <a:latin typeface="Palatino Linotype" panose="02040502050505030304" pitchFamily="18" charset="0"/>
              </a:rPr>
              <a:t> </a:t>
            </a:r>
            <a:endParaRPr lang="en-AU" sz="2300" dirty="0">
              <a:latin typeface="Palatino Linotype" panose="02040502050505030304" pitchFamily="18" charset="0"/>
            </a:endParaRPr>
          </a:p>
        </p:txBody>
      </p:sp>
    </p:spTree>
    <p:extLst>
      <p:ext uri="{BB962C8B-B14F-4D97-AF65-F5344CB8AC3E}">
        <p14:creationId xmlns:p14="http://schemas.microsoft.com/office/powerpoint/2010/main" val="159024770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4A9E22-A5B6-0F79-63D2-4ADE4EF3B869}"/>
            </a:ext>
          </a:extLst>
        </p:cNvPr>
        <p:cNvGrpSpPr/>
        <p:nvPr/>
      </p:nvGrpSpPr>
      <p:grpSpPr>
        <a:xfrm>
          <a:off x="0" y="0"/>
          <a:ext cx="0" cy="0"/>
          <a:chOff x="0" y="0"/>
          <a:chExt cx="0" cy="0"/>
        </a:xfrm>
      </p:grpSpPr>
      <p:pic>
        <p:nvPicPr>
          <p:cNvPr id="5" name="Grafik 4">
            <a:extLst>
              <a:ext uri="{FF2B5EF4-FFF2-40B4-BE49-F238E27FC236}">
                <a16:creationId xmlns:a16="http://schemas.microsoft.com/office/drawing/2014/main" id="{3CA42902-512A-C8E9-0102-823FBBEDFB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1868" y="2057281"/>
            <a:ext cx="3048264" cy="2743438"/>
          </a:xfrm>
          <a:prstGeom prst="rect">
            <a:avLst/>
          </a:prstGeom>
        </p:spPr>
      </p:pic>
    </p:spTree>
    <p:extLst>
      <p:ext uri="{BB962C8B-B14F-4D97-AF65-F5344CB8AC3E}">
        <p14:creationId xmlns:p14="http://schemas.microsoft.com/office/powerpoint/2010/main" val="4066361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4DBD1-CC2D-3282-F1FB-155C50C26352}"/>
            </a:ext>
          </a:extLst>
        </p:cNvPr>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5A5AB1B7-B11B-E957-DFA4-9D8BA62D0221}"/>
              </a:ext>
            </a:extLst>
          </p:cNvPr>
          <p:cNvGraphicFramePr>
            <a:graphicFrameLocks noGrp="1"/>
          </p:cNvGraphicFramePr>
          <p:nvPr>
            <p:extLst>
              <p:ext uri="{D42A27DB-BD31-4B8C-83A1-F6EECF244321}">
                <p14:modId xmlns:p14="http://schemas.microsoft.com/office/powerpoint/2010/main" val="3363657225"/>
              </p:ext>
            </p:extLst>
          </p:nvPr>
        </p:nvGraphicFramePr>
        <p:xfrm>
          <a:off x="1091379" y="881155"/>
          <a:ext cx="9542208" cy="4981268"/>
        </p:xfrm>
        <a:graphic>
          <a:graphicData uri="http://schemas.openxmlformats.org/drawingml/2006/table">
            <a:tbl>
              <a:tblPr firstRow="1" firstCol="1" bandRow="1">
                <a:tableStyleId>{5C22544A-7EE6-4342-B048-85BDC9FD1C3A}</a:tableStyleId>
              </a:tblPr>
              <a:tblGrid>
                <a:gridCol w="2110455">
                  <a:extLst>
                    <a:ext uri="{9D8B030D-6E8A-4147-A177-3AD203B41FA5}">
                      <a16:colId xmlns:a16="http://schemas.microsoft.com/office/drawing/2014/main" val="4000553922"/>
                    </a:ext>
                  </a:extLst>
                </a:gridCol>
                <a:gridCol w="3814475">
                  <a:extLst>
                    <a:ext uri="{9D8B030D-6E8A-4147-A177-3AD203B41FA5}">
                      <a16:colId xmlns:a16="http://schemas.microsoft.com/office/drawing/2014/main" val="3821897492"/>
                    </a:ext>
                  </a:extLst>
                </a:gridCol>
                <a:gridCol w="3617278">
                  <a:extLst>
                    <a:ext uri="{9D8B030D-6E8A-4147-A177-3AD203B41FA5}">
                      <a16:colId xmlns:a16="http://schemas.microsoft.com/office/drawing/2014/main" val="34852071"/>
                    </a:ext>
                  </a:extLst>
                </a:gridCol>
              </a:tblGrid>
              <a:tr h="547533">
                <a:tc>
                  <a:txBody>
                    <a:bodyPr/>
                    <a:lstStyle/>
                    <a:p>
                      <a:pPr algn="just">
                        <a:spcAft>
                          <a:spcPts val="1000"/>
                        </a:spcAft>
                        <a:buNone/>
                      </a:pPr>
                      <a:r>
                        <a:rPr lang="en-AU" sz="2400" dirty="0">
                          <a:effectLst/>
                        </a:rPr>
                        <a:t> </a:t>
                      </a: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buNone/>
                      </a:pPr>
                      <a:endParaRPr lang="en-AU" sz="700" dirty="0">
                        <a:effectLst/>
                      </a:endParaRPr>
                    </a:p>
                    <a:p>
                      <a:pPr algn="ctr">
                        <a:spcAft>
                          <a:spcPts val="1000"/>
                        </a:spcAft>
                        <a:buNone/>
                      </a:pPr>
                      <a:r>
                        <a:rPr lang="en-AU" sz="2400" dirty="0" err="1">
                          <a:effectLst/>
                        </a:rPr>
                        <a:t>Gottes</a:t>
                      </a:r>
                      <a:r>
                        <a:rPr lang="en-AU" sz="2400" dirty="0">
                          <a:effectLst/>
                        </a:rPr>
                        <a:t> </a:t>
                      </a:r>
                      <a:r>
                        <a:rPr lang="en-AU" sz="2400" dirty="0" err="1">
                          <a:effectLst/>
                        </a:rPr>
                        <a:t>Königreich</a:t>
                      </a:r>
                      <a:endParaRPr lang="en-AU" sz="2400" dirty="0">
                        <a:effectLst/>
                      </a:endParaRPr>
                    </a:p>
                    <a:p>
                      <a:pPr algn="ctr">
                        <a:spcAft>
                          <a:spcPts val="1000"/>
                        </a:spcAft>
                        <a:buNone/>
                      </a:pPr>
                      <a:endParaRPr lang="en-AU" sz="7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tc>
                <a:tc>
                  <a:txBody>
                    <a:bodyPr/>
                    <a:lstStyle/>
                    <a:p>
                      <a:pPr algn="ctr">
                        <a:spcAft>
                          <a:spcPts val="1000"/>
                        </a:spcAft>
                        <a:buNone/>
                      </a:pPr>
                      <a:endParaRPr lang="en-AU" sz="700" dirty="0">
                        <a:effectLst/>
                      </a:endParaRPr>
                    </a:p>
                    <a:p>
                      <a:pPr algn="ctr">
                        <a:spcAft>
                          <a:spcPts val="1000"/>
                        </a:spcAft>
                        <a:buNone/>
                      </a:pPr>
                      <a:r>
                        <a:rPr lang="en-AU" sz="2400" dirty="0" err="1">
                          <a:effectLst/>
                        </a:rPr>
                        <a:t>Satans</a:t>
                      </a:r>
                      <a:r>
                        <a:rPr lang="en-AU" sz="2400" dirty="0">
                          <a:effectLst/>
                        </a:rPr>
                        <a:t> </a:t>
                      </a:r>
                      <a:r>
                        <a:rPr lang="en-AU" sz="2400" dirty="0" err="1">
                          <a:effectLst/>
                        </a:rPr>
                        <a:t>Königreich</a:t>
                      </a:r>
                      <a:endParaRPr lang="en-AU" sz="2400" dirty="0">
                        <a:effectLst/>
                      </a:endParaRPr>
                    </a:p>
                    <a:p>
                      <a:pPr algn="ctr">
                        <a:spcAft>
                          <a:spcPts val="1000"/>
                        </a:spcAft>
                        <a:buNone/>
                      </a:pPr>
                      <a:endParaRPr lang="en-AU" sz="7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570623557"/>
                  </a:ext>
                </a:extLst>
              </a:tr>
              <a:tr h="1095068">
                <a:tc>
                  <a:txBody>
                    <a:bodyPr/>
                    <a:lstStyle/>
                    <a:p>
                      <a:pPr algn="l">
                        <a:spcAft>
                          <a:spcPts val="1000"/>
                        </a:spcAft>
                        <a:buNone/>
                      </a:pPr>
                      <a:r>
                        <a:rPr lang="en-AU" sz="2400" b="1" dirty="0" err="1">
                          <a:effectLst/>
                          <a:latin typeface="+mn-lt"/>
                          <a:ea typeface="Calibri" panose="020F0502020204030204" pitchFamily="34" charset="0"/>
                          <a:cs typeface="Times New Roman" panose="02020603050405020304" pitchFamily="18" charset="0"/>
                        </a:rPr>
                        <a:t>Regierung</a:t>
                      </a:r>
                      <a:endParaRPr lang="en-AU" sz="2400" b="1"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1000"/>
                        </a:spcAft>
                        <a:buNone/>
                      </a:pPr>
                      <a:r>
                        <a:rPr lang="en-AU" sz="2400" dirty="0" err="1">
                          <a:effectLst/>
                        </a:rPr>
                        <a:t>Familie</a:t>
                      </a:r>
                      <a:r>
                        <a:rPr lang="en-AU" sz="2400" dirty="0">
                          <a:effectLst/>
                        </a:rPr>
                        <a:t> (</a:t>
                      </a:r>
                      <a:r>
                        <a:rPr lang="en-AU" sz="2400" dirty="0" err="1">
                          <a:effectLst/>
                        </a:rPr>
                        <a:t>Beziehung</a:t>
                      </a:r>
                      <a:r>
                        <a:rPr lang="en-AU" sz="2400" dirty="0">
                          <a:effectLst/>
                        </a:rPr>
                        <a:t>)</a:t>
                      </a: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1000"/>
                        </a:spcAft>
                        <a:buNone/>
                      </a:pPr>
                      <a:r>
                        <a:rPr lang="en-AU" sz="2400" dirty="0">
                          <a:effectLst/>
                        </a:rPr>
                        <a:t>Der </a:t>
                      </a:r>
                      <a:r>
                        <a:rPr lang="en-AU" sz="2400" dirty="0" err="1">
                          <a:effectLst/>
                        </a:rPr>
                        <a:t>Stärkste</a:t>
                      </a:r>
                      <a:r>
                        <a:rPr lang="en-AU" sz="2400" dirty="0">
                          <a:effectLst/>
                        </a:rPr>
                        <a:t> (Macht)</a:t>
                      </a: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2272157756"/>
                  </a:ext>
                </a:extLst>
              </a:tr>
              <a:tr h="1687243">
                <a:tc>
                  <a:txBody>
                    <a:bodyPr/>
                    <a:lstStyle/>
                    <a:p>
                      <a:pPr algn="l">
                        <a:spcAft>
                          <a:spcPts val="1000"/>
                        </a:spcAft>
                        <a:buNone/>
                      </a:pPr>
                      <a:r>
                        <a:rPr lang="en-AU" sz="2400" dirty="0" err="1">
                          <a:effectLst/>
                          <a:latin typeface="+mn-lt"/>
                          <a:ea typeface="Calibri" panose="020F0502020204030204" pitchFamily="34" charset="0"/>
                          <a:cs typeface="Times New Roman" panose="02020603050405020304" pitchFamily="18" charset="0"/>
                        </a:rPr>
                        <a:t>Währung</a:t>
                      </a:r>
                      <a:endParaRPr lang="en-AU" sz="2400" dirty="0">
                        <a:effectLst/>
                        <a:latin typeface="+mn-lt"/>
                        <a:ea typeface="Calibri" panose="020F0502020204030204" pitchFamily="34" charset="0"/>
                        <a:cs typeface="Times New Roman" panose="02020603050405020304" pitchFamily="18" charset="0"/>
                      </a:endParaRPr>
                    </a:p>
                  </a:txBody>
                  <a:tcPr marL="68580" marR="68580" marT="0" marB="0" anchor="ctr"/>
                </a:tc>
                <a:tc>
                  <a:txBody>
                    <a:bodyPr/>
                    <a:lstStyle/>
                    <a:p>
                      <a:pPr algn="ctr"/>
                      <a:endParaRPr lang="de-DE" sz="2400" dirty="0"/>
                    </a:p>
                    <a:p>
                      <a:pPr algn="ctr"/>
                      <a:r>
                        <a:rPr lang="de-DE" sz="2400" dirty="0"/>
                        <a:t>Liebe/ Barmherzigkeit/</a:t>
                      </a:r>
                    </a:p>
                    <a:p>
                      <a:pPr algn="ctr"/>
                      <a:r>
                        <a:rPr lang="de-DE" sz="2400" dirty="0"/>
                        <a:t>freie Entscheidung/</a:t>
                      </a:r>
                    </a:p>
                    <a:p>
                      <a:pPr algn="ctr"/>
                      <a:r>
                        <a:rPr lang="de-DE" sz="2400" dirty="0"/>
                        <a:t>Vertrauen in Gott</a:t>
                      </a:r>
                    </a:p>
                    <a:p>
                      <a:pPr algn="ctr">
                        <a:spcAft>
                          <a:spcPts val="1000"/>
                        </a:spcAft>
                        <a:buNone/>
                      </a:pP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1000"/>
                        </a:spcAft>
                        <a:buNone/>
                      </a:pPr>
                      <a:r>
                        <a:rPr lang="en-AU" sz="2400" dirty="0">
                          <a:effectLst/>
                        </a:rPr>
                        <a:t>Macht /Kapital/</a:t>
                      </a:r>
                      <a:r>
                        <a:rPr lang="en-AU" sz="2400" dirty="0" err="1">
                          <a:effectLst/>
                        </a:rPr>
                        <a:t>Gewalt</a:t>
                      </a:r>
                      <a:r>
                        <a:rPr lang="en-AU" sz="2400" dirty="0">
                          <a:effectLst/>
                        </a:rPr>
                        <a:t>/</a:t>
                      </a:r>
                    </a:p>
                    <a:p>
                      <a:pPr algn="ctr">
                        <a:spcAft>
                          <a:spcPts val="1000"/>
                        </a:spcAft>
                        <a:buNone/>
                      </a:pPr>
                      <a:r>
                        <a:rPr lang="en-AU" sz="2400" dirty="0" err="1">
                          <a:effectLst/>
                        </a:rPr>
                        <a:t>Vertrauen</a:t>
                      </a:r>
                      <a:r>
                        <a:rPr lang="en-AU" sz="2400" dirty="0">
                          <a:effectLst/>
                        </a:rPr>
                        <a:t> in </a:t>
                      </a:r>
                      <a:r>
                        <a:rPr lang="en-AU" sz="2400" dirty="0" err="1">
                          <a:effectLst/>
                        </a:rPr>
                        <a:t>sich</a:t>
                      </a:r>
                      <a:r>
                        <a:rPr lang="en-AU" sz="2400" dirty="0">
                          <a:effectLst/>
                        </a:rPr>
                        <a:t> </a:t>
                      </a:r>
                      <a:r>
                        <a:rPr lang="en-AU" sz="2400" dirty="0" err="1">
                          <a:effectLst/>
                        </a:rPr>
                        <a:t>selbst</a:t>
                      </a: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2725259"/>
                  </a:ext>
                </a:extLst>
              </a:tr>
              <a:tr h="1095068">
                <a:tc>
                  <a:txBody>
                    <a:bodyPr/>
                    <a:lstStyle/>
                    <a:p>
                      <a:pPr algn="l">
                        <a:spcAft>
                          <a:spcPts val="1000"/>
                        </a:spcAft>
                        <a:buNone/>
                      </a:pPr>
                      <a:r>
                        <a:rPr lang="en-AU" sz="2400" dirty="0" err="1">
                          <a:effectLst/>
                        </a:rPr>
                        <a:t>Staatsbürger-schaft</a:t>
                      </a:r>
                      <a:endParaRPr lang="en-AU" sz="2400" dirty="0">
                        <a:effectLst/>
                      </a:endParaRPr>
                    </a:p>
                    <a:p>
                      <a:pPr algn="ctr">
                        <a:spcAft>
                          <a:spcPts val="1000"/>
                        </a:spcAft>
                        <a:buNone/>
                      </a:pPr>
                      <a:r>
                        <a:rPr lang="en-AU" sz="2400" dirty="0">
                          <a:solidFill>
                            <a:srgbClr val="FFFF00"/>
                          </a:solidFill>
                          <a:effectLst/>
                          <a:latin typeface="+mn-lt"/>
                          <a:ea typeface="Calibri" panose="020F0502020204030204" pitchFamily="34" charset="0"/>
                          <a:cs typeface="Times New Roman" panose="02020603050405020304" pitchFamily="18" charset="0"/>
                        </a:rPr>
                        <a:t>(Wert)</a:t>
                      </a:r>
                    </a:p>
                  </a:txBody>
                  <a:tcPr marL="68580" marR="68580" marT="0" marB="0" anchor="ctr"/>
                </a:tc>
                <a:tc>
                  <a:txBody>
                    <a:bodyPr/>
                    <a:lstStyle/>
                    <a:p>
                      <a:pPr algn="ctr">
                        <a:spcAft>
                          <a:spcPts val="1000"/>
                        </a:spcAft>
                        <a:buNone/>
                      </a:pPr>
                      <a:r>
                        <a:rPr lang="en-AU" sz="2400" dirty="0">
                          <a:effectLst/>
                        </a:rPr>
                        <a:t>Kind </a:t>
                      </a:r>
                      <a:r>
                        <a:rPr lang="en-AU" sz="2400" dirty="0" err="1">
                          <a:effectLst/>
                        </a:rPr>
                        <a:t>Gottes</a:t>
                      </a: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ctr"/>
                </a:tc>
                <a:tc>
                  <a:txBody>
                    <a:bodyPr/>
                    <a:lstStyle/>
                    <a:p>
                      <a:pPr algn="ctr">
                        <a:spcAft>
                          <a:spcPts val="1000"/>
                        </a:spcAft>
                        <a:buNone/>
                      </a:pPr>
                      <a:r>
                        <a:rPr lang="en-AU" sz="2400" dirty="0" err="1">
                          <a:effectLst/>
                        </a:rPr>
                        <a:t>Leistung</a:t>
                      </a:r>
                      <a:r>
                        <a:rPr lang="en-AU" sz="2400" dirty="0">
                          <a:effectLst/>
                        </a:rPr>
                        <a:t> und </a:t>
                      </a:r>
                      <a:r>
                        <a:rPr lang="en-AU" sz="2400" dirty="0" err="1">
                          <a:effectLst/>
                        </a:rPr>
                        <a:t>Erfolg</a:t>
                      </a:r>
                      <a:r>
                        <a:rPr lang="en-AU" sz="2400" dirty="0">
                          <a:effectLst/>
                        </a:rPr>
                        <a:t> </a:t>
                      </a:r>
                      <a:endParaRPr lang="en-AU" sz="2400" dirty="0">
                        <a:effectLst/>
                        <a:latin typeface="Adobe Garamond Pro" panose="02020502060506020403" pitchFamily="18"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943967175"/>
                  </a:ext>
                </a:extLst>
              </a:tr>
            </a:tbl>
          </a:graphicData>
        </a:graphic>
      </p:graphicFrame>
      <p:sp>
        <p:nvSpPr>
          <p:cNvPr id="3" name="TextBox 2">
            <a:extLst>
              <a:ext uri="{FF2B5EF4-FFF2-40B4-BE49-F238E27FC236}">
                <a16:creationId xmlns:a16="http://schemas.microsoft.com/office/drawing/2014/main" id="{CEBD5240-1411-0FF9-916A-54F5BCA0555E}"/>
              </a:ext>
            </a:extLst>
          </p:cNvPr>
          <p:cNvSpPr txBox="1"/>
          <p:nvPr/>
        </p:nvSpPr>
        <p:spPr>
          <a:xfrm>
            <a:off x="4550207" y="5976845"/>
            <a:ext cx="2913298" cy="400110"/>
          </a:xfrm>
          <a:prstGeom prst="rect">
            <a:avLst/>
          </a:prstGeom>
          <a:noFill/>
        </p:spPr>
        <p:txBody>
          <a:bodyPr wrap="none" rtlCol="0">
            <a:spAutoFit/>
          </a:bodyPr>
          <a:lstStyle/>
          <a:p>
            <a:r>
              <a:rPr lang="en-AU" sz="2000" dirty="0" err="1"/>
              <a:t>Identitätskrieg</a:t>
            </a:r>
            <a:r>
              <a:rPr lang="en-AU" sz="2000" dirty="0"/>
              <a:t> </a:t>
            </a:r>
            <a:r>
              <a:rPr lang="en-AU" sz="2000" dirty="0" err="1"/>
              <a:t>Seite</a:t>
            </a:r>
            <a:r>
              <a:rPr lang="en-AU" sz="2000" dirty="0"/>
              <a:t> 59</a:t>
            </a:r>
          </a:p>
        </p:txBody>
      </p:sp>
    </p:spTree>
    <p:extLst>
      <p:ext uri="{BB962C8B-B14F-4D97-AF65-F5344CB8AC3E}">
        <p14:creationId xmlns:p14="http://schemas.microsoft.com/office/powerpoint/2010/main" val="14126101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B9A266-54FC-F3DA-7C27-B5CE6651659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B9646CBD-469B-34CE-C4CB-67E4C6338844}"/>
              </a:ext>
            </a:extLst>
          </p:cNvPr>
          <p:cNvSpPr>
            <a:spLocks noGrp="1" noChangeArrowheads="1"/>
          </p:cNvSpPr>
          <p:nvPr>
            <p:ph type="ctrTitle"/>
          </p:nvPr>
        </p:nvSpPr>
        <p:spPr>
          <a:xfrm>
            <a:off x="2550388" y="336316"/>
            <a:ext cx="6796253" cy="628459"/>
          </a:xfrm>
        </p:spPr>
        <p:txBody>
          <a:bodyPr>
            <a:normAutofit/>
          </a:bodyPr>
          <a:lstStyle/>
          <a:p>
            <a:pPr defTabSz="1036638"/>
            <a:r>
              <a:rPr lang="en-US" altLang="en-US" sz="3200" dirty="0"/>
              <a:t>Der Duracell </a:t>
            </a:r>
            <a:r>
              <a:rPr lang="en-US" altLang="en-US" sz="3200" dirty="0" err="1"/>
              <a:t>baum</a:t>
            </a:r>
            <a:endParaRPr lang="en-US" altLang="en-US" sz="3200" dirty="0"/>
          </a:p>
        </p:txBody>
      </p:sp>
      <p:sp>
        <p:nvSpPr>
          <p:cNvPr id="11267" name="Text Box 3">
            <a:extLst>
              <a:ext uri="{FF2B5EF4-FFF2-40B4-BE49-F238E27FC236}">
                <a16:creationId xmlns:a16="http://schemas.microsoft.com/office/drawing/2014/main" id="{52F68E06-2B15-2514-8908-9F4308D1706B}"/>
              </a:ext>
            </a:extLst>
          </p:cNvPr>
          <p:cNvSpPr txBox="1">
            <a:spLocks noChangeArrowheads="1"/>
          </p:cNvSpPr>
          <p:nvPr/>
        </p:nvSpPr>
        <p:spPr bwMode="auto">
          <a:xfrm>
            <a:off x="483651" y="1137345"/>
            <a:ext cx="10929725" cy="59093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200" dirty="0">
                <a:latin typeface="Rockwell" panose="02060603020205020403" pitchFamily="18" charset="0"/>
              </a:rPr>
              <a:t>In 1.Mose 3,4.5 ist Satan in einer intensiven missionarischen Anstrengung, um Bekehrte zu gewinnen für sein neues utopisches Königreich. Er bietet ein Reich an, das Macht und Befriedigung für jeden anbietet, der es annimmt. Dieses Königreich basiert auf zwei Hauptprinzipien:</a:t>
            </a:r>
          </a:p>
          <a:p>
            <a:pPr algn="just"/>
            <a:r>
              <a:rPr lang="de-DE" sz="2200" dirty="0">
                <a:latin typeface="Rockwell" panose="02060603020205020403" pitchFamily="18" charset="0"/>
              </a:rPr>
              <a:t>1. </a:t>
            </a:r>
            <a:r>
              <a:rPr lang="de-DE" sz="2200" dirty="0">
                <a:solidFill>
                  <a:srgbClr val="92D050"/>
                </a:solidFill>
                <a:latin typeface="Rockwell" panose="02060603020205020403" pitchFamily="18" charset="0"/>
              </a:rPr>
              <a:t>Du hast Leben in dir selbst, was dich völlig unabhängig macht </a:t>
            </a:r>
            <a:r>
              <a:rPr lang="de-DE" sz="2200" dirty="0">
                <a:latin typeface="Rockwell" panose="02060603020205020403" pitchFamily="18" charset="0"/>
              </a:rPr>
              <a:t>von jeglichem äußerlichen Wohltäter oder jeglicher Autorität.</a:t>
            </a:r>
          </a:p>
          <a:p>
            <a:pPr algn="just"/>
            <a:r>
              <a:rPr lang="de-DE" sz="2200" dirty="0">
                <a:latin typeface="Rockwell" panose="02060603020205020403" pitchFamily="18" charset="0"/>
              </a:rPr>
              <a:t>2. Unsere Umwelt enthält </a:t>
            </a:r>
            <a:r>
              <a:rPr lang="de-DE" sz="2200" dirty="0">
                <a:solidFill>
                  <a:srgbClr val="92D050"/>
                </a:solidFill>
                <a:latin typeface="Rockwell" panose="02060603020205020403" pitchFamily="18" charset="0"/>
              </a:rPr>
              <a:t>Personen, Objekte und Dinge, die, wenn man sie besitzt oder mit ihnen verbunden ist, uns mächtiger, erleuchteter und erfüllter im Leben machen können</a:t>
            </a:r>
            <a:r>
              <a:rPr lang="de-DE" sz="2200" dirty="0">
                <a:latin typeface="Rockwell" panose="02060603020205020403" pitchFamily="18" charset="0"/>
              </a:rPr>
              <a:t>.</a:t>
            </a:r>
          </a:p>
          <a:p>
            <a:pPr algn="just"/>
            <a:endParaRPr lang="en-AU" sz="2200" dirty="0">
              <a:latin typeface="Palatino Linotype" panose="02040502050505030304" pitchFamily="18" charset="0"/>
            </a:endParaRPr>
          </a:p>
          <a:p>
            <a:pPr algn="just"/>
            <a:r>
              <a:rPr lang="de-DE" sz="2200" dirty="0">
                <a:latin typeface="Rockwell" panose="02060603020205020403" pitchFamily="18" charset="0"/>
              </a:rPr>
              <a:t>Durch diesen Baum der Erkenntnis </a:t>
            </a:r>
            <a:r>
              <a:rPr lang="de-DE" sz="2200" dirty="0">
                <a:solidFill>
                  <a:srgbClr val="92D050"/>
                </a:solidFill>
                <a:latin typeface="Rockwell" panose="02060603020205020403" pitchFamily="18" charset="0"/>
              </a:rPr>
              <a:t>bietet Satan eine batteriebetriebene Existenz an, ein Leben ohne die Notwendigkeit eines externen Gebers oder einer Autorität </a:t>
            </a:r>
            <a:r>
              <a:rPr lang="de-DE" sz="2200" dirty="0">
                <a:latin typeface="Rockwell" panose="02060603020205020403" pitchFamily="18" charset="0"/>
              </a:rPr>
              <a:t>- daher der Titel dieses Kapitels: Der Duracell-Baum. Satan lehrt uns, dass die Zellen unseres Körpers für immer unsterblich bleiben, wenn wir seiner Lebensphilosophie folgen. (Identitätskrieg S. 14,15)</a:t>
            </a:r>
            <a:endParaRPr lang="en-AU" sz="2200" dirty="0">
              <a:latin typeface="Rockwell" panose="02060603020205020403" pitchFamily="18" charset="0"/>
            </a:endParaRPr>
          </a:p>
          <a:p>
            <a:pPr algn="just"/>
            <a:endParaRPr lang="en-US" sz="2000" dirty="0">
              <a:latin typeface="Palatino Linotype" panose="02040502050505030304" pitchFamily="18" charset="0"/>
            </a:endParaRPr>
          </a:p>
          <a:p>
            <a:pPr algn="just"/>
            <a:endParaRPr lang="en-AU" sz="2800" dirty="0">
              <a:latin typeface="Palatino Linotype" panose="02040502050505030304" pitchFamily="18" charset="0"/>
            </a:endParaRPr>
          </a:p>
        </p:txBody>
      </p:sp>
    </p:spTree>
    <p:extLst>
      <p:ext uri="{BB962C8B-B14F-4D97-AF65-F5344CB8AC3E}">
        <p14:creationId xmlns:p14="http://schemas.microsoft.com/office/powerpoint/2010/main" val="1776593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EC54D-9E42-9004-E2AF-7D063ABC1EC9}"/>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189B74C6-B830-0E0D-58FA-DD0B79EB9148}"/>
              </a:ext>
            </a:extLst>
          </p:cNvPr>
          <p:cNvSpPr>
            <a:spLocks noGrp="1" noChangeArrowheads="1"/>
          </p:cNvSpPr>
          <p:nvPr>
            <p:ph type="ctrTitle"/>
          </p:nvPr>
        </p:nvSpPr>
        <p:spPr>
          <a:xfrm>
            <a:off x="1238776" y="660533"/>
            <a:ext cx="9422836" cy="628459"/>
          </a:xfrm>
        </p:spPr>
        <p:txBody>
          <a:bodyPr>
            <a:normAutofit fontScale="90000"/>
          </a:bodyPr>
          <a:lstStyle/>
          <a:p>
            <a:pPr defTabSz="1036638"/>
            <a:r>
              <a:rPr lang="en-US" altLang="en-US" sz="3200" dirty="0"/>
              <a:t>Die Quelle des lebens – </a:t>
            </a:r>
            <a:br>
              <a:rPr lang="en-US" altLang="en-US" sz="3200" dirty="0"/>
            </a:br>
            <a:r>
              <a:rPr lang="en-US" altLang="en-US" sz="3200" dirty="0" err="1"/>
              <a:t>IDentitätsKrieg</a:t>
            </a:r>
            <a:r>
              <a:rPr lang="en-US" altLang="en-US" sz="3200" dirty="0"/>
              <a:t> </a:t>
            </a:r>
            <a:r>
              <a:rPr lang="en-US" altLang="en-US" sz="3200" dirty="0" err="1"/>
              <a:t>kapitel</a:t>
            </a:r>
            <a:r>
              <a:rPr lang="en-US" altLang="en-US" sz="3200" dirty="0"/>
              <a:t> 2</a:t>
            </a:r>
          </a:p>
        </p:txBody>
      </p:sp>
      <p:sp>
        <p:nvSpPr>
          <p:cNvPr id="11267" name="Text Box 3">
            <a:extLst>
              <a:ext uri="{FF2B5EF4-FFF2-40B4-BE49-F238E27FC236}">
                <a16:creationId xmlns:a16="http://schemas.microsoft.com/office/drawing/2014/main" id="{28716282-86FB-E406-3912-7909B06527E1}"/>
              </a:ext>
            </a:extLst>
          </p:cNvPr>
          <p:cNvSpPr txBox="1">
            <a:spLocks noChangeArrowheads="1"/>
          </p:cNvSpPr>
          <p:nvPr/>
        </p:nvSpPr>
        <p:spPr bwMode="auto">
          <a:xfrm>
            <a:off x="885381" y="1588205"/>
            <a:ext cx="10341943" cy="45243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400" dirty="0"/>
              <a:t>„Denn durch Ihn ist alles geschaffen, was im Himmel und auf Erden ist, das Sichtbare und das Unsichtbare, es seien Throne oder Herrschaften oder Fürstentümer oder Obrigkeiten; es ist alles durch Ihn und zu Ihm geschaffen. Und Er ist vor allem und es besteht alles in Ihm.“ (Kolosser 1,16.17)</a:t>
            </a:r>
          </a:p>
          <a:p>
            <a:pPr algn="just"/>
            <a:endParaRPr lang="de-DE" sz="2400" dirty="0"/>
          </a:p>
          <a:p>
            <a:pPr algn="just"/>
            <a:r>
              <a:rPr lang="de-DE" sz="2400" dirty="0">
                <a:solidFill>
                  <a:srgbClr val="92D050"/>
                </a:solidFill>
              </a:rPr>
              <a:t>Alles, was wir sehen und wahrnehmen, und selbst die Dinge, die wir nicht sehen können, wurden durch Jesus Christus geschaffen und werden jetzt durch Ihn aufrecht erhalten. </a:t>
            </a:r>
            <a:r>
              <a:rPr lang="de-DE" sz="2400" dirty="0"/>
              <a:t>Beachte sorgfältig den Wortlaut des letzten Satzes: „Und es besteht alles in Ihm“. Dieser Text sagt uns deutlich, dass </a:t>
            </a:r>
            <a:r>
              <a:rPr lang="de-DE" sz="2400" dirty="0">
                <a:solidFill>
                  <a:srgbClr val="92D050"/>
                </a:solidFill>
              </a:rPr>
              <a:t>die Lebenskraft, die aus dem Sohn Gottes hervorkommt, das ganze Universum erhält und bestehen lässt.</a:t>
            </a:r>
            <a:endParaRPr lang="en-GB" sz="2400" dirty="0">
              <a:solidFill>
                <a:srgbClr val="92D050"/>
              </a:solidFill>
              <a:latin typeface="Palatino Linotype" panose="02040502050505030304" pitchFamily="18" charset="0"/>
            </a:endParaRPr>
          </a:p>
        </p:txBody>
      </p:sp>
    </p:spTree>
    <p:extLst>
      <p:ext uri="{BB962C8B-B14F-4D97-AF65-F5344CB8AC3E}">
        <p14:creationId xmlns:p14="http://schemas.microsoft.com/office/powerpoint/2010/main" val="21794653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CBC51-9AEE-49C1-548D-2800672399FF}"/>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9BE53EC3-039D-344F-92FE-B371F71D68A5}"/>
              </a:ext>
            </a:extLst>
          </p:cNvPr>
          <p:cNvSpPr>
            <a:spLocks noGrp="1" noChangeArrowheads="1"/>
          </p:cNvSpPr>
          <p:nvPr>
            <p:ph type="ctrTitle"/>
          </p:nvPr>
        </p:nvSpPr>
        <p:spPr>
          <a:xfrm>
            <a:off x="1097699" y="624380"/>
            <a:ext cx="9422836" cy="628459"/>
          </a:xfrm>
        </p:spPr>
        <p:txBody>
          <a:bodyPr>
            <a:normAutofit fontScale="90000"/>
          </a:bodyPr>
          <a:lstStyle/>
          <a:p>
            <a:pPr defTabSz="1036638"/>
            <a:r>
              <a:rPr lang="en-US" altLang="en-US" sz="3200" dirty="0"/>
              <a:t>Die Quelle des lebens – </a:t>
            </a:r>
            <a:br>
              <a:rPr lang="en-US" altLang="en-US" sz="3200" dirty="0"/>
            </a:br>
            <a:r>
              <a:rPr lang="en-US" altLang="en-US" sz="3200" dirty="0" err="1"/>
              <a:t>IDentitätsKrieg</a:t>
            </a:r>
            <a:r>
              <a:rPr lang="en-US" altLang="en-US" sz="3200" dirty="0"/>
              <a:t> </a:t>
            </a:r>
            <a:r>
              <a:rPr lang="en-US" altLang="en-US" sz="3200" dirty="0" err="1"/>
              <a:t>kapitel</a:t>
            </a:r>
            <a:r>
              <a:rPr lang="en-US" altLang="en-US" sz="3200" dirty="0"/>
              <a:t> 2</a:t>
            </a:r>
          </a:p>
        </p:txBody>
      </p:sp>
      <p:sp>
        <p:nvSpPr>
          <p:cNvPr id="11267" name="Text Box 3">
            <a:extLst>
              <a:ext uri="{FF2B5EF4-FFF2-40B4-BE49-F238E27FC236}">
                <a16:creationId xmlns:a16="http://schemas.microsoft.com/office/drawing/2014/main" id="{A14CC620-0BD8-59AD-E54C-5E5EF3822440}"/>
              </a:ext>
            </a:extLst>
          </p:cNvPr>
          <p:cNvSpPr txBox="1">
            <a:spLocks noChangeArrowheads="1"/>
          </p:cNvSpPr>
          <p:nvPr/>
        </p:nvSpPr>
        <p:spPr bwMode="auto">
          <a:xfrm>
            <a:off x="868837" y="1453516"/>
            <a:ext cx="10454325" cy="469359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300" dirty="0"/>
              <a:t>Paulus drückt es in der Apostelgeschichte so aus:</a:t>
            </a:r>
          </a:p>
          <a:p>
            <a:pPr algn="just"/>
            <a:endParaRPr lang="en-GB" sz="2300" dirty="0"/>
          </a:p>
          <a:p>
            <a:pPr algn="just"/>
            <a:r>
              <a:rPr lang="de-DE" sz="2300" dirty="0"/>
              <a:t>„Der Gott, der die Welt gemacht hat und alles, was darinnen ist, Er, der HERR des Himmels und der Erde, wohnt nicht in Tempeln mit Händen gemacht; Ihm wird auch nicht von Menschenhänden gedient als ob Er etwas bedürfte, da Er ja selbst allen Leben und Odem und alles gibt. Und Er hat aus einem Blut das ganze Menschengeschlecht gemacht, dass es auf dem ganzen Erdboden wohne, und hat im voraus die Zeiten und die Grenzen ihres Wohnens bestimmt, dass sie den HERRN suchen sollten, ob sie Ihn wohl spüren und finden möchten, da Er ja nicht ferne ist von einem jeglichen unter uns; </a:t>
            </a:r>
            <a:r>
              <a:rPr lang="de-DE" sz="2300" dirty="0">
                <a:solidFill>
                  <a:srgbClr val="92D050"/>
                </a:solidFill>
              </a:rPr>
              <a:t>denn in Ihm leben, weben und sind wir</a:t>
            </a:r>
            <a:r>
              <a:rPr lang="de-DE" sz="2300" dirty="0"/>
              <a:t>, wie auch einige von euren Dichtern gesagt haben: 'Wir sind auch Seines Geschlechts.‘“    (Apostelgeschichte 17, 24–28)</a:t>
            </a:r>
            <a:endParaRPr lang="en-GB" sz="2300" dirty="0"/>
          </a:p>
        </p:txBody>
      </p:sp>
    </p:spTree>
    <p:extLst>
      <p:ext uri="{BB962C8B-B14F-4D97-AF65-F5344CB8AC3E}">
        <p14:creationId xmlns:p14="http://schemas.microsoft.com/office/powerpoint/2010/main" val="8707449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3788C3-3E8C-4EAD-72C8-CCBD4112CF6B}"/>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C0A01A52-632E-F9E8-18C3-6F29BF388AE6}"/>
              </a:ext>
            </a:extLst>
          </p:cNvPr>
          <p:cNvSpPr>
            <a:spLocks noGrp="1" noChangeArrowheads="1"/>
          </p:cNvSpPr>
          <p:nvPr>
            <p:ph type="ctrTitle"/>
          </p:nvPr>
        </p:nvSpPr>
        <p:spPr>
          <a:xfrm>
            <a:off x="1696776" y="496356"/>
            <a:ext cx="8347141" cy="628459"/>
          </a:xfrm>
        </p:spPr>
        <p:txBody>
          <a:bodyPr>
            <a:normAutofit fontScale="90000"/>
          </a:bodyPr>
          <a:lstStyle/>
          <a:p>
            <a:pPr defTabSz="1036638"/>
            <a:r>
              <a:rPr lang="en-US" altLang="en-US" sz="3200" dirty="0"/>
              <a:t>Die </a:t>
            </a:r>
            <a:r>
              <a:rPr lang="en-US" altLang="en-US" sz="3200" dirty="0" err="1"/>
              <a:t>frage</a:t>
            </a:r>
            <a:r>
              <a:rPr lang="en-US" altLang="en-US" sz="3200" dirty="0"/>
              <a:t> des lebens </a:t>
            </a:r>
            <a:r>
              <a:rPr lang="en-US" altLang="en-US" sz="3200" dirty="0" err="1"/>
              <a:t>Kapitel</a:t>
            </a:r>
            <a:r>
              <a:rPr lang="en-US" altLang="en-US" sz="3200" dirty="0"/>
              <a:t>  2 – </a:t>
            </a:r>
            <a:r>
              <a:rPr lang="en-US" altLang="en-US" sz="3200" dirty="0" err="1"/>
              <a:t>Lebensquellsysteme</a:t>
            </a:r>
            <a:endParaRPr lang="en-US" altLang="en-US" sz="3200" dirty="0"/>
          </a:p>
        </p:txBody>
      </p:sp>
      <p:sp>
        <p:nvSpPr>
          <p:cNvPr id="11267" name="Text Box 3">
            <a:extLst>
              <a:ext uri="{FF2B5EF4-FFF2-40B4-BE49-F238E27FC236}">
                <a16:creationId xmlns:a16="http://schemas.microsoft.com/office/drawing/2014/main" id="{2DEDEC37-18CC-94E4-B969-3351AE01FF99}"/>
              </a:ext>
            </a:extLst>
          </p:cNvPr>
          <p:cNvSpPr txBox="1">
            <a:spLocks noChangeArrowheads="1"/>
          </p:cNvSpPr>
          <p:nvPr/>
        </p:nvSpPr>
        <p:spPr bwMode="auto">
          <a:xfrm>
            <a:off x="447368" y="1247365"/>
            <a:ext cx="11297263" cy="313932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a:r>
              <a:rPr lang="de-DE" sz="2100" dirty="0">
                <a:latin typeface="Rockwell" panose="02060603020205020403" pitchFamily="18" charset="0"/>
              </a:rPr>
              <a:t>Es ist interessant zu beobachten, dass der Ort, wo das Leben seinen Ursprung hat, typischerweise der Ort ist, den wir als „Das Göttliche“ bezeichnen. Wenn wir die verschiedenen Lebensquellsysteme zusammenfassen, können wir sie in drei Grundideen ausdrücken: Der Mensch hat Leben in sich selbst oder hat die Fähigkeit, es selbst zu produzieren; oder er empfängt es als ein Einmalpaket von jemandem, der es produzieren kann; oder er empfängt es Moment für Moment von jemandem, der es produzieren kann.</a:t>
            </a:r>
            <a:endParaRPr lang="en-GB" sz="2100" dirty="0">
              <a:latin typeface="Rockwell" panose="02060603020205020403" pitchFamily="18" charset="0"/>
            </a:endParaRPr>
          </a:p>
          <a:p>
            <a:pPr algn="just"/>
            <a:endParaRPr lang="en-GB" sz="2400" dirty="0">
              <a:latin typeface="Palatino Linotype" panose="02040502050505030304" pitchFamily="18" charset="0"/>
            </a:endParaRPr>
          </a:p>
          <a:p>
            <a:pPr algn="just"/>
            <a:endParaRPr lang="en-GB" altLang="en-US" sz="2400" dirty="0">
              <a:effectLst>
                <a:outerShdw blurRad="38100" dist="38100" dir="2700000" algn="tl">
                  <a:srgbClr val="000000"/>
                </a:outerShdw>
              </a:effectLst>
              <a:latin typeface="Palatino Linotype" panose="02040502050505030304" pitchFamily="18" charset="0"/>
            </a:endParaRPr>
          </a:p>
          <a:p>
            <a:pPr algn="just"/>
            <a:endParaRPr lang="en-AU" altLang="en-US" sz="2400" dirty="0">
              <a:effectLst>
                <a:outerShdw blurRad="38100" dist="38100" dir="2700000" algn="tl">
                  <a:srgbClr val="000000"/>
                </a:outerShdw>
              </a:effectLst>
              <a:latin typeface="Palatino Linotype" panose="02040502050505030304" pitchFamily="18" charset="0"/>
            </a:endParaRPr>
          </a:p>
        </p:txBody>
      </p:sp>
      <p:graphicFrame>
        <p:nvGraphicFramePr>
          <p:cNvPr id="2" name="Table 1">
            <a:extLst>
              <a:ext uri="{FF2B5EF4-FFF2-40B4-BE49-F238E27FC236}">
                <a16:creationId xmlns:a16="http://schemas.microsoft.com/office/drawing/2014/main" id="{583F795C-66B9-83D0-D54B-0AB90D38031E}"/>
              </a:ext>
            </a:extLst>
          </p:cNvPr>
          <p:cNvGraphicFramePr>
            <a:graphicFrameLocks noGrp="1"/>
          </p:cNvGraphicFramePr>
          <p:nvPr>
            <p:extLst>
              <p:ext uri="{D42A27DB-BD31-4B8C-83A1-F6EECF244321}">
                <p14:modId xmlns:p14="http://schemas.microsoft.com/office/powerpoint/2010/main" val="3264302120"/>
              </p:ext>
            </p:extLst>
          </p:nvPr>
        </p:nvGraphicFramePr>
        <p:xfrm>
          <a:off x="2271860" y="3598683"/>
          <a:ext cx="7352909" cy="3108960"/>
        </p:xfrm>
        <a:graphic>
          <a:graphicData uri="http://schemas.openxmlformats.org/drawingml/2006/table">
            <a:tbl>
              <a:tblPr firstRow="1" firstCol="1" lastRow="1" lastCol="1" bandRow="1" bandCol="1">
                <a:tableStyleId>{5C22544A-7EE6-4342-B048-85BDC9FD1C3A}</a:tableStyleId>
              </a:tblPr>
              <a:tblGrid>
                <a:gridCol w="2509275">
                  <a:extLst>
                    <a:ext uri="{9D8B030D-6E8A-4147-A177-3AD203B41FA5}">
                      <a16:colId xmlns:a16="http://schemas.microsoft.com/office/drawing/2014/main" val="2611606374"/>
                    </a:ext>
                  </a:extLst>
                </a:gridCol>
                <a:gridCol w="2450112">
                  <a:extLst>
                    <a:ext uri="{9D8B030D-6E8A-4147-A177-3AD203B41FA5}">
                      <a16:colId xmlns:a16="http://schemas.microsoft.com/office/drawing/2014/main" val="2244329771"/>
                    </a:ext>
                  </a:extLst>
                </a:gridCol>
                <a:gridCol w="2393522">
                  <a:extLst>
                    <a:ext uri="{9D8B030D-6E8A-4147-A177-3AD203B41FA5}">
                      <a16:colId xmlns:a16="http://schemas.microsoft.com/office/drawing/2014/main" val="1945535360"/>
                    </a:ext>
                  </a:extLst>
                </a:gridCol>
              </a:tblGrid>
              <a:tr h="0">
                <a:tc>
                  <a:txBody>
                    <a:bodyPr/>
                    <a:lstStyle/>
                    <a:p>
                      <a:pPr algn="ctr">
                        <a:spcBef>
                          <a:spcPts val="400"/>
                        </a:spcBef>
                        <a:spcAft>
                          <a:spcPts val="400"/>
                        </a:spcAft>
                        <a:buNone/>
                      </a:pPr>
                      <a:r>
                        <a:rPr lang="en-US" sz="3200" dirty="0">
                          <a:effectLst/>
                        </a:rPr>
                        <a:t>Modell 1</a:t>
                      </a:r>
                      <a:endParaRPr lang="en-AU" sz="1800" dirty="0">
                        <a:effectLst/>
                      </a:endParaRPr>
                    </a:p>
                    <a:p>
                      <a:pPr algn="ctr">
                        <a:spcAft>
                          <a:spcPts val="800"/>
                        </a:spcAft>
                        <a:buNone/>
                      </a:pPr>
                      <a:r>
                        <a:rPr lang="de-DE" dirty="0"/>
                        <a:t>Der Mensch hat eine innewohnende Lebensquelle (das Göttliche), die in ihm selbst ihren Ursprung hat.</a:t>
                      </a:r>
                    </a:p>
                    <a:p>
                      <a:pPr algn="ctr">
                        <a:spcAft>
                          <a:spcPts val="800"/>
                        </a:spcAft>
                        <a:buNone/>
                      </a:pPr>
                      <a:r>
                        <a:rPr lang="en-US" sz="1800" dirty="0">
                          <a:effectLst/>
                          <a:latin typeface="Rockwell" panose="02060603020205020403" pitchFamily="18" charset="0"/>
                          <a:ea typeface="Times New Roman" panose="02020603050405020304" pitchFamily="18" charset="0"/>
                          <a:cs typeface="Times New Roman" panose="02020603050405020304" pitchFamily="18" charset="0"/>
                        </a:rPr>
                        <a:t>DER MENSCH IST GÖTTLICH</a:t>
                      </a:r>
                      <a:endParaRPr lang="en-AU" sz="1800" dirty="0">
                        <a:effectLst/>
                        <a:latin typeface="Rockwell" panose="02060603020205020403"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400"/>
                        </a:spcBef>
                        <a:spcAft>
                          <a:spcPts val="400"/>
                        </a:spcAft>
                        <a:buNone/>
                      </a:pPr>
                      <a:r>
                        <a:rPr lang="en-US" sz="3200" dirty="0">
                          <a:effectLst/>
                        </a:rPr>
                        <a:t>Modell 2 </a:t>
                      </a:r>
                      <a:r>
                        <a:rPr lang="de-DE" dirty="0"/>
                        <a:t>Dem Menschen wurde eine Lebensquelle von Gott (dem Göttlichen) gegeben, die er in sich selbst besitzt.</a:t>
                      </a:r>
                    </a:p>
                    <a:p>
                      <a:pPr algn="ctr">
                        <a:spcBef>
                          <a:spcPts val="400"/>
                        </a:spcBef>
                        <a:spcAft>
                          <a:spcPts val="400"/>
                        </a:spcAft>
                        <a:buNone/>
                      </a:pPr>
                      <a:r>
                        <a:rPr lang="en-US" sz="1800" b="1" dirty="0">
                          <a:effectLst/>
                          <a:latin typeface="Rockwell" panose="02060603020205020403" pitchFamily="18" charset="0"/>
                          <a:cs typeface="Times New Roman" panose="02020603050405020304" pitchFamily="18" charset="0"/>
                        </a:rPr>
                        <a:t>DER  MENSCH IST UNSTERBLICH</a:t>
                      </a:r>
                      <a:endParaRPr lang="en-AU" sz="1600" b="1" dirty="0">
                        <a:effectLst/>
                        <a:latin typeface="Rockwell" panose="02060603020205020403" pitchFamily="18" charset="0"/>
                        <a:cs typeface="Times New Roman" panose="02020603050405020304" pitchFamily="18" charset="0"/>
                      </a:endParaRPr>
                    </a:p>
                  </a:txBody>
                  <a:tcPr marL="68580" marR="68580" marT="0" marB="0"/>
                </a:tc>
                <a:tc>
                  <a:txBody>
                    <a:bodyPr/>
                    <a:lstStyle/>
                    <a:p>
                      <a:pPr algn="ctr">
                        <a:spcBef>
                          <a:spcPts val="400"/>
                        </a:spcBef>
                        <a:spcAft>
                          <a:spcPts val="400"/>
                        </a:spcAft>
                        <a:buNone/>
                      </a:pPr>
                      <a:r>
                        <a:rPr lang="en-US" sz="3200" dirty="0">
                          <a:effectLst/>
                        </a:rPr>
                        <a:t>Modell 3</a:t>
                      </a:r>
                      <a:r>
                        <a:rPr lang="en-AU" sz="1800" dirty="0">
                          <a:effectLst/>
                        </a:rPr>
                        <a:t> </a:t>
                      </a:r>
                    </a:p>
                    <a:p>
                      <a:pPr algn="ctr">
                        <a:spcBef>
                          <a:spcPts val="400"/>
                        </a:spcBef>
                        <a:spcAft>
                          <a:spcPts val="400"/>
                        </a:spcAft>
                        <a:buNone/>
                      </a:pPr>
                      <a:r>
                        <a:rPr lang="de-DE" dirty="0"/>
                        <a:t>Der Mensch empfängt Leben durch eine Beziehung mit Gott (dem Göttlichen) außerhalb seiner selbst</a:t>
                      </a:r>
                      <a:r>
                        <a:rPr lang="en-US" sz="1800" dirty="0">
                          <a:effectLst/>
                        </a:rPr>
                        <a:t>.</a:t>
                      </a:r>
                      <a:endParaRPr lang="en-AU" sz="1800" dirty="0">
                        <a:effectLst/>
                      </a:endParaRPr>
                    </a:p>
                    <a:p>
                      <a:pPr algn="ctr">
                        <a:spcAft>
                          <a:spcPts val="800"/>
                        </a:spcAft>
                        <a:buNone/>
                      </a:pPr>
                      <a:r>
                        <a:rPr lang="en-US" sz="1800" dirty="0">
                          <a:effectLst/>
                        </a:rPr>
                        <a:t>DER MENSCH IST STERBLICH</a:t>
                      </a:r>
                      <a:endParaRPr lang="en-AU" sz="1800" dirty="0">
                        <a:effectLst/>
                        <a:latin typeface="Palatino Linotype" panose="0204050205050503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572576783"/>
                  </a:ext>
                </a:extLst>
              </a:tr>
            </a:tbl>
          </a:graphicData>
        </a:graphic>
      </p:graphicFrame>
    </p:spTree>
    <p:extLst>
      <p:ext uri="{BB962C8B-B14F-4D97-AF65-F5344CB8AC3E}">
        <p14:creationId xmlns:p14="http://schemas.microsoft.com/office/powerpoint/2010/main" val="134122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AC0F90-1BD8-1611-7BBE-74DA9288B5A2}"/>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5AB37D4D-1891-09A9-9C61-1F0CE6BB1A0B}"/>
              </a:ext>
            </a:extLst>
          </p:cNvPr>
          <p:cNvSpPr>
            <a:spLocks noGrp="1" noChangeArrowheads="1"/>
          </p:cNvSpPr>
          <p:nvPr>
            <p:ph type="ctrTitle"/>
          </p:nvPr>
        </p:nvSpPr>
        <p:spPr>
          <a:xfrm>
            <a:off x="1871403" y="387796"/>
            <a:ext cx="8022676" cy="628459"/>
          </a:xfrm>
        </p:spPr>
        <p:txBody>
          <a:bodyPr>
            <a:normAutofit fontScale="90000"/>
          </a:bodyPr>
          <a:lstStyle/>
          <a:p>
            <a:pPr defTabSz="1036638"/>
            <a:r>
              <a:rPr lang="en-US" altLang="en-US" sz="3200" dirty="0"/>
              <a:t>Die </a:t>
            </a:r>
            <a:r>
              <a:rPr lang="en-US" altLang="en-US" sz="3200" dirty="0" err="1"/>
              <a:t>frage</a:t>
            </a:r>
            <a:r>
              <a:rPr lang="en-US" altLang="en-US" sz="3200" dirty="0"/>
              <a:t> des lebens </a:t>
            </a:r>
            <a:r>
              <a:rPr lang="en-US" altLang="en-US" sz="3200" dirty="0" err="1"/>
              <a:t>kapitel</a:t>
            </a:r>
            <a:r>
              <a:rPr lang="en-US" altLang="en-US" sz="3200" dirty="0"/>
              <a:t> 2 – </a:t>
            </a:r>
            <a:r>
              <a:rPr lang="en-US" altLang="en-US" sz="3200" dirty="0" err="1"/>
              <a:t>Lebensquellsysteme</a:t>
            </a:r>
            <a:endParaRPr lang="en-US" altLang="en-US" sz="3200" dirty="0"/>
          </a:p>
        </p:txBody>
      </p:sp>
      <p:pic>
        <p:nvPicPr>
          <p:cNvPr id="4" name="Grafik 3">
            <a:extLst>
              <a:ext uri="{FF2B5EF4-FFF2-40B4-BE49-F238E27FC236}">
                <a16:creationId xmlns:a16="http://schemas.microsoft.com/office/drawing/2014/main" id="{290ADD1A-49DC-E17D-D8F4-124A1ED3892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12434" y="1128525"/>
            <a:ext cx="7540613" cy="5454802"/>
          </a:xfrm>
          <a:prstGeom prst="rect">
            <a:avLst/>
          </a:prstGeom>
        </p:spPr>
      </p:pic>
    </p:spTree>
    <p:extLst>
      <p:ext uri="{BB962C8B-B14F-4D97-AF65-F5344CB8AC3E}">
        <p14:creationId xmlns:p14="http://schemas.microsoft.com/office/powerpoint/2010/main" val="2360770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31C52-F0AC-42DE-6B2B-8644C36E515C}"/>
            </a:ext>
          </a:extLst>
        </p:cNvPr>
        <p:cNvGrpSpPr/>
        <p:nvPr/>
      </p:nvGrpSpPr>
      <p:grpSpPr>
        <a:xfrm>
          <a:off x="0" y="0"/>
          <a:ext cx="0" cy="0"/>
          <a:chOff x="0" y="0"/>
          <a:chExt cx="0" cy="0"/>
        </a:xfrm>
      </p:grpSpPr>
      <p:sp>
        <p:nvSpPr>
          <p:cNvPr id="11266" name="Rectangle 2">
            <a:extLst>
              <a:ext uri="{FF2B5EF4-FFF2-40B4-BE49-F238E27FC236}">
                <a16:creationId xmlns:a16="http://schemas.microsoft.com/office/drawing/2014/main" id="{3446B177-6A22-BFAC-6820-F7E07714A550}"/>
              </a:ext>
            </a:extLst>
          </p:cNvPr>
          <p:cNvSpPr>
            <a:spLocks noGrp="1" noChangeArrowheads="1"/>
          </p:cNvSpPr>
          <p:nvPr>
            <p:ph type="ctrTitle"/>
          </p:nvPr>
        </p:nvSpPr>
        <p:spPr>
          <a:xfrm>
            <a:off x="4955458" y="421398"/>
            <a:ext cx="6696072" cy="1295193"/>
          </a:xfrm>
        </p:spPr>
        <p:txBody>
          <a:bodyPr>
            <a:normAutofit fontScale="90000"/>
          </a:bodyPr>
          <a:lstStyle/>
          <a:p>
            <a:pPr defTabSz="1036638"/>
            <a:r>
              <a:rPr lang="en-US" altLang="en-US" sz="3200" dirty="0"/>
              <a:t>Die </a:t>
            </a:r>
            <a:r>
              <a:rPr lang="en-US" altLang="en-US" sz="3200" dirty="0" err="1"/>
              <a:t>frage</a:t>
            </a:r>
            <a:r>
              <a:rPr lang="en-US" altLang="en-US" sz="3200" dirty="0"/>
              <a:t> des Lebens </a:t>
            </a:r>
            <a:r>
              <a:rPr lang="en-US" altLang="en-US" sz="3200" dirty="0" err="1"/>
              <a:t>kap</a:t>
            </a:r>
            <a:r>
              <a:rPr lang="en-US" altLang="en-US" sz="3200" dirty="0"/>
              <a:t> 11 </a:t>
            </a:r>
            <a:r>
              <a:rPr lang="en-US" altLang="en-US" sz="2400" dirty="0" err="1">
                <a:effectLst/>
              </a:rPr>
              <a:t>zugrundeliegende</a:t>
            </a:r>
            <a:r>
              <a:rPr lang="en-US" altLang="en-US" sz="2400" dirty="0">
                <a:effectLst/>
              </a:rPr>
              <a:t> </a:t>
            </a:r>
            <a:r>
              <a:rPr lang="en-US" altLang="en-US" sz="2400" dirty="0" err="1">
                <a:effectLst/>
              </a:rPr>
              <a:t>Glaubenssysteme</a:t>
            </a:r>
            <a:r>
              <a:rPr lang="en-US" altLang="en-US" sz="2400" dirty="0">
                <a:effectLst/>
              </a:rPr>
              <a:t> der </a:t>
            </a:r>
            <a:r>
              <a:rPr lang="en-US" altLang="en-US" sz="2400" dirty="0" err="1">
                <a:effectLst/>
              </a:rPr>
              <a:t>beiden</a:t>
            </a:r>
            <a:r>
              <a:rPr lang="en-US" altLang="en-US" sz="2400" dirty="0">
                <a:effectLst/>
              </a:rPr>
              <a:t> </a:t>
            </a:r>
            <a:r>
              <a:rPr lang="en-US" altLang="en-US" sz="2400" dirty="0" err="1">
                <a:effectLst/>
              </a:rPr>
              <a:t>königreiche</a:t>
            </a:r>
            <a:endParaRPr lang="en-US" altLang="en-US" sz="2400" dirty="0"/>
          </a:p>
        </p:txBody>
      </p:sp>
      <p:sp>
        <p:nvSpPr>
          <p:cNvPr id="5" name="TextBox 4">
            <a:extLst>
              <a:ext uri="{FF2B5EF4-FFF2-40B4-BE49-F238E27FC236}">
                <a16:creationId xmlns:a16="http://schemas.microsoft.com/office/drawing/2014/main" id="{77D14F6A-5AB1-90BB-94FC-159328EB358F}"/>
              </a:ext>
            </a:extLst>
          </p:cNvPr>
          <p:cNvSpPr txBox="1"/>
          <p:nvPr/>
        </p:nvSpPr>
        <p:spPr>
          <a:xfrm>
            <a:off x="4955458" y="1819954"/>
            <a:ext cx="6861586" cy="4939814"/>
          </a:xfrm>
          <a:prstGeom prst="rect">
            <a:avLst/>
          </a:prstGeom>
          <a:noFill/>
        </p:spPr>
        <p:txBody>
          <a:bodyPr wrap="square">
            <a:spAutoFit/>
          </a:bodyPr>
          <a:lstStyle/>
          <a:p>
            <a:pPr algn="just">
              <a:spcAft>
                <a:spcPts val="800"/>
              </a:spcAft>
              <a:buNone/>
            </a:pPr>
            <a:r>
              <a:rPr lang="de-DE" sz="2100" dirty="0">
                <a:solidFill>
                  <a:schemeClr val="accent1"/>
                </a:solidFill>
                <a:latin typeface="Rockwell" panose="02060603020205020403" pitchFamily="18" charset="0"/>
                <a:ea typeface="Times New Roman" panose="02020603050405020304" pitchFamily="18" charset="0"/>
                <a:cs typeface="Times New Roman" panose="02020603050405020304" pitchFamily="18" charset="0"/>
              </a:rPr>
              <a:t>„Abrahams Fokus auf eine beziehungsorientierte Sichtweise </a:t>
            </a:r>
            <a:r>
              <a:rPr lang="de-DE" sz="2100" dirty="0">
                <a:latin typeface="Rockwell" panose="02060603020205020403" pitchFamily="18" charset="0"/>
                <a:ea typeface="Times New Roman" panose="02020603050405020304" pitchFamily="18" charset="0"/>
                <a:cs typeface="Times New Roman" panose="02020603050405020304" pitchFamily="18" charset="0"/>
              </a:rPr>
              <a:t>ist das unvermeidliche Ergebnis eines Glaubens, </a:t>
            </a:r>
            <a:r>
              <a:rPr lang="de-DE" sz="2100" dirty="0">
                <a:solidFill>
                  <a:schemeClr val="accent1"/>
                </a:solidFill>
                <a:latin typeface="Rockwell" panose="02060603020205020403" pitchFamily="18" charset="0"/>
                <a:ea typeface="Times New Roman" panose="02020603050405020304" pitchFamily="18" charset="0"/>
                <a:cs typeface="Times New Roman" panose="02020603050405020304" pitchFamily="18" charset="0"/>
              </a:rPr>
              <a:t>dass er von einer Beziehung abhängig ist, um Leben zu haben. Die Natur der Beziehung drückt sich aus wie ein Vater zu seinen Kindern. Abrahams Glaube, dass derjenige, der ihm Leben gibt, ein liebevoller Vater ist, reduziert das Bedürfnis, allzu besorgt zu sein um die Bewahrung seines eigenen Lebens. Sorgen um Schutz und Verteidigung haben keine hohe Priorität. </a:t>
            </a:r>
            <a:r>
              <a:rPr lang="de-DE" sz="2100" dirty="0">
                <a:latin typeface="Rockwell" panose="02060603020205020403" pitchFamily="18" charset="0"/>
                <a:ea typeface="Times New Roman" panose="02020603050405020304" pitchFamily="18" charset="0"/>
                <a:cs typeface="Times New Roman" panose="02020603050405020304" pitchFamily="18" charset="0"/>
              </a:rPr>
              <a:t>Aus diesem Grund ist Abraham zufrieden, in ländlichen Gebieten zu wohnen, ohne ummauerte Städte und die Notwendigkeit, große Menschengruppen zusammenzupferchen um der erhöhten Sicherheit willen.“</a:t>
            </a:r>
            <a:r>
              <a:rPr lang="en-US" sz="2100" dirty="0">
                <a:latin typeface="Rockwell" panose="02060603020205020403" pitchFamily="18" charset="0"/>
                <a:ea typeface="Times New Roman" panose="02020603050405020304" pitchFamily="18" charset="0"/>
                <a:cs typeface="Times New Roman" panose="02020603050405020304" pitchFamily="18" charset="0"/>
              </a:rPr>
              <a:t> (Die Frage des Lebens 97)</a:t>
            </a:r>
            <a:endParaRPr lang="en-AU" sz="2200" dirty="0">
              <a:effectLst/>
              <a:latin typeface="Rockwell" panose="02060603020205020403" pitchFamily="18" charset="0"/>
              <a:ea typeface="Times New Roman" panose="02020603050405020304" pitchFamily="18" charset="0"/>
              <a:cs typeface="Times New Roman" panose="02020603050405020304" pitchFamily="18" charset="0"/>
            </a:endParaRPr>
          </a:p>
        </p:txBody>
      </p:sp>
      <p:pic>
        <p:nvPicPr>
          <p:cNvPr id="10" name="Grafik 9">
            <a:extLst>
              <a:ext uri="{FF2B5EF4-FFF2-40B4-BE49-F238E27FC236}">
                <a16:creationId xmlns:a16="http://schemas.microsoft.com/office/drawing/2014/main" id="{BF7C83D4-B3F4-3514-E82F-6B30D56BAC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6816" y="140985"/>
            <a:ext cx="4334184" cy="6511869"/>
          </a:xfrm>
          <a:prstGeom prst="rect">
            <a:avLst/>
          </a:prstGeom>
        </p:spPr>
      </p:pic>
    </p:spTree>
    <p:extLst>
      <p:ext uri="{BB962C8B-B14F-4D97-AF65-F5344CB8AC3E}">
        <p14:creationId xmlns:p14="http://schemas.microsoft.com/office/powerpoint/2010/main" val="93378618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TM04033921[[fn=Damask]]</Template>
  <TotalTime>0</TotalTime>
  <Words>3695</Words>
  <Application>Microsoft Office PowerPoint</Application>
  <PresentationFormat>Breitbild</PresentationFormat>
  <Paragraphs>154</Paragraphs>
  <Slides>27</Slides>
  <Notes>1</Notes>
  <HiddenSlides>0</HiddenSlides>
  <MMClips>0</MMClips>
  <ScaleCrop>false</ScaleCrop>
  <HeadingPairs>
    <vt:vector size="6" baseType="variant">
      <vt:variant>
        <vt:lpstr>Verwendete Schriftarten</vt:lpstr>
      </vt:variant>
      <vt:variant>
        <vt:i4>7</vt:i4>
      </vt:variant>
      <vt:variant>
        <vt:lpstr>Design</vt:lpstr>
      </vt:variant>
      <vt:variant>
        <vt:i4>1</vt:i4>
      </vt:variant>
      <vt:variant>
        <vt:lpstr>Folientitel</vt:lpstr>
      </vt:variant>
      <vt:variant>
        <vt:i4>27</vt:i4>
      </vt:variant>
    </vt:vector>
  </HeadingPairs>
  <TitlesOfParts>
    <vt:vector size="35" baseType="lpstr">
      <vt:lpstr>Adobe Garamond Pro</vt:lpstr>
      <vt:lpstr>Arial</vt:lpstr>
      <vt:lpstr>Bookman Old Style</vt:lpstr>
      <vt:lpstr>Calibri</vt:lpstr>
      <vt:lpstr>Palatino Linotype</vt:lpstr>
      <vt:lpstr>Rockwell</vt:lpstr>
      <vt:lpstr>Times New Roman</vt:lpstr>
      <vt:lpstr>Damask</vt:lpstr>
      <vt:lpstr>Das beziehungs-königreich</vt:lpstr>
      <vt:lpstr>Vor 25 Jahren …</vt:lpstr>
      <vt:lpstr>PowerPoint-Präsentation</vt:lpstr>
      <vt:lpstr>Der Duracell baum</vt:lpstr>
      <vt:lpstr>Die Quelle des lebens –  IDentitätsKrieg kapitel 2</vt:lpstr>
      <vt:lpstr>Die Quelle des lebens –  IDentitätsKrieg kapitel 2</vt:lpstr>
      <vt:lpstr>Die frage des lebens Kapitel  2 – Lebensquellsysteme</vt:lpstr>
      <vt:lpstr>Die frage des lebens kapitel 2 – Lebensquellsysteme</vt:lpstr>
      <vt:lpstr>Die frage des Lebens kap 11 zugrundeliegende Glaubenssysteme der beiden königreiche</vt:lpstr>
      <vt:lpstr>Der wendepunkt</vt:lpstr>
      <vt:lpstr>Die entscheidende Frage</vt:lpstr>
      <vt:lpstr>Die rückkehr des elia kapitel 17</vt:lpstr>
      <vt:lpstr>Die rückkehr des elia kapitel 17</vt:lpstr>
      <vt:lpstr>Die kernfrage – Rde Kapitel 18</vt:lpstr>
      <vt:lpstr>Die kernfrage – Rde Kapitel 18</vt:lpstr>
      <vt:lpstr>Die kernfrage – Rde Kapitel 18</vt:lpstr>
      <vt:lpstr>Die kernfrage – Rde Kapitel 18</vt:lpstr>
      <vt:lpstr>Die kernfrage – Rde Kapitel 18</vt:lpstr>
      <vt:lpstr>Unterschied der Vater-der-Liebe Bewegung von der Vater-Sohn-Bewegung</vt:lpstr>
      <vt:lpstr>Unterschied der Vater-der-Liebe-Bewegung von der Vater-Sohn-Bewegung</vt:lpstr>
      <vt:lpstr>Auswirkungen eines falschen Wertesystems</vt:lpstr>
      <vt:lpstr>Auswirkungen eines falschen Wertesystems</vt:lpstr>
      <vt:lpstr>Welche messrute?</vt:lpstr>
      <vt:lpstr>Welche messrute?</vt:lpstr>
      <vt:lpstr>Der weg zum charakter gottes</vt:lpstr>
      <vt:lpstr>schlussfolgerungen</vt:lpstr>
      <vt:lpstr>PowerPoint-Präsentation</vt:lpstr>
    </vt:vector>
  </TitlesOfParts>
  <Company>Maranatha Media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Ham and the Rise of Worthlessness</dc:title>
  <dc:creator>Adrian Ebens</dc:creator>
  <cp:lastModifiedBy>Jutta Deichsel</cp:lastModifiedBy>
  <cp:revision>634</cp:revision>
  <dcterms:created xsi:type="dcterms:W3CDTF">2006-05-23T07:55:33Z</dcterms:created>
  <dcterms:modified xsi:type="dcterms:W3CDTF">2026-07-15T15:04:25Z</dcterms:modified>
</cp:coreProperties>
</file>