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75" r:id="rId1"/>
  </p:sldMasterIdLst>
  <p:notesMasterIdLst>
    <p:notesMasterId r:id="rId30"/>
  </p:notesMasterIdLst>
  <p:sldIdLst>
    <p:sldId id="279" r:id="rId2"/>
    <p:sldId id="809" r:id="rId3"/>
    <p:sldId id="810" r:id="rId4"/>
    <p:sldId id="811" r:id="rId5"/>
    <p:sldId id="808" r:id="rId6"/>
    <p:sldId id="693" r:id="rId7"/>
    <p:sldId id="801" r:id="rId8"/>
    <p:sldId id="817" r:id="rId9"/>
    <p:sldId id="812" r:id="rId10"/>
    <p:sldId id="780" r:id="rId11"/>
    <p:sldId id="788" r:id="rId12"/>
    <p:sldId id="777" r:id="rId13"/>
    <p:sldId id="818" r:id="rId14"/>
    <p:sldId id="802" r:id="rId15"/>
    <p:sldId id="799" r:id="rId16"/>
    <p:sldId id="819" r:id="rId17"/>
    <p:sldId id="776" r:id="rId18"/>
    <p:sldId id="793" r:id="rId19"/>
    <p:sldId id="820" r:id="rId20"/>
    <p:sldId id="781" r:id="rId21"/>
    <p:sldId id="803" r:id="rId22"/>
    <p:sldId id="800" r:id="rId23"/>
    <p:sldId id="804" r:id="rId24"/>
    <p:sldId id="805" r:id="rId25"/>
    <p:sldId id="821" r:id="rId26"/>
    <p:sldId id="822" r:id="rId27"/>
    <p:sldId id="815" r:id="rId28"/>
    <p:sldId id="75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F6204-8B82-4359-ADF8-2DB519F03F99}" v="867" dt="2026-10-12T13:49:56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2199AC6-CE83-7579-5502-CAB30FEE8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9B3A382-C44A-B243-C464-353E9CA30A0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6E289C77-246A-2E19-CACD-9B592A8F0B6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F4C75F92-7E89-7189-8FF4-AB34FE53F36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078757D3-3955-E48B-6AEF-C7DEBB344F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CE62AA99-74E5-778C-4D54-DB297777C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5739DF1-8238-40C8-B4C2-C5866D4DD284}" type="slidenum">
              <a:rPr lang="en-US" altLang="en-US"/>
              <a:pPr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AE3F-E6DE-4904-BDF4-5E6342F37850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65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E6709-1E79-4B04-BBFB-F46437A3949A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83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2117A-A9B2-46B3-864D-9AEA2B9A1CCA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75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903C-3DD7-4AE0-8FC0-983D65FB4D04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42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7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6E834-8518-4AF1-B7F1-5DCF3C1B905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49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A0FF5-FF93-4899-9D42-0E1B42757686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9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00080-C883-4CF2-9B68-56024F800E2C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646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0E72-8E01-4996-94CE-527DAAE3227D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515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02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292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5487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33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747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544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FFEE0-A85E-40EB-914D-C849F6DD9F33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660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275A1-0980-43D4-A938-F399040B26DE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57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36425-8D66-4205-8F09-00313B5D3F35}" type="slidenum">
              <a:rPr lang="en-US" altLang="en-US" smtClean="0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229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DBEFE-0C7D-4EEA-8AAD-FA1FEFD7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572" y="1881579"/>
            <a:ext cx="6275270" cy="2672612"/>
          </a:xfrm>
        </p:spPr>
        <p:txBody>
          <a:bodyPr>
            <a:noAutofit/>
          </a:bodyPr>
          <a:lstStyle/>
          <a:p>
            <a:r>
              <a:rPr lang="en-A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/>
              </a:rPr>
              <a:t>Die </a:t>
            </a:r>
            <a:r>
              <a:rPr lang="en-A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/>
              </a:rPr>
              <a:t>solide</a:t>
            </a:r>
            <a:r>
              <a:rPr lang="en-A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/>
              </a:rPr>
              <a:t> </a:t>
            </a:r>
            <a:r>
              <a:rPr lang="en-A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/>
              </a:rPr>
              <a:t>Plattform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5F4B5-1F3B-4719-96F1-B21DB150D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58" y="1881579"/>
            <a:ext cx="4554742" cy="30370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4ED4589-DF51-E7C7-0665-ED881F3B4B28}"/>
              </a:ext>
            </a:extLst>
          </p:cNvPr>
          <p:cNvSpPr txBox="1">
            <a:spLocks/>
          </p:cNvSpPr>
          <p:nvPr/>
        </p:nvSpPr>
        <p:spPr>
          <a:xfrm>
            <a:off x="919119" y="355077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A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Biblische</a:t>
            </a:r>
            <a:r>
              <a:rPr lang="en-A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kosmologie</a:t>
            </a:r>
            <a:r>
              <a:rPr lang="en-A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teil 1</a:t>
            </a:r>
          </a:p>
        </p:txBody>
      </p:sp>
    </p:spTree>
    <p:extLst>
      <p:ext uri="{BB962C8B-B14F-4D97-AF65-F5344CB8AC3E}">
        <p14:creationId xmlns:p14="http://schemas.microsoft.com/office/powerpoint/2010/main" val="127545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DA17-C380-3949-F10E-03980C968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87A12CC-CA46-8DC7-22E9-28C7EF47FC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9142" y="269493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Wie </a:t>
            </a:r>
            <a:r>
              <a:rPr lang="en-US" sz="3200" b="0" dirty="0" err="1">
                <a:ea typeface="+mj-lt"/>
                <a:cs typeface="+mj-lt"/>
              </a:rPr>
              <a:t>sollen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wir</a:t>
            </a:r>
            <a:r>
              <a:rPr lang="en-US" sz="3200" b="0" dirty="0">
                <a:ea typeface="+mj-lt"/>
                <a:cs typeface="+mj-lt"/>
              </a:rPr>
              <a:t> leben?</a:t>
            </a:r>
            <a:endParaRPr lang="de-DE" b="0" dirty="0">
              <a:ea typeface="+mj-lt"/>
              <a:cs typeface="+mj-lt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BF2B30F6-AA8E-8905-AACF-92C14D638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607" y="1100760"/>
            <a:ext cx="10424785" cy="495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800" dirty="0">
                <a:ea typeface="+mn-lt"/>
                <a:cs typeface="+mn-lt"/>
              </a:rPr>
              <a:t>Es </a:t>
            </a:r>
            <a:r>
              <a:rPr lang="en-GB" sz="2800" dirty="0" err="1">
                <a:ea typeface="+mn-lt"/>
                <a:cs typeface="+mn-lt"/>
              </a:rPr>
              <a:t>steht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geschrieben</a:t>
            </a:r>
            <a:r>
              <a:rPr lang="en-GB" sz="2800" dirty="0">
                <a:ea typeface="+mn-lt"/>
                <a:cs typeface="+mn-lt"/>
              </a:rPr>
              <a:t>: »Der Mensch </a:t>
            </a:r>
            <a:r>
              <a:rPr lang="en-GB" sz="2800" dirty="0" err="1">
                <a:ea typeface="+mn-lt"/>
                <a:cs typeface="+mn-lt"/>
              </a:rPr>
              <a:t>lebt</a:t>
            </a:r>
            <a:r>
              <a:rPr lang="en-GB" sz="2800" dirty="0">
                <a:ea typeface="+mn-lt"/>
                <a:cs typeface="+mn-lt"/>
              </a:rPr>
              <a:t> nicht </a:t>
            </a:r>
            <a:r>
              <a:rPr lang="en-GB" sz="2800" dirty="0" err="1">
                <a:ea typeface="+mn-lt"/>
                <a:cs typeface="+mn-lt"/>
              </a:rPr>
              <a:t>vom</a:t>
            </a:r>
            <a:r>
              <a:rPr lang="en-GB" sz="2800" dirty="0">
                <a:ea typeface="+mn-lt"/>
                <a:cs typeface="+mn-lt"/>
              </a:rPr>
              <a:t> Brot </a:t>
            </a:r>
            <a:r>
              <a:rPr lang="en-GB" sz="2800" dirty="0" err="1">
                <a:ea typeface="+mn-lt"/>
                <a:cs typeface="+mn-lt"/>
              </a:rPr>
              <a:t>allein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sondern</a:t>
            </a:r>
            <a:r>
              <a:rPr lang="en-GB" sz="2800" dirty="0">
                <a:ea typeface="+mn-lt"/>
                <a:cs typeface="+mn-lt"/>
              </a:rPr>
              <a:t> von </a:t>
            </a:r>
            <a:r>
              <a:rPr lang="en-GB" sz="2800" dirty="0" err="1">
                <a:ea typeface="+mn-lt"/>
                <a:cs typeface="+mn-lt"/>
              </a:rPr>
              <a:t>einem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u="sng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jeden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Wort, das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Mund Gottes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hervorgeht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!</a:t>
            </a:r>
            <a:r>
              <a:rPr lang="en-GB" sz="2800" dirty="0">
                <a:ea typeface="+mn-lt"/>
                <a:cs typeface="+mn-lt"/>
              </a:rPr>
              <a:t>«. Math 4,4</a:t>
            </a:r>
          </a:p>
          <a:p>
            <a:pPr algn="just"/>
            <a:endParaRPr lang="de-DE"/>
          </a:p>
          <a:p>
            <a:pPr algn="just"/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Gesetz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HERRN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vollkommen</a:t>
            </a:r>
            <a:r>
              <a:rPr lang="en-GB" sz="2800" dirty="0">
                <a:ea typeface="+mn-lt"/>
                <a:cs typeface="+mn-lt"/>
              </a:rPr>
              <a:t>, es </a:t>
            </a:r>
            <a:r>
              <a:rPr lang="en-GB" sz="2800" dirty="0" err="1">
                <a:ea typeface="+mn-lt"/>
                <a:cs typeface="+mn-lt"/>
              </a:rPr>
              <a:t>erquickt</a:t>
            </a:r>
            <a:r>
              <a:rPr lang="en-GB" sz="2800" dirty="0">
                <a:ea typeface="+mn-lt"/>
                <a:cs typeface="+mn-lt"/>
              </a:rPr>
              <a:t> die Seele; das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Zeugnis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HERRN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zuverlässig</a:t>
            </a:r>
            <a:r>
              <a:rPr lang="en-GB" sz="2800" dirty="0">
                <a:ea typeface="+mn-lt"/>
                <a:cs typeface="+mn-lt"/>
              </a:rPr>
              <a:t>, es </a:t>
            </a:r>
            <a:r>
              <a:rPr lang="en-GB" sz="2800" dirty="0" err="1">
                <a:ea typeface="+mn-lt"/>
                <a:cs typeface="+mn-lt"/>
              </a:rPr>
              <a:t>macht</a:t>
            </a:r>
            <a:r>
              <a:rPr lang="en-GB" sz="2800" dirty="0">
                <a:ea typeface="+mn-lt"/>
                <a:cs typeface="+mn-lt"/>
              </a:rPr>
              <a:t> den </a:t>
            </a:r>
            <a:r>
              <a:rPr lang="en-GB" sz="2800" dirty="0" err="1">
                <a:ea typeface="+mn-lt"/>
                <a:cs typeface="+mn-lt"/>
              </a:rPr>
              <a:t>Unverständigen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weise</a:t>
            </a:r>
            <a:r>
              <a:rPr lang="en-GB" sz="2800" dirty="0">
                <a:ea typeface="+mn-lt"/>
                <a:cs typeface="+mn-lt"/>
              </a:rPr>
              <a:t>. 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Satzungen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HERRN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sind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richtig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sie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erfreuen</a:t>
            </a:r>
            <a:r>
              <a:rPr lang="en-GB" sz="2800" dirty="0">
                <a:ea typeface="+mn-lt"/>
                <a:cs typeface="+mn-lt"/>
              </a:rPr>
              <a:t> das Herz; 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Gebot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HERRN </a:t>
            </a:r>
            <a:r>
              <a:rPr lang="en-GB" sz="28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8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lauter, </a:t>
            </a:r>
            <a:r>
              <a:rPr lang="en-GB" sz="2800" dirty="0">
                <a:ea typeface="+mn-lt"/>
                <a:cs typeface="+mn-lt"/>
              </a:rPr>
              <a:t>es </a:t>
            </a:r>
            <a:r>
              <a:rPr lang="en-GB" sz="2800" dirty="0" err="1">
                <a:ea typeface="+mn-lt"/>
                <a:cs typeface="+mn-lt"/>
              </a:rPr>
              <a:t>erleuchtet</a:t>
            </a:r>
            <a:r>
              <a:rPr lang="en-GB" sz="2800" dirty="0">
                <a:ea typeface="+mn-lt"/>
                <a:cs typeface="+mn-lt"/>
              </a:rPr>
              <a:t> die Augen. Psalm 19,8-9</a:t>
            </a:r>
          </a:p>
          <a:p>
            <a:pPr algn="just"/>
            <a:endParaRPr lang="de-DE"/>
          </a:p>
          <a:p>
            <a:pPr algn="just"/>
            <a:r>
              <a:rPr lang="en-GB" sz="2800" dirty="0">
                <a:ea typeface="+mn-lt"/>
                <a:cs typeface="+mn-lt"/>
              </a:rPr>
              <a:t>Wie </a:t>
            </a:r>
            <a:r>
              <a:rPr lang="en-GB" sz="2800" dirty="0" err="1">
                <a:ea typeface="+mn-lt"/>
                <a:cs typeface="+mn-lt"/>
              </a:rPr>
              <a:t>habe</a:t>
            </a:r>
            <a:r>
              <a:rPr lang="en-GB" sz="2800" dirty="0">
                <a:ea typeface="+mn-lt"/>
                <a:cs typeface="+mn-lt"/>
              </a:rPr>
              <a:t> ich </a:t>
            </a:r>
            <a:r>
              <a:rPr lang="en-GB" sz="2800" dirty="0" err="1">
                <a:ea typeface="+mn-lt"/>
                <a:cs typeface="+mn-lt"/>
              </a:rPr>
              <a:t>dein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Gesetz</a:t>
            </a:r>
            <a:r>
              <a:rPr lang="en-GB" sz="2800" dirty="0">
                <a:ea typeface="+mn-lt"/>
                <a:cs typeface="+mn-lt"/>
              </a:rPr>
              <a:t> so </a:t>
            </a:r>
            <a:r>
              <a:rPr lang="en-GB" sz="2800" dirty="0" err="1">
                <a:ea typeface="+mn-lt"/>
                <a:cs typeface="+mn-lt"/>
              </a:rPr>
              <a:t>lieb</a:t>
            </a:r>
            <a:r>
              <a:rPr lang="en-GB" sz="2800" dirty="0">
                <a:ea typeface="+mn-lt"/>
                <a:cs typeface="+mn-lt"/>
              </a:rPr>
              <a:t>! Ich </a:t>
            </a:r>
            <a:r>
              <a:rPr lang="en-GB" sz="2800" dirty="0" err="1">
                <a:ea typeface="+mn-lt"/>
                <a:cs typeface="+mn-lt"/>
              </a:rPr>
              <a:t>sinne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darüber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nach</a:t>
            </a:r>
            <a:r>
              <a:rPr lang="en-GB" sz="2800" dirty="0">
                <a:ea typeface="+mn-lt"/>
                <a:cs typeface="+mn-lt"/>
              </a:rPr>
              <a:t> den </a:t>
            </a:r>
            <a:r>
              <a:rPr lang="en-GB" sz="2800" dirty="0" err="1">
                <a:ea typeface="+mn-lt"/>
                <a:cs typeface="+mn-lt"/>
              </a:rPr>
              <a:t>ganzen</a:t>
            </a:r>
            <a:r>
              <a:rPr lang="en-GB" sz="2800" dirty="0">
                <a:ea typeface="+mn-lt"/>
                <a:cs typeface="+mn-lt"/>
              </a:rPr>
              <a:t> Tag. Psalm 119,97</a:t>
            </a:r>
          </a:p>
        </p:txBody>
      </p:sp>
    </p:spTree>
    <p:extLst>
      <p:ext uri="{BB962C8B-B14F-4D97-AF65-F5344CB8AC3E}">
        <p14:creationId xmlns:p14="http://schemas.microsoft.com/office/powerpoint/2010/main" val="408683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824DD-D4E3-FC78-677D-FC7BA797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1599D04-1F2E-E9C9-97D5-D8C67D3C6B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38776" y="321169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Die </a:t>
            </a:r>
            <a:r>
              <a:rPr lang="en-US" sz="3200" b="0" dirty="0" err="1">
                <a:ea typeface="+mj-lt"/>
                <a:cs typeface="+mj-lt"/>
              </a:rPr>
              <a:t>Einführung</a:t>
            </a:r>
            <a:r>
              <a:rPr lang="en-US" sz="3200" b="0" dirty="0">
                <a:ea typeface="+mj-lt"/>
                <a:cs typeface="+mj-lt"/>
              </a:rPr>
              <a:t> in den </a:t>
            </a:r>
            <a:r>
              <a:rPr lang="en-US" sz="3200" b="0" dirty="0" err="1">
                <a:ea typeface="+mj-lt"/>
                <a:cs typeface="+mj-lt"/>
              </a:rPr>
              <a:t>Spiritualismus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875ECDF2-32DC-D09F-A0DC-D3C9389E9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06" y="1093319"/>
            <a:ext cx="11051176" cy="5678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300" dirty="0">
                <a:ea typeface="+mn-lt"/>
                <a:cs typeface="+mn-lt"/>
              </a:rPr>
              <a:t>Aber die Schlange war </a:t>
            </a:r>
            <a:r>
              <a:rPr lang="en-GB" sz="2300" dirty="0" err="1">
                <a:ea typeface="+mn-lt"/>
                <a:cs typeface="+mn-lt"/>
              </a:rPr>
              <a:t>listiger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als</a:t>
            </a:r>
            <a:r>
              <a:rPr lang="en-GB" sz="2300" dirty="0">
                <a:ea typeface="+mn-lt"/>
                <a:cs typeface="+mn-lt"/>
              </a:rPr>
              <a:t> alle Tiere des Feldes, die Gott der HERR </a:t>
            </a:r>
            <a:r>
              <a:rPr lang="en-GB" sz="2300" dirty="0" err="1">
                <a:ea typeface="+mn-lt"/>
                <a:cs typeface="+mn-lt"/>
              </a:rPr>
              <a:t>gemacht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hatte</a:t>
            </a:r>
            <a:r>
              <a:rPr lang="en-GB" sz="2300" dirty="0">
                <a:ea typeface="+mn-lt"/>
                <a:cs typeface="+mn-lt"/>
              </a:rPr>
              <a:t>; und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sprach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zu</a:t>
            </a:r>
            <a:r>
              <a:rPr lang="en-GB" sz="2300" dirty="0">
                <a:ea typeface="+mn-lt"/>
                <a:cs typeface="+mn-lt"/>
              </a:rPr>
              <a:t> der Frau: 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Sollte Gott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wirklich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gesagt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haben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dass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ihr</a:t>
            </a:r>
            <a:r>
              <a:rPr lang="en-GB" sz="2300" dirty="0">
                <a:ea typeface="+mn-lt"/>
                <a:cs typeface="+mn-lt"/>
              </a:rPr>
              <a:t> von </a:t>
            </a:r>
            <a:r>
              <a:rPr lang="en-GB" sz="2300" dirty="0" err="1">
                <a:ea typeface="+mn-lt"/>
                <a:cs typeface="+mn-lt"/>
              </a:rPr>
              <a:t>keinem</a:t>
            </a:r>
            <a:r>
              <a:rPr lang="en-GB" sz="2300" dirty="0">
                <a:ea typeface="+mn-lt"/>
                <a:cs typeface="+mn-lt"/>
              </a:rPr>
              <a:t> Baum </a:t>
            </a:r>
            <a:r>
              <a:rPr lang="en-GB" sz="2300" dirty="0" err="1">
                <a:ea typeface="+mn-lt"/>
                <a:cs typeface="+mn-lt"/>
              </a:rPr>
              <a:t>im</a:t>
            </a:r>
            <a:r>
              <a:rPr lang="en-GB" sz="2300" dirty="0">
                <a:ea typeface="+mn-lt"/>
                <a:cs typeface="+mn-lt"/>
              </a:rPr>
              <a:t> Garten </a:t>
            </a:r>
            <a:r>
              <a:rPr lang="en-GB" sz="2300" dirty="0" err="1">
                <a:ea typeface="+mn-lt"/>
                <a:cs typeface="+mn-lt"/>
              </a:rPr>
              <a:t>essen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dürft</a:t>
            </a:r>
            <a:r>
              <a:rPr lang="en-GB" sz="2300" dirty="0">
                <a:ea typeface="+mn-lt"/>
                <a:cs typeface="+mn-lt"/>
              </a:rPr>
              <a:t>? Da </a:t>
            </a:r>
            <a:r>
              <a:rPr lang="en-GB" sz="2300" dirty="0" err="1">
                <a:ea typeface="+mn-lt"/>
                <a:cs typeface="+mn-lt"/>
              </a:rPr>
              <a:t>sprach</a:t>
            </a:r>
            <a:r>
              <a:rPr lang="en-GB" sz="2300" dirty="0">
                <a:ea typeface="+mn-lt"/>
                <a:cs typeface="+mn-lt"/>
              </a:rPr>
              <a:t> die Frau </a:t>
            </a:r>
            <a:r>
              <a:rPr lang="en-GB" sz="2300" dirty="0" err="1">
                <a:ea typeface="+mn-lt"/>
                <a:cs typeface="+mn-lt"/>
              </a:rPr>
              <a:t>zur</a:t>
            </a:r>
            <a:r>
              <a:rPr lang="en-GB" sz="2300" dirty="0">
                <a:ea typeface="+mn-lt"/>
                <a:cs typeface="+mn-lt"/>
              </a:rPr>
              <a:t> Schlange: Von der Frucht der </a:t>
            </a:r>
            <a:r>
              <a:rPr lang="en-GB" sz="2300" dirty="0" err="1">
                <a:ea typeface="+mn-lt"/>
                <a:cs typeface="+mn-lt"/>
              </a:rPr>
              <a:t>Bäume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im</a:t>
            </a:r>
            <a:r>
              <a:rPr lang="en-GB" sz="2300" dirty="0">
                <a:ea typeface="+mn-lt"/>
                <a:cs typeface="+mn-lt"/>
              </a:rPr>
              <a:t> Garten </a:t>
            </a:r>
            <a:r>
              <a:rPr lang="en-GB" sz="2300" dirty="0" err="1">
                <a:ea typeface="+mn-lt"/>
                <a:cs typeface="+mn-lt"/>
              </a:rPr>
              <a:t>dürfen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wir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essen</a:t>
            </a:r>
            <a:r>
              <a:rPr lang="en-GB" sz="2300" dirty="0">
                <a:ea typeface="+mn-lt"/>
                <a:cs typeface="+mn-lt"/>
              </a:rPr>
              <a:t>; </a:t>
            </a:r>
            <a:r>
              <a:rPr lang="en-GB" sz="2300" dirty="0" err="1">
                <a:ea typeface="+mn-lt"/>
                <a:cs typeface="+mn-lt"/>
              </a:rPr>
              <a:t>aber</a:t>
            </a:r>
            <a:r>
              <a:rPr lang="en-GB" sz="2300" dirty="0">
                <a:ea typeface="+mn-lt"/>
                <a:cs typeface="+mn-lt"/>
              </a:rPr>
              <a:t> von der Frucht des Baumes, der in der Mitte des </a:t>
            </a:r>
            <a:r>
              <a:rPr lang="en-GB" sz="2300" dirty="0" err="1">
                <a:ea typeface="+mn-lt"/>
                <a:cs typeface="+mn-lt"/>
              </a:rPr>
              <a:t>Gartens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ist</a:t>
            </a:r>
            <a:r>
              <a:rPr lang="en-GB" sz="2300" dirty="0">
                <a:ea typeface="+mn-lt"/>
                <a:cs typeface="+mn-lt"/>
              </a:rPr>
              <a:t>, hat Gott </a:t>
            </a:r>
            <a:r>
              <a:rPr lang="en-GB" sz="2300" dirty="0" err="1">
                <a:ea typeface="+mn-lt"/>
                <a:cs typeface="+mn-lt"/>
              </a:rPr>
              <a:t>gesagt</a:t>
            </a:r>
            <a:r>
              <a:rPr lang="en-GB" sz="2300" dirty="0">
                <a:ea typeface="+mn-lt"/>
                <a:cs typeface="+mn-lt"/>
              </a:rPr>
              <a:t>: </a:t>
            </a:r>
            <a:r>
              <a:rPr lang="en-GB" sz="2300" dirty="0" err="1">
                <a:ea typeface="+mn-lt"/>
                <a:cs typeface="+mn-lt"/>
              </a:rPr>
              <a:t>Esst</a:t>
            </a:r>
            <a:r>
              <a:rPr lang="en-GB" sz="2300" dirty="0">
                <a:ea typeface="+mn-lt"/>
                <a:cs typeface="+mn-lt"/>
              </a:rPr>
              <a:t> nicht </a:t>
            </a:r>
            <a:r>
              <a:rPr lang="en-GB" sz="2300" dirty="0" err="1">
                <a:ea typeface="+mn-lt"/>
                <a:cs typeface="+mn-lt"/>
              </a:rPr>
              <a:t>davon</a:t>
            </a:r>
            <a:r>
              <a:rPr lang="en-GB" sz="2300" dirty="0">
                <a:ea typeface="+mn-lt"/>
                <a:cs typeface="+mn-lt"/>
              </a:rPr>
              <a:t> und </a:t>
            </a:r>
            <a:r>
              <a:rPr lang="en-GB" sz="2300" dirty="0" err="1">
                <a:ea typeface="+mn-lt"/>
                <a:cs typeface="+mn-lt"/>
              </a:rPr>
              <a:t>rührt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auch</a:t>
            </a:r>
            <a:r>
              <a:rPr lang="en-GB" sz="2300" dirty="0">
                <a:ea typeface="+mn-lt"/>
                <a:cs typeface="+mn-lt"/>
              </a:rPr>
              <a:t> nicht an, </a:t>
            </a:r>
            <a:r>
              <a:rPr lang="en-GB" sz="2300" dirty="0" err="1">
                <a:ea typeface="+mn-lt"/>
                <a:cs typeface="+mn-lt"/>
              </a:rPr>
              <a:t>damit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ihr</a:t>
            </a:r>
            <a:r>
              <a:rPr lang="en-GB" sz="2300" dirty="0">
                <a:ea typeface="+mn-lt"/>
                <a:cs typeface="+mn-lt"/>
              </a:rPr>
              <a:t> nicht </a:t>
            </a:r>
            <a:r>
              <a:rPr lang="en-GB" sz="2300" dirty="0" err="1">
                <a:ea typeface="+mn-lt"/>
                <a:cs typeface="+mn-lt"/>
              </a:rPr>
              <a:t>sterbt</a:t>
            </a:r>
            <a:r>
              <a:rPr lang="en-GB" sz="2300" dirty="0">
                <a:ea typeface="+mn-lt"/>
                <a:cs typeface="+mn-lt"/>
              </a:rPr>
              <a:t>! 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sprach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Schlange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Frau: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Keineswegs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sterben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!</a:t>
            </a:r>
            <a:r>
              <a:rPr lang="en-GB" sz="2300" dirty="0">
                <a:solidFill>
                  <a:srgbClr val="FF0000"/>
                </a:solidFill>
                <a:ea typeface="+mn-lt"/>
                <a:cs typeface="+mn-lt"/>
              </a:rPr>
              <a:t> </a:t>
            </a:r>
            <a:r>
              <a:rPr lang="en-GB" sz="2300" dirty="0">
                <a:ea typeface="+mn-lt"/>
                <a:cs typeface="+mn-lt"/>
              </a:rPr>
              <a:t>1.Mose 3,1-4</a:t>
            </a:r>
            <a:endParaRPr lang="de-DE" dirty="0"/>
          </a:p>
          <a:p>
            <a:pPr algn="just"/>
            <a:endParaRPr lang="en-GB"/>
          </a:p>
          <a:p>
            <a:pPr algn="just"/>
            <a:r>
              <a:rPr lang="en-GB" sz="2300" dirty="0">
                <a:ea typeface="+mn-lt"/>
                <a:cs typeface="+mn-lt"/>
              </a:rPr>
              <a:t>In </a:t>
            </a:r>
            <a:r>
              <a:rPr lang="en-GB" sz="2300" dirty="0" err="1">
                <a:ea typeface="+mn-lt"/>
                <a:cs typeface="+mn-lt"/>
              </a:rPr>
              <a:t>Evas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Auseinandersetzung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mit</a:t>
            </a:r>
            <a:r>
              <a:rPr lang="en-GB" sz="2300" dirty="0">
                <a:ea typeface="+mn-lt"/>
                <a:cs typeface="+mn-lt"/>
              </a:rPr>
              <a:t> der Schlange </a:t>
            </a:r>
            <a:r>
              <a:rPr lang="en-GB" sz="2300" dirty="0" err="1">
                <a:ea typeface="+mn-lt"/>
                <a:cs typeface="+mn-lt"/>
              </a:rPr>
              <a:t>fügte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hinzu</a:t>
            </a:r>
            <a:r>
              <a:rPr lang="en-GB" sz="2300" dirty="0">
                <a:ea typeface="+mn-lt"/>
                <a:cs typeface="+mn-lt"/>
              </a:rPr>
              <a:t>: „</a:t>
            </a:r>
            <a:r>
              <a:rPr lang="en-GB" sz="2300" dirty="0" err="1">
                <a:ea typeface="+mn-lt"/>
                <a:cs typeface="+mn-lt"/>
              </a:rPr>
              <a:t>Ihr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sollt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auch</a:t>
            </a:r>
            <a:r>
              <a:rPr lang="en-GB" sz="2300" dirty="0">
                <a:ea typeface="+mn-lt"/>
                <a:cs typeface="+mn-lt"/>
              </a:rPr>
              <a:t> nicht </a:t>
            </a:r>
            <a:r>
              <a:rPr lang="en-GB" sz="2300" dirty="0" err="1">
                <a:ea typeface="+mn-lt"/>
                <a:cs typeface="+mn-lt"/>
              </a:rPr>
              <a:t>anrühren</a:t>
            </a:r>
            <a:r>
              <a:rPr lang="en-GB" sz="2300" dirty="0">
                <a:ea typeface="+mn-lt"/>
                <a:cs typeface="+mn-lt"/>
              </a:rPr>
              <a:t>.“ Hier </a:t>
            </a:r>
            <a:r>
              <a:rPr lang="en-GB" sz="2300" dirty="0" err="1">
                <a:ea typeface="+mn-lt"/>
                <a:cs typeface="+mn-lt"/>
              </a:rPr>
              <a:t>zeigte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sich</a:t>
            </a:r>
            <a:r>
              <a:rPr lang="en-GB" sz="2300" dirty="0">
                <a:ea typeface="+mn-lt"/>
                <a:cs typeface="+mn-lt"/>
              </a:rPr>
              <a:t> die List der Schlange. </a:t>
            </a:r>
            <a:r>
              <a:rPr lang="en-GB" sz="2300" dirty="0" err="1">
                <a:ea typeface="+mn-lt"/>
                <a:cs typeface="+mn-lt"/>
              </a:rPr>
              <a:t>Diese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Aussage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Evas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verschaffte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ihm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einen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Vorteil</a:t>
            </a:r>
            <a:r>
              <a:rPr lang="en-GB" sz="2300" dirty="0">
                <a:ea typeface="+mn-lt"/>
                <a:cs typeface="+mn-lt"/>
              </a:rPr>
              <a:t>; er </a:t>
            </a:r>
            <a:r>
              <a:rPr lang="en-GB" sz="2300" dirty="0" err="1">
                <a:ea typeface="+mn-lt"/>
                <a:cs typeface="+mn-lt"/>
              </a:rPr>
              <a:t>pflückte</a:t>
            </a:r>
            <a:r>
              <a:rPr lang="en-GB" sz="2300" dirty="0">
                <a:ea typeface="+mn-lt"/>
                <a:cs typeface="+mn-lt"/>
              </a:rPr>
              <a:t> die Frucht und </a:t>
            </a:r>
            <a:r>
              <a:rPr lang="en-GB" sz="2300" dirty="0" err="1">
                <a:ea typeface="+mn-lt"/>
                <a:cs typeface="+mn-lt"/>
              </a:rPr>
              <a:t>legte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ihr</a:t>
            </a:r>
            <a:r>
              <a:rPr lang="en-GB" sz="2300" dirty="0">
                <a:ea typeface="+mn-lt"/>
                <a:cs typeface="+mn-lt"/>
              </a:rPr>
              <a:t> in die Hand,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wobei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er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eigenen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Worte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benutzte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: „Er hat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gesagt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: Wenn du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davon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isst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wirst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du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sterben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Du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siehst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es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geschieht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kein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Leid,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wenn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du die Frucht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anfasst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und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wenn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du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isst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wird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kein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Leid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widerfahren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.“ Eva gab der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verlogenen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Spitzfindigkeit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Teufels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Gestalt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Schlange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Sie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aß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Frucht und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stellte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fest,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kein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unmittelbares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Leid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widerfuhr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300" dirty="0">
                <a:ea typeface="+mn-lt"/>
                <a:cs typeface="+mn-lt"/>
              </a:rPr>
              <a:t> {Con 14.2,3 } </a:t>
            </a:r>
            <a:endParaRPr lang="en-GB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3651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5DC09-482B-E66A-942E-6487CD6A8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8906AE8-22A4-1ED7-5337-9DF8BBA4A9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22483" y="269493"/>
            <a:ext cx="10547250" cy="628459"/>
          </a:xfrm>
        </p:spPr>
        <p:txBody>
          <a:bodyPr>
            <a:normAutofit fontScale="90000"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Zweifel </a:t>
            </a:r>
            <a:r>
              <a:rPr lang="en-US" sz="3200" b="0" dirty="0" err="1">
                <a:ea typeface="+mj-lt"/>
                <a:cs typeface="+mj-lt"/>
              </a:rPr>
              <a:t>verursacht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Wechsel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zu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empirischen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Beweisen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62C25EDA-A0FD-2D30-01F7-6DC541EF2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070" y="972883"/>
            <a:ext cx="11597956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1.Mose 3,6  Und die Frau </a:t>
            </a:r>
            <a:r>
              <a:rPr lang="en-GB" sz="2400" dirty="0" err="1">
                <a:ea typeface="+mn-lt"/>
                <a:cs typeface="+mn-lt"/>
              </a:rPr>
              <a:t>sah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Baum gut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essen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wäre</a:t>
            </a:r>
            <a:r>
              <a:rPr lang="en-GB" sz="2400" dirty="0">
                <a:ea typeface="+mn-lt"/>
                <a:cs typeface="+mn-lt"/>
              </a:rPr>
              <a:t>, und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er </a:t>
            </a:r>
            <a:r>
              <a:rPr lang="en-GB" sz="2400" dirty="0" err="1">
                <a:ea typeface="+mn-lt"/>
                <a:cs typeface="+mn-lt"/>
              </a:rPr>
              <a:t>eine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Lust für die Augen </a:t>
            </a:r>
            <a:r>
              <a:rPr lang="en-GB" sz="2400" dirty="0">
                <a:ea typeface="+mn-lt"/>
                <a:cs typeface="+mn-lt"/>
              </a:rPr>
              <a:t>und </a:t>
            </a:r>
            <a:r>
              <a:rPr lang="en-GB" sz="2400" dirty="0" err="1">
                <a:ea typeface="+mn-lt"/>
                <a:cs typeface="+mn-lt"/>
              </a:rPr>
              <a:t>ein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begehrenswerter</a:t>
            </a:r>
            <a:r>
              <a:rPr lang="en-GB" sz="2400" dirty="0">
                <a:ea typeface="+mn-lt"/>
                <a:cs typeface="+mn-lt"/>
              </a:rPr>
              <a:t> Baum </a:t>
            </a:r>
            <a:r>
              <a:rPr lang="en-GB" sz="2400" dirty="0" err="1">
                <a:ea typeface="+mn-lt"/>
                <a:cs typeface="+mn-lt"/>
              </a:rPr>
              <a:t>wäre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weil</a:t>
            </a:r>
            <a:r>
              <a:rPr lang="en-GB" sz="2400" dirty="0">
                <a:ea typeface="+mn-lt"/>
                <a:cs typeface="+mn-lt"/>
              </a:rPr>
              <a:t> er </a:t>
            </a:r>
            <a:r>
              <a:rPr lang="en-GB" sz="2400" dirty="0" err="1">
                <a:ea typeface="+mn-lt"/>
                <a:cs typeface="+mn-lt"/>
              </a:rPr>
              <a:t>weise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macht</a:t>
            </a:r>
            <a:r>
              <a:rPr lang="en-GB" sz="2400" dirty="0">
                <a:ea typeface="+mn-lt"/>
                <a:cs typeface="+mn-lt"/>
              </a:rPr>
              <a:t>; und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nahm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seiner Frucht und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aß</a:t>
            </a:r>
            <a:endParaRPr lang="de-DE">
              <a:solidFill>
                <a:schemeClr val="bg2">
                  <a:lumMod val="60000"/>
                  <a:lumOff val="40000"/>
                </a:schemeClr>
              </a:solidFill>
              <a:ea typeface="Cambria"/>
            </a:endParaRPr>
          </a:p>
          <a:p>
            <a:pPr algn="just"/>
            <a:endParaRPr lang="en-GB" sz="2400" dirty="0">
              <a:latin typeface="Palatino Linotype"/>
              <a:ea typeface="+mn-lt"/>
              <a:cs typeface="+mn-lt"/>
            </a:endParaRPr>
          </a:p>
          <a:p>
            <a:pPr marL="457200" indent="-457200" algn="just">
              <a:buAutoNum type="arabicPeriod"/>
            </a:pPr>
            <a:r>
              <a:rPr lang="en-GB" sz="2400" dirty="0">
                <a:ea typeface="+mn-lt"/>
                <a:cs typeface="+mn-lt"/>
              </a:rPr>
              <a:t>Satan </a:t>
            </a:r>
            <a:r>
              <a:rPr lang="en-GB" sz="2400" dirty="0" err="1">
                <a:ea typeface="+mn-lt"/>
                <a:cs typeface="+mn-lt"/>
              </a:rPr>
              <a:t>äußerte</a:t>
            </a:r>
            <a:r>
              <a:rPr lang="en-GB" sz="2400" dirty="0">
                <a:ea typeface="+mn-lt"/>
                <a:cs typeface="+mn-lt"/>
              </a:rPr>
              <a:t> Zweifel am Wort Gottes</a:t>
            </a:r>
            <a:endParaRPr lang="en-GB" dirty="0">
              <a:ea typeface="+mn-lt"/>
              <a:cs typeface="+mn-lt"/>
            </a:endParaRPr>
          </a:p>
          <a:p>
            <a:pPr marL="457200" indent="-457200" algn="just">
              <a:buAutoNum type="arabicPeriod"/>
            </a:pPr>
            <a:r>
              <a:rPr lang="en-GB" sz="2400" dirty="0">
                <a:ea typeface="+mn-lt"/>
                <a:cs typeface="+mn-lt"/>
              </a:rPr>
              <a:t>Von Satan </a:t>
            </a:r>
            <a:r>
              <a:rPr lang="en-GB" sz="2400" dirty="0" err="1">
                <a:ea typeface="+mn-lt"/>
                <a:cs typeface="+mn-lt"/>
              </a:rPr>
              <a:t>beeinflusst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übertrieb</a:t>
            </a:r>
            <a:r>
              <a:rPr lang="en-GB" sz="2400" dirty="0">
                <a:ea typeface="+mn-lt"/>
                <a:cs typeface="+mn-lt"/>
              </a:rPr>
              <a:t> Eva das Wort Gottes </a:t>
            </a:r>
            <a:r>
              <a:rPr lang="en-GB" sz="2400" dirty="0" err="1">
                <a:ea typeface="+mn-lt"/>
                <a:cs typeface="+mn-lt"/>
              </a:rPr>
              <a:t>über</a:t>
            </a:r>
            <a:r>
              <a:rPr lang="en-GB" sz="2400" dirty="0">
                <a:ea typeface="+mn-lt"/>
                <a:cs typeface="+mn-lt"/>
              </a:rPr>
              <a:t> das </a:t>
            </a:r>
            <a:r>
              <a:rPr lang="en-GB" sz="2400" dirty="0" err="1">
                <a:ea typeface="+mn-lt"/>
                <a:cs typeface="+mn-lt"/>
              </a:rPr>
              <a:t>Berühren</a:t>
            </a:r>
            <a:r>
              <a:rPr lang="en-GB" sz="2400" dirty="0">
                <a:ea typeface="+mn-lt"/>
                <a:cs typeface="+mn-lt"/>
              </a:rPr>
              <a:t> der Frucht </a:t>
            </a:r>
            <a:endParaRPr lang="en-GB" sz="2400" dirty="0">
              <a:latin typeface="Palatino Linotype"/>
              <a:ea typeface="Cambria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Satan </a:t>
            </a:r>
            <a:r>
              <a:rPr lang="en-GB" sz="2400" dirty="0" err="1">
                <a:ea typeface="+mn-lt"/>
                <a:cs typeface="+mn-lt"/>
              </a:rPr>
              <a:t>legte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ihr</a:t>
            </a:r>
            <a:r>
              <a:rPr lang="en-GB" sz="2400" dirty="0">
                <a:ea typeface="+mn-lt"/>
                <a:cs typeface="+mn-lt"/>
              </a:rPr>
              <a:t> die Frucht in die </a:t>
            </a:r>
            <a:r>
              <a:rPr lang="en-GB" sz="2400" dirty="0" err="1">
                <a:ea typeface="+mn-lt"/>
                <a:cs typeface="+mn-lt"/>
              </a:rPr>
              <a:t>Hände</a:t>
            </a:r>
            <a:endParaRPr lang="en-GB" dirty="0" err="1">
              <a:latin typeface="Palatino Linotype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Eva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hörte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Worte</a:t>
            </a:r>
            <a:r>
              <a:rPr lang="en-GB" sz="2400" dirty="0">
                <a:ea typeface="+mn-lt"/>
                <a:cs typeface="+mn-lt"/>
              </a:rPr>
              <a:t> der Schlange, und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schienen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ihr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wahr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sein</a:t>
            </a:r>
            <a:endParaRPr lang="en-GB" sz="2400" dirty="0">
              <a:latin typeface="Palatino Linotype"/>
              <a:ea typeface="Cambria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Eva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berührte</a:t>
            </a:r>
            <a:r>
              <a:rPr lang="en-GB" sz="2400" dirty="0">
                <a:ea typeface="+mn-lt"/>
                <a:cs typeface="+mn-lt"/>
              </a:rPr>
              <a:t> die Frucht. Eva </a:t>
            </a:r>
            <a:r>
              <a:rPr lang="en-GB" sz="2400" dirty="0" err="1">
                <a:ea typeface="+mn-lt"/>
                <a:cs typeface="+mn-lt"/>
              </a:rPr>
              <a:t>spürte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nichts</a:t>
            </a:r>
            <a:r>
              <a:rPr lang="en-GB" sz="2400" dirty="0">
                <a:ea typeface="+mn-lt"/>
                <a:cs typeface="+mn-lt"/>
              </a:rPr>
              <a:t> Schlechtes </a:t>
            </a:r>
            <a:endParaRPr lang="en-GB" sz="2400" dirty="0">
              <a:latin typeface="Palatino Linotype"/>
              <a:ea typeface="Cambria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Dann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sah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die Frucht gut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essen</a:t>
            </a:r>
            <a:r>
              <a:rPr lang="en-GB" sz="2400" dirty="0">
                <a:ea typeface="+mn-lt"/>
                <a:cs typeface="+mn-lt"/>
              </a:rPr>
              <a:t> war</a:t>
            </a:r>
            <a:endParaRPr lang="en-GB" sz="2400" dirty="0">
              <a:latin typeface="Palatino Linotype"/>
              <a:ea typeface="Cambria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Sie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stellte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fest,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die Schlange nicht </a:t>
            </a:r>
            <a:r>
              <a:rPr lang="en-GB" sz="2400" dirty="0" err="1">
                <a:ea typeface="+mn-lt"/>
                <a:cs typeface="+mn-lt"/>
              </a:rPr>
              <a:t>gestorben</a:t>
            </a:r>
            <a:r>
              <a:rPr lang="en-GB" sz="2400" dirty="0">
                <a:ea typeface="+mn-lt"/>
                <a:cs typeface="+mn-lt"/>
              </a:rPr>
              <a:t> war, </a:t>
            </a:r>
            <a:r>
              <a:rPr lang="en-GB" sz="2400" dirty="0" err="1">
                <a:ea typeface="+mn-lt"/>
                <a:cs typeface="+mn-lt"/>
              </a:rPr>
              <a:t>obwohl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die Frucht </a:t>
            </a:r>
            <a:r>
              <a:rPr lang="en-GB" sz="2400" dirty="0" err="1">
                <a:ea typeface="+mn-lt"/>
                <a:cs typeface="+mn-lt"/>
              </a:rPr>
              <a:t>gegessen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hatte</a:t>
            </a:r>
            <a:endParaRPr lang="en-GB" dirty="0" err="1">
              <a:ea typeface="Cambria"/>
            </a:endParaRPr>
          </a:p>
          <a:p>
            <a:pPr marL="457200" indent="-457200" algn="just">
              <a:buFontTx/>
              <a:buAutoNum type="arabicPeriod"/>
            </a:pPr>
            <a:r>
              <a:rPr lang="en-GB" sz="2400" dirty="0">
                <a:ea typeface="+mn-lt"/>
                <a:cs typeface="+mn-lt"/>
              </a:rPr>
              <a:t>Sie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probierte</a:t>
            </a:r>
            <a:r>
              <a:rPr lang="en-GB" sz="2400" dirty="0">
                <a:ea typeface="+mn-lt"/>
                <a:cs typeface="+mn-lt"/>
              </a:rPr>
              <a:t> die Frucht und </a:t>
            </a:r>
            <a:r>
              <a:rPr lang="en-GB" sz="2400" dirty="0" err="1">
                <a:ea typeface="+mn-lt"/>
                <a:cs typeface="+mn-lt"/>
              </a:rPr>
              <a:t>aß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davon</a:t>
            </a:r>
            <a:endParaRPr lang="en-GB" sz="2400" dirty="0" err="1">
              <a:latin typeface="Palatino Linotype"/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2400" dirty="0">
                <a:ea typeface="+mn-lt"/>
                <a:cs typeface="+mn-lt"/>
              </a:rPr>
              <a:t>Sie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schlussfolgerte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es in Ordnung sei, die Frucht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essen</a:t>
            </a:r>
            <a:endParaRPr lang="en-GB" dirty="0" err="1"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407343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3C812-1DCA-6025-BD85-74ED66955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38C23D2-EEE3-973D-FFE7-7336EB2F72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9142" y="269493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Menschliche</a:t>
            </a:r>
            <a:r>
              <a:rPr lang="en-US" sz="3200" b="0" dirty="0">
                <a:ea typeface="+mj-lt"/>
                <a:cs typeface="+mj-lt"/>
              </a:rPr>
              <a:t> Wissenschaft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F04F8089-CC6B-7632-CDE8-3B21FCDF2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578" y="1228397"/>
            <a:ext cx="1107730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800" dirty="0">
                <a:ea typeface="+mn-lt"/>
                <a:cs typeface="+mn-lt"/>
              </a:rPr>
              <a:t>Die </a:t>
            </a:r>
            <a:r>
              <a:rPr lang="en-GB" sz="2800" dirty="0" err="1">
                <a:ea typeface="+mn-lt"/>
                <a:cs typeface="+mn-lt"/>
              </a:rPr>
              <a:t>Beobachtung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Identifizierung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Beschreibung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experimentelle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Untersuchung</a:t>
            </a:r>
            <a:r>
              <a:rPr lang="en-GB" sz="2800" dirty="0">
                <a:ea typeface="+mn-lt"/>
                <a:cs typeface="+mn-lt"/>
              </a:rPr>
              <a:t> und </a:t>
            </a:r>
            <a:r>
              <a:rPr lang="en-GB" sz="2800" dirty="0" err="1">
                <a:ea typeface="+mn-lt"/>
                <a:cs typeface="+mn-lt"/>
              </a:rPr>
              <a:t>theoretische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Erklärung</a:t>
            </a:r>
            <a:r>
              <a:rPr lang="en-GB" sz="2800" dirty="0">
                <a:ea typeface="+mn-lt"/>
                <a:cs typeface="+mn-lt"/>
              </a:rPr>
              <a:t> von Phänomenen. – American History Dictionary</a:t>
            </a:r>
            <a:endParaRPr lang="de-DE" dirty="0">
              <a:ea typeface="+mn-lt"/>
              <a:cs typeface="+mn-lt"/>
            </a:endParaRPr>
          </a:p>
          <a:p>
            <a:pPr algn="just"/>
            <a:endParaRPr lang="en-GB"/>
          </a:p>
          <a:p>
            <a:pPr algn="just"/>
            <a:r>
              <a:rPr lang="en-GB" sz="2800" dirty="0">
                <a:ea typeface="+mn-lt"/>
                <a:cs typeface="+mn-lt"/>
              </a:rPr>
              <a:t>Die Wissenschaft </a:t>
            </a:r>
            <a:r>
              <a:rPr lang="en-GB" sz="2800" dirty="0" err="1">
                <a:ea typeface="+mn-lt"/>
                <a:cs typeface="+mn-lt"/>
              </a:rPr>
              <a:t>ist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eine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systematische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Lehre</a:t>
            </a:r>
            <a:r>
              <a:rPr lang="en-GB" sz="2800" dirty="0">
                <a:ea typeface="+mn-lt"/>
                <a:cs typeface="+mn-lt"/>
              </a:rPr>
              <a:t>, die Wissen in Form von </a:t>
            </a:r>
            <a:r>
              <a:rPr lang="en-GB" sz="2800" dirty="0" err="1">
                <a:ea typeface="+mn-lt"/>
                <a:cs typeface="+mn-lt"/>
              </a:rPr>
              <a:t>überprüfbaren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Erklärungen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über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Natur</a:t>
            </a:r>
            <a:r>
              <a:rPr lang="en-GB" sz="2800" dirty="0">
                <a:ea typeface="+mn-lt"/>
                <a:cs typeface="+mn-lt"/>
              </a:rPr>
              <a:t> und Gesellschaft </a:t>
            </a:r>
            <a:r>
              <a:rPr lang="en-GB" sz="2800" dirty="0" err="1">
                <a:ea typeface="+mn-lt"/>
                <a:cs typeface="+mn-lt"/>
              </a:rPr>
              <a:t>aufbaut</a:t>
            </a:r>
            <a:r>
              <a:rPr lang="en-GB" sz="2800" dirty="0">
                <a:ea typeface="+mn-lt"/>
                <a:cs typeface="+mn-lt"/>
              </a:rPr>
              <a:t> und </a:t>
            </a:r>
            <a:r>
              <a:rPr lang="en-GB" sz="2800" dirty="0" err="1">
                <a:ea typeface="+mn-lt"/>
                <a:cs typeface="+mn-lt"/>
              </a:rPr>
              <a:t>organisiert</a:t>
            </a:r>
            <a:r>
              <a:rPr lang="en-GB" sz="2800" dirty="0">
                <a:ea typeface="+mn-lt"/>
                <a:cs typeface="+mn-lt"/>
              </a:rPr>
              <a:t>. Sie </a:t>
            </a:r>
            <a:r>
              <a:rPr lang="en-GB" sz="2800" dirty="0" err="1">
                <a:ea typeface="+mn-lt"/>
                <a:cs typeface="+mn-lt"/>
              </a:rPr>
              <a:t>basiert</a:t>
            </a:r>
            <a:r>
              <a:rPr lang="en-GB" sz="2800" dirty="0">
                <a:ea typeface="+mn-lt"/>
                <a:cs typeface="+mn-lt"/>
              </a:rPr>
              <a:t> auf der </a:t>
            </a:r>
            <a:r>
              <a:rPr lang="en-GB" sz="2800" dirty="0" err="1">
                <a:ea typeface="+mn-lt"/>
                <a:cs typeface="+mn-lt"/>
              </a:rPr>
              <a:t>wissenschaftlichen</a:t>
            </a:r>
            <a:r>
              <a:rPr lang="en-GB" sz="2800" dirty="0">
                <a:ea typeface="+mn-lt"/>
                <a:cs typeface="+mn-lt"/>
              </a:rPr>
              <a:t> Methode: </a:t>
            </a:r>
            <a:r>
              <a:rPr lang="en-GB" sz="2800" dirty="0" err="1">
                <a:ea typeface="+mn-lt"/>
                <a:cs typeface="+mn-lt"/>
              </a:rPr>
              <a:t>einem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empirischen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Ablauf</a:t>
            </a:r>
            <a:r>
              <a:rPr lang="en-GB" sz="2800" dirty="0">
                <a:ea typeface="+mn-lt"/>
                <a:cs typeface="+mn-lt"/>
              </a:rPr>
              <a:t>, der </a:t>
            </a:r>
            <a:r>
              <a:rPr lang="en-GB" sz="2800" dirty="0" err="1">
                <a:ea typeface="+mn-lt"/>
                <a:cs typeface="+mn-lt"/>
              </a:rPr>
              <a:t>typischerweise</a:t>
            </a:r>
            <a:r>
              <a:rPr lang="en-GB" sz="2800" dirty="0">
                <a:ea typeface="+mn-lt"/>
                <a:cs typeface="+mn-lt"/>
              </a:rPr>
              <a:t> das </a:t>
            </a:r>
            <a:r>
              <a:rPr lang="en-GB" sz="2800" dirty="0" err="1">
                <a:ea typeface="+mn-lt"/>
                <a:cs typeface="+mn-lt"/>
              </a:rPr>
              <a:t>Beobachten</a:t>
            </a:r>
            <a:r>
              <a:rPr lang="en-GB" sz="2800" dirty="0">
                <a:ea typeface="+mn-lt"/>
                <a:cs typeface="+mn-lt"/>
              </a:rPr>
              <a:t>, das </a:t>
            </a:r>
            <a:r>
              <a:rPr lang="en-GB" sz="2800" dirty="0" err="1">
                <a:ea typeface="+mn-lt"/>
                <a:cs typeface="+mn-lt"/>
              </a:rPr>
              <a:t>Aufstellen</a:t>
            </a:r>
            <a:r>
              <a:rPr lang="en-GB" sz="2800" dirty="0">
                <a:ea typeface="+mn-lt"/>
                <a:cs typeface="+mn-lt"/>
              </a:rPr>
              <a:t> von </a:t>
            </a:r>
            <a:r>
              <a:rPr lang="en-GB" sz="2800" dirty="0" err="1">
                <a:ea typeface="+mn-lt"/>
                <a:cs typeface="+mn-lt"/>
              </a:rPr>
              <a:t>Hypothesen</a:t>
            </a:r>
            <a:r>
              <a:rPr lang="en-GB" sz="2800" dirty="0">
                <a:ea typeface="+mn-lt"/>
                <a:cs typeface="+mn-lt"/>
              </a:rPr>
              <a:t>, </a:t>
            </a:r>
            <a:r>
              <a:rPr lang="en-GB" sz="2800" dirty="0" err="1">
                <a:ea typeface="+mn-lt"/>
                <a:cs typeface="+mn-lt"/>
              </a:rPr>
              <a:t>deren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Überprüfung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anhand</a:t>
            </a:r>
            <a:r>
              <a:rPr lang="en-GB" sz="2800" dirty="0">
                <a:ea typeface="+mn-lt"/>
                <a:cs typeface="+mn-lt"/>
              </a:rPr>
              <a:t> von </a:t>
            </a:r>
            <a:r>
              <a:rPr lang="en-GB" sz="2800" dirty="0" err="1">
                <a:ea typeface="+mn-lt"/>
                <a:cs typeface="+mn-lt"/>
              </a:rPr>
              <a:t>Belegen</a:t>
            </a:r>
            <a:r>
              <a:rPr lang="en-GB" sz="2800" dirty="0">
                <a:ea typeface="+mn-lt"/>
                <a:cs typeface="+mn-lt"/>
              </a:rPr>
              <a:t> und das </a:t>
            </a:r>
            <a:r>
              <a:rPr lang="en-GB" sz="2800" dirty="0" err="1">
                <a:ea typeface="+mn-lt"/>
                <a:cs typeface="+mn-lt"/>
              </a:rPr>
              <a:t>Ziehen</a:t>
            </a:r>
            <a:r>
              <a:rPr lang="en-GB" sz="2800" dirty="0">
                <a:ea typeface="+mn-lt"/>
                <a:cs typeface="+mn-lt"/>
              </a:rPr>
              <a:t> von </a:t>
            </a:r>
            <a:r>
              <a:rPr lang="en-GB" sz="2800" dirty="0" err="1">
                <a:ea typeface="+mn-lt"/>
                <a:cs typeface="+mn-lt"/>
              </a:rPr>
              <a:t>Schlussfolgerungen</a:t>
            </a:r>
            <a:r>
              <a:rPr lang="en-GB" sz="2800" dirty="0">
                <a:ea typeface="+mn-lt"/>
                <a:cs typeface="+mn-lt"/>
              </a:rPr>
              <a:t> </a:t>
            </a:r>
            <a:r>
              <a:rPr lang="en-GB" sz="2800" dirty="0" err="1">
                <a:ea typeface="+mn-lt"/>
                <a:cs typeface="+mn-lt"/>
              </a:rPr>
              <a:t>umfasst</a:t>
            </a:r>
            <a:r>
              <a:rPr lang="en-GB" sz="2800" dirty="0">
                <a:ea typeface="+mn-lt"/>
                <a:cs typeface="+mn-lt"/>
              </a:rPr>
              <a:t>. – Wikipedia</a:t>
            </a:r>
            <a:endParaRPr lang="en-GB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59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1625-53A6-450C-9E78-D1D1239CB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038908E-F10A-EAA3-55E8-370DBC09F0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4542" y="155780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Wahre</a:t>
            </a:r>
            <a:r>
              <a:rPr lang="en-US" sz="3200" b="0" dirty="0">
                <a:ea typeface="+mj-lt"/>
                <a:cs typeface="+mj-lt"/>
              </a:rPr>
              <a:t> Wissenschaft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B99CB565-EA6B-EA11-00EA-115D585F9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74" y="779108"/>
            <a:ext cx="10958052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Das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der Schatz, der in der Schrift </a:t>
            </a:r>
            <a:r>
              <a:rPr lang="en-GB" sz="2400" dirty="0" err="1">
                <a:ea typeface="+mn-lt"/>
                <a:cs typeface="+mn-lt"/>
              </a:rPr>
              <a:t>gefunden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. Die Bibel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Gottes </a:t>
            </a:r>
            <a:r>
              <a:rPr lang="en-GB" sz="2400" dirty="0" err="1">
                <a:ea typeface="+mn-lt"/>
                <a:cs typeface="+mn-lt"/>
              </a:rPr>
              <a:t>großes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Lehrbuch</a:t>
            </a:r>
            <a:r>
              <a:rPr lang="en-GB" sz="2400" dirty="0">
                <a:ea typeface="+mn-lt"/>
                <a:cs typeface="+mn-lt"/>
              </a:rPr>
              <a:t>, Sein </a:t>
            </a:r>
            <a:r>
              <a:rPr lang="en-GB" sz="2400" dirty="0" err="1">
                <a:ea typeface="+mn-lt"/>
                <a:cs typeface="+mn-lt"/>
              </a:rPr>
              <a:t>großer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Erzieher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Grundlage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aller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wahren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Wissenschaft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der Bibel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enthalten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dirty="0" err="1">
                <a:ea typeface="+mn-lt"/>
                <a:cs typeface="+mn-lt"/>
              </a:rPr>
              <a:t>Jeder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Wissenszweig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lässt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sich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das </a:t>
            </a:r>
            <a:r>
              <a:rPr lang="en-GB" sz="2400" dirty="0" err="1">
                <a:ea typeface="+mn-lt"/>
                <a:cs typeface="+mn-lt"/>
              </a:rPr>
              <a:t>Erforschen</a:t>
            </a:r>
            <a:r>
              <a:rPr lang="en-GB" sz="2400" dirty="0">
                <a:ea typeface="+mn-lt"/>
                <a:cs typeface="+mn-lt"/>
              </a:rPr>
              <a:t> des </a:t>
            </a:r>
            <a:r>
              <a:rPr lang="en-GB" sz="2400" dirty="0" err="1">
                <a:ea typeface="+mn-lt"/>
                <a:cs typeface="+mn-lt"/>
              </a:rPr>
              <a:t>Wortes</a:t>
            </a:r>
            <a:r>
              <a:rPr lang="en-GB" sz="2400" dirty="0">
                <a:ea typeface="+mn-lt"/>
                <a:cs typeface="+mn-lt"/>
              </a:rPr>
              <a:t> Gottes </a:t>
            </a:r>
            <a:r>
              <a:rPr lang="en-GB" sz="2400" dirty="0" err="1">
                <a:ea typeface="+mn-lt"/>
                <a:cs typeface="+mn-lt"/>
              </a:rPr>
              <a:t>erschließen</a:t>
            </a:r>
            <a:r>
              <a:rPr lang="en-GB" sz="2400" dirty="0">
                <a:ea typeface="+mn-lt"/>
                <a:cs typeface="+mn-lt"/>
              </a:rPr>
              <a:t>. Und </a:t>
            </a:r>
            <a:r>
              <a:rPr lang="en-GB" sz="2400" dirty="0" err="1">
                <a:ea typeface="+mn-lt"/>
                <a:cs typeface="+mn-lt"/>
              </a:rPr>
              <a:t>vor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allem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enthält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die Wissenschaft </a:t>
            </a:r>
            <a:r>
              <a:rPr lang="en-GB" sz="2400" dirty="0" err="1">
                <a:ea typeface="+mn-lt"/>
                <a:cs typeface="+mn-lt"/>
              </a:rPr>
              <a:t>aller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Wissenschaften</a:t>
            </a:r>
            <a:r>
              <a:rPr lang="en-GB" sz="2400" dirty="0">
                <a:ea typeface="+mn-lt"/>
                <a:cs typeface="+mn-lt"/>
              </a:rPr>
              <a:t>: die Wissenschaft der </a:t>
            </a:r>
            <a:r>
              <a:rPr lang="en-GB" sz="2400" dirty="0" err="1">
                <a:ea typeface="+mn-lt"/>
                <a:cs typeface="+mn-lt"/>
              </a:rPr>
              <a:t>Erlösung</a:t>
            </a:r>
            <a:r>
              <a:rPr lang="en-GB" sz="2400" dirty="0">
                <a:ea typeface="+mn-lt"/>
                <a:cs typeface="+mn-lt"/>
              </a:rPr>
              <a:t>. Die Bibel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Schatzkammer</a:t>
            </a:r>
            <a:r>
              <a:rPr lang="en-GB" sz="2400" dirty="0">
                <a:ea typeface="+mn-lt"/>
                <a:cs typeface="+mn-lt"/>
              </a:rPr>
              <a:t> der </a:t>
            </a:r>
            <a:r>
              <a:rPr lang="en-GB" sz="2400" dirty="0" err="1">
                <a:ea typeface="+mn-lt"/>
                <a:cs typeface="+mn-lt"/>
              </a:rPr>
              <a:t>unerschöpflichen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Reichtümer</a:t>
            </a:r>
            <a:r>
              <a:rPr lang="en-GB" sz="2400" dirty="0">
                <a:ea typeface="+mn-lt"/>
                <a:cs typeface="+mn-lt"/>
              </a:rPr>
              <a:t> Christi.  { COL 107.3} </a:t>
            </a:r>
            <a:endParaRPr lang="de-DE" dirty="0">
              <a:ea typeface="+mn-lt"/>
              <a:cs typeface="+mn-lt"/>
            </a:endParaRPr>
          </a:p>
          <a:p>
            <a:pPr algn="just"/>
            <a:endParaRPr lang="en-GB"/>
          </a:p>
          <a:p>
            <a:pPr algn="just"/>
            <a:r>
              <a:rPr lang="en-GB" sz="2400" dirty="0">
                <a:ea typeface="+mn-lt"/>
                <a:cs typeface="+mn-lt"/>
              </a:rPr>
              <a:t>Gott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das Fundament von </a:t>
            </a:r>
            <a:r>
              <a:rPr lang="en-GB" sz="2400" dirty="0" err="1">
                <a:ea typeface="+mn-lt"/>
                <a:cs typeface="+mn-lt"/>
              </a:rPr>
              <a:t>allem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dirty="0" err="1">
                <a:ea typeface="+mn-lt"/>
                <a:cs typeface="+mn-lt"/>
              </a:rPr>
              <a:t>Jede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wahre</a:t>
            </a:r>
            <a:r>
              <a:rPr lang="en-GB" sz="2400" dirty="0">
                <a:ea typeface="+mn-lt"/>
                <a:cs typeface="+mn-lt"/>
              </a:rPr>
              <a:t> Wissenschaft </a:t>
            </a:r>
            <a:r>
              <a:rPr lang="en-GB" sz="2400" dirty="0" err="1">
                <a:ea typeface="+mn-lt"/>
                <a:cs typeface="+mn-lt"/>
              </a:rPr>
              <a:t>steht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Einklang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mit</a:t>
            </a:r>
            <a:r>
              <a:rPr lang="en-GB" sz="2400" dirty="0">
                <a:ea typeface="+mn-lt"/>
                <a:cs typeface="+mn-lt"/>
              </a:rPr>
              <a:t> Seinen </a:t>
            </a:r>
            <a:r>
              <a:rPr lang="en-GB" sz="2400" dirty="0" err="1">
                <a:ea typeface="+mn-lt"/>
                <a:cs typeface="+mn-lt"/>
              </a:rPr>
              <a:t>Werken</a:t>
            </a:r>
            <a:r>
              <a:rPr lang="en-GB" sz="2400" dirty="0">
                <a:ea typeface="+mn-lt"/>
                <a:cs typeface="+mn-lt"/>
              </a:rPr>
              <a:t>; </a:t>
            </a:r>
            <a:r>
              <a:rPr lang="en-GB" sz="2400" dirty="0" err="1">
                <a:ea typeface="+mn-lt"/>
                <a:cs typeface="+mn-lt"/>
              </a:rPr>
              <a:t>jede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wahre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Bildung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führt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zum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Gehorsam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gegenüber</a:t>
            </a:r>
            <a:r>
              <a:rPr lang="en-GB" sz="2400" dirty="0">
                <a:ea typeface="+mn-lt"/>
                <a:cs typeface="+mn-lt"/>
              </a:rPr>
              <a:t> Seiner </a:t>
            </a:r>
            <a:r>
              <a:rPr lang="en-GB" sz="2400" dirty="0" err="1">
                <a:ea typeface="+mn-lt"/>
                <a:cs typeface="+mn-lt"/>
              </a:rPr>
              <a:t>Regierung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Wissenschaft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eröffnet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uns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neue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Wunder;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steigt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große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Höhen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auf und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erforscht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neue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Tiefen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;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doch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bringt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Forschungen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nichts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was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im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Widerspruch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zur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göttlichen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Offenbarung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stünde</a:t>
            </a:r>
            <a:r>
              <a:rPr lang="en-GB" sz="2400" dirty="0">
                <a:ea typeface="+mn-lt"/>
                <a:cs typeface="+mn-lt"/>
              </a:rPr>
              <a:t>. Die </a:t>
            </a:r>
            <a:r>
              <a:rPr lang="en-GB" sz="2400" dirty="0" err="1">
                <a:ea typeface="+mn-lt"/>
                <a:cs typeface="+mn-lt"/>
              </a:rPr>
              <a:t>Unwissenheit</a:t>
            </a:r>
            <a:r>
              <a:rPr lang="en-GB" sz="2400" dirty="0">
                <a:ea typeface="+mn-lt"/>
                <a:cs typeface="+mn-lt"/>
              </a:rPr>
              <a:t> mag </a:t>
            </a:r>
            <a:r>
              <a:rPr lang="en-GB" sz="2400" dirty="0" err="1">
                <a:ea typeface="+mn-lt"/>
                <a:cs typeface="+mn-lt"/>
              </a:rPr>
              <a:t>versuchen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falsche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Vorstellungen</a:t>
            </a:r>
            <a:r>
              <a:rPr lang="en-GB" sz="2400" dirty="0">
                <a:ea typeface="+mn-lt"/>
                <a:cs typeface="+mn-lt"/>
              </a:rPr>
              <a:t> von Gott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Berufung</a:t>
            </a:r>
            <a:r>
              <a:rPr lang="en-GB" sz="2400" dirty="0">
                <a:ea typeface="+mn-lt"/>
                <a:cs typeface="+mn-lt"/>
              </a:rPr>
              <a:t> auf die Wissenschaft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stützen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doch</a:t>
            </a:r>
            <a:r>
              <a:rPr lang="en-GB" sz="2400" dirty="0">
                <a:ea typeface="+mn-lt"/>
                <a:cs typeface="+mn-lt"/>
              </a:rPr>
              <a:t> das Buch der </a:t>
            </a:r>
            <a:r>
              <a:rPr lang="en-GB" sz="2400" dirty="0" err="1">
                <a:ea typeface="+mn-lt"/>
                <a:cs typeface="+mn-lt"/>
              </a:rPr>
              <a:t>Natur</a:t>
            </a:r>
            <a:r>
              <a:rPr lang="en-GB" sz="2400" dirty="0">
                <a:ea typeface="+mn-lt"/>
                <a:cs typeface="+mn-lt"/>
              </a:rPr>
              <a:t> und das </a:t>
            </a:r>
            <a:r>
              <a:rPr lang="en-GB" sz="2400" dirty="0" err="1">
                <a:ea typeface="+mn-lt"/>
                <a:cs typeface="+mn-lt"/>
              </a:rPr>
              <a:t>geschriebene</a:t>
            </a:r>
            <a:r>
              <a:rPr lang="en-GB" sz="2400" dirty="0">
                <a:ea typeface="+mn-lt"/>
                <a:cs typeface="+mn-lt"/>
              </a:rPr>
              <a:t> Wort </a:t>
            </a:r>
            <a:r>
              <a:rPr lang="en-GB" sz="2400" dirty="0" err="1">
                <a:ea typeface="+mn-lt"/>
                <a:cs typeface="+mn-lt"/>
              </a:rPr>
              <a:t>erleuchten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einander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dazu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geführt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den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Schöpfer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verehren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fundiertes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Vertrauen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Sein Wort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400" b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b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haben</a:t>
            </a:r>
            <a:r>
              <a:rPr lang="en-GB" sz="2400" dirty="0">
                <a:ea typeface="+mn-lt"/>
                <a:cs typeface="+mn-lt"/>
              </a:rPr>
              <a:t>. PP 115.2</a:t>
            </a:r>
            <a:endParaRPr lang="en-A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279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FFCE6-38E0-4598-3200-4925CD46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04924F6-4DAC-7BE4-6D5A-4470ABA1855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4542" y="370933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Menschliche</a:t>
            </a:r>
            <a:r>
              <a:rPr lang="en-US" sz="3200" b="0" dirty="0">
                <a:ea typeface="+mj-lt"/>
                <a:cs typeface="+mj-lt"/>
              </a:rPr>
              <a:t> Wissenschaft </a:t>
            </a:r>
            <a:r>
              <a:rPr lang="en-US" sz="3200" b="0" dirty="0" err="1">
                <a:ea typeface="+mj-lt"/>
                <a:cs typeface="+mj-lt"/>
              </a:rPr>
              <a:t>ist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begrenzt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D97599B1-245E-61AD-CE24-1D06FF5E2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74" y="1463186"/>
            <a:ext cx="109580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„Das </a:t>
            </a:r>
            <a:r>
              <a:rPr lang="en-GB" sz="2400" dirty="0" err="1">
                <a:ea typeface="+mn-lt"/>
                <a:cs typeface="+mn-lt"/>
              </a:rPr>
              <a:t>Verborgene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gehört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dem</a:t>
            </a:r>
            <a:r>
              <a:rPr lang="en-GB" sz="2400" dirty="0">
                <a:ea typeface="+mn-lt"/>
                <a:cs typeface="+mn-lt"/>
              </a:rPr>
              <a:t> Herrn, </a:t>
            </a:r>
            <a:r>
              <a:rPr lang="en-GB" sz="2400" dirty="0" err="1">
                <a:ea typeface="+mn-lt"/>
                <a:cs typeface="+mn-lt"/>
              </a:rPr>
              <a:t>unserem</a:t>
            </a:r>
            <a:r>
              <a:rPr lang="en-GB" sz="2400" dirty="0">
                <a:ea typeface="+mn-lt"/>
                <a:cs typeface="+mn-lt"/>
              </a:rPr>
              <a:t> Gott; das </a:t>
            </a:r>
            <a:r>
              <a:rPr lang="en-GB" sz="2400" dirty="0" err="1">
                <a:ea typeface="+mn-lt"/>
                <a:cs typeface="+mn-lt"/>
              </a:rPr>
              <a:t>Offenbarte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aber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gehört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uns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unseren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Kindern</a:t>
            </a:r>
            <a:r>
              <a:rPr lang="en-GB" sz="2400" dirty="0">
                <a:ea typeface="+mn-lt"/>
                <a:cs typeface="+mn-lt"/>
              </a:rPr>
              <a:t> für immer“ (5. Mose 29,29). Wie Gott das </a:t>
            </a:r>
            <a:r>
              <a:rPr lang="en-GB" sz="2400" dirty="0" err="1">
                <a:ea typeface="+mn-lt"/>
                <a:cs typeface="+mn-lt"/>
              </a:rPr>
              <a:t>Schöpfungswerk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vollbracht</a:t>
            </a:r>
            <a:r>
              <a:rPr lang="en-GB" sz="2400" dirty="0">
                <a:ea typeface="+mn-lt"/>
                <a:cs typeface="+mn-lt"/>
              </a:rPr>
              <a:t> hat, hat er den Menschen </a:t>
            </a:r>
            <a:r>
              <a:rPr lang="en-GB" sz="2400" dirty="0" err="1">
                <a:ea typeface="+mn-lt"/>
                <a:cs typeface="+mn-lt"/>
              </a:rPr>
              <a:t>nie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offenbart</a:t>
            </a:r>
            <a:r>
              <a:rPr lang="en-GB" sz="2400" dirty="0">
                <a:ea typeface="+mn-lt"/>
                <a:cs typeface="+mn-lt"/>
              </a:rPr>
              <a:t>; die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menschliche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Wissenschaft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kann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Geheimnisse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Allerhöchsten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nicht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ergründen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Seine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schöpferische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Kraft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ebenso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unbegreiflich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Seine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Existenz</a:t>
            </a:r>
            <a:r>
              <a:rPr lang="en-GB" sz="2400" dirty="0">
                <a:ea typeface="+mn-lt"/>
                <a:cs typeface="+mn-lt"/>
              </a:rPr>
              <a:t>.—Patriarchs and Prophets, 113 (1890). </a:t>
            </a:r>
            <a:r>
              <a:rPr lang="en-GB" sz="2400" dirty="0">
                <a:latin typeface="Palatino Linotype"/>
              </a:rPr>
              <a:t> </a:t>
            </a:r>
            <a:endParaRPr lang="de-DE"/>
          </a:p>
          <a:p>
            <a:pPr algn="just"/>
            <a:endParaRPr lang="en-GB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9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893EA-BE98-5AC0-F642-3B082D31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FA1C2F7-9C39-0DD6-697A-36185154CB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6974" y="370933"/>
            <a:ext cx="1081302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Wahre</a:t>
            </a:r>
            <a:r>
              <a:rPr lang="en-US" sz="3200" b="0" dirty="0">
                <a:ea typeface="+mj-lt"/>
                <a:cs typeface="+mj-lt"/>
              </a:rPr>
              <a:t> Wissenschaft </a:t>
            </a:r>
            <a:r>
              <a:rPr lang="en-US" sz="3200" b="0" dirty="0" err="1">
                <a:ea typeface="+mj-lt"/>
                <a:cs typeface="+mj-lt"/>
              </a:rPr>
              <a:t>widerspricht</a:t>
            </a:r>
            <a:r>
              <a:rPr lang="en-US" sz="3200" b="0" dirty="0">
                <a:ea typeface="+mj-lt"/>
                <a:cs typeface="+mj-lt"/>
              </a:rPr>
              <a:t> der Bibel nicht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06F2AA65-AD0D-1C50-4E53-FD09C1EC7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74" y="1463186"/>
            <a:ext cx="10958052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Diese Menschen [die den </a:t>
            </a:r>
            <a:r>
              <a:rPr lang="en-GB" sz="2400" dirty="0" err="1">
                <a:ea typeface="+mn-lt"/>
                <a:cs typeface="+mn-lt"/>
              </a:rPr>
              <a:t>Schöpfungsbericht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aus</a:t>
            </a:r>
            <a:r>
              <a:rPr lang="en-GB" sz="2400" dirty="0">
                <a:ea typeface="+mn-lt"/>
                <a:cs typeface="+mn-lt"/>
              </a:rPr>
              <a:t> Genesis </a:t>
            </a:r>
            <a:r>
              <a:rPr lang="en-GB" sz="2400" dirty="0" err="1">
                <a:ea typeface="+mn-lt"/>
                <a:cs typeface="+mn-lt"/>
              </a:rPr>
              <a:t>anzweifeln</a:t>
            </a:r>
            <a:r>
              <a:rPr lang="en-GB" sz="2400" dirty="0">
                <a:ea typeface="+mn-lt"/>
                <a:cs typeface="+mn-lt"/>
              </a:rPr>
              <a:t>] </a:t>
            </a:r>
            <a:r>
              <a:rPr lang="en-GB" sz="2400" dirty="0" err="1">
                <a:ea typeface="+mn-lt"/>
                <a:cs typeface="+mn-lt"/>
              </a:rPr>
              <a:t>haben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Einfachheit</a:t>
            </a:r>
            <a:r>
              <a:rPr lang="en-GB" sz="2400" dirty="0">
                <a:ea typeface="+mn-lt"/>
                <a:cs typeface="+mn-lt"/>
              </a:rPr>
              <a:t> des </a:t>
            </a:r>
            <a:r>
              <a:rPr lang="en-GB" sz="2400" dirty="0" err="1">
                <a:ea typeface="+mn-lt"/>
                <a:cs typeface="+mn-lt"/>
              </a:rPr>
              <a:t>Glaubens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verloren</a:t>
            </a:r>
            <a:r>
              <a:rPr lang="en-GB" sz="2400" dirty="0">
                <a:ea typeface="+mn-lt"/>
                <a:cs typeface="+mn-lt"/>
              </a:rPr>
              <a:t>. Es </a:t>
            </a:r>
            <a:r>
              <a:rPr lang="en-GB" sz="2400" dirty="0" err="1">
                <a:ea typeface="+mn-lt"/>
                <a:cs typeface="+mn-lt"/>
              </a:rPr>
              <a:t>sollte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festen</a:t>
            </a:r>
            <a:r>
              <a:rPr lang="en-GB" sz="2400" dirty="0">
                <a:ea typeface="+mn-lt"/>
                <a:cs typeface="+mn-lt"/>
              </a:rPr>
              <a:t> Glauben an die </a:t>
            </a:r>
            <a:r>
              <a:rPr lang="en-GB" sz="2400" dirty="0" err="1">
                <a:ea typeface="+mn-lt"/>
                <a:cs typeface="+mn-lt"/>
              </a:rPr>
              <a:t>göttliche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Autorität</a:t>
            </a:r>
            <a:r>
              <a:rPr lang="en-GB" sz="2400" dirty="0">
                <a:ea typeface="+mn-lt"/>
                <a:cs typeface="+mn-lt"/>
              </a:rPr>
              <a:t> des </a:t>
            </a:r>
            <a:r>
              <a:rPr lang="en-GB" sz="2400" dirty="0" err="1">
                <a:ea typeface="+mn-lt"/>
                <a:cs typeface="+mn-lt"/>
              </a:rPr>
              <a:t>Heiligen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Wortes</a:t>
            </a:r>
            <a:r>
              <a:rPr lang="en-GB" sz="2400" dirty="0">
                <a:ea typeface="+mn-lt"/>
                <a:cs typeface="+mn-lt"/>
              </a:rPr>
              <a:t> Gottes </a:t>
            </a:r>
            <a:r>
              <a:rPr lang="en-GB" sz="2400" dirty="0" err="1">
                <a:ea typeface="+mn-lt"/>
                <a:cs typeface="+mn-lt"/>
              </a:rPr>
              <a:t>geben</a:t>
            </a:r>
            <a:r>
              <a:rPr lang="en-GB" sz="2400" dirty="0">
                <a:ea typeface="+mn-lt"/>
                <a:cs typeface="+mn-lt"/>
              </a:rPr>
              <a:t>. 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Bibel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darf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nicht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anhand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menschlicher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Vorstellungen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Wissenschaft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geprüft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Menschliches Wissen </a:t>
            </a:r>
            <a:r>
              <a:rPr lang="en-GB" sz="2400" dirty="0">
                <a:ea typeface="+mn-lt"/>
                <a:cs typeface="+mn-lt"/>
              </a:rPr>
              <a:t>[Wissenschaft]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unzuverlässiger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Maßstab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</a:t>
            </a:r>
            <a:r>
              <a:rPr lang="en-GB" sz="2400" dirty="0">
                <a:ea typeface="+mn-lt"/>
                <a:cs typeface="+mn-lt"/>
              </a:rPr>
              <a:t>Skeptiker, die </a:t>
            </a:r>
            <a:r>
              <a:rPr lang="en-GB" sz="2400" dirty="0" err="1">
                <a:ea typeface="+mn-lt"/>
                <a:cs typeface="+mn-lt"/>
              </a:rPr>
              <a:t>die</a:t>
            </a:r>
            <a:r>
              <a:rPr lang="en-GB" sz="2400" dirty="0">
                <a:ea typeface="+mn-lt"/>
                <a:cs typeface="+mn-lt"/>
              </a:rPr>
              <a:t> Bibel </a:t>
            </a:r>
            <a:r>
              <a:rPr lang="en-GB" sz="2400" dirty="0" err="1">
                <a:ea typeface="+mn-lt"/>
                <a:cs typeface="+mn-lt"/>
              </a:rPr>
              <a:t>nur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lesen</a:t>
            </a:r>
            <a:r>
              <a:rPr lang="en-GB" sz="2400" dirty="0">
                <a:ea typeface="+mn-lt"/>
                <a:cs typeface="+mn-lt"/>
              </a:rPr>
              <a:t>, um </a:t>
            </a:r>
            <a:r>
              <a:rPr lang="en-GB" sz="2400" dirty="0" err="1">
                <a:ea typeface="+mn-lt"/>
                <a:cs typeface="+mn-lt"/>
              </a:rPr>
              <a:t>daran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herumzukritisieren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mögen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aufgrund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eines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unvollständigen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Verständnisses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entweder</a:t>
            </a:r>
            <a:r>
              <a:rPr lang="en-GB" sz="2400" dirty="0">
                <a:ea typeface="+mn-lt"/>
                <a:cs typeface="+mn-lt"/>
              </a:rPr>
              <a:t> der Wissenschaft </a:t>
            </a:r>
            <a:r>
              <a:rPr lang="en-GB" sz="2400" dirty="0" err="1">
                <a:ea typeface="+mn-lt"/>
                <a:cs typeface="+mn-lt"/>
              </a:rPr>
              <a:t>oder</a:t>
            </a:r>
            <a:r>
              <a:rPr lang="en-GB" sz="2400" dirty="0">
                <a:ea typeface="+mn-lt"/>
                <a:cs typeface="+mn-lt"/>
              </a:rPr>
              <a:t> der </a:t>
            </a:r>
            <a:r>
              <a:rPr lang="en-GB" sz="2400" dirty="0" err="1">
                <a:ea typeface="+mn-lt"/>
                <a:cs typeface="+mn-lt"/>
              </a:rPr>
              <a:t>Offenbarung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behaupten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Widersprüche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zwischen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beiden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finden</a:t>
            </a:r>
            <a:r>
              <a:rPr lang="en-GB" sz="2400" dirty="0">
                <a:ea typeface="+mn-lt"/>
                <a:cs typeface="+mn-lt"/>
              </a:rPr>
              <a:t>;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doch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richtig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verstanden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stehen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vollkommener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Harmonie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miteinander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Mose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schrieb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unter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Leitung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Geistes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Gottes, und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korrekte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geologische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Lehre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wird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niemals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Entdeckungen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für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sich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beanspruchen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die nicht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seinen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Aussagen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Einklang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gebracht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können</a:t>
            </a:r>
            <a:r>
              <a:rPr lang="en-GB" sz="2400" dirty="0">
                <a:ea typeface="+mn-lt"/>
                <a:cs typeface="+mn-lt"/>
              </a:rPr>
              <a:t>. Alle </a:t>
            </a:r>
            <a:r>
              <a:rPr lang="en-GB" sz="2400" dirty="0" err="1">
                <a:ea typeface="+mn-lt"/>
                <a:cs typeface="+mn-lt"/>
              </a:rPr>
              <a:t>Wahrheit</a:t>
            </a:r>
            <a:r>
              <a:rPr lang="en-GB" sz="2400" dirty="0">
                <a:ea typeface="+mn-lt"/>
                <a:cs typeface="+mn-lt"/>
              </a:rPr>
              <a:t>, sei es in der </a:t>
            </a:r>
            <a:r>
              <a:rPr lang="en-GB" sz="2400" dirty="0" err="1">
                <a:ea typeface="+mn-lt"/>
                <a:cs typeface="+mn-lt"/>
              </a:rPr>
              <a:t>Natur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oder</a:t>
            </a:r>
            <a:r>
              <a:rPr lang="en-GB" sz="2400" dirty="0">
                <a:ea typeface="+mn-lt"/>
                <a:cs typeface="+mn-lt"/>
              </a:rPr>
              <a:t> in der </a:t>
            </a:r>
            <a:r>
              <a:rPr lang="en-GB" sz="2400" dirty="0" err="1">
                <a:ea typeface="+mn-lt"/>
                <a:cs typeface="+mn-lt"/>
              </a:rPr>
              <a:t>Offenbarung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in all </a:t>
            </a:r>
            <a:r>
              <a:rPr lang="en-GB" sz="2400" dirty="0" err="1">
                <a:ea typeface="+mn-lt"/>
                <a:cs typeface="+mn-lt"/>
              </a:rPr>
              <a:t>ihren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Erscheinungsformen</a:t>
            </a:r>
            <a:r>
              <a:rPr lang="en-GB" sz="2400" dirty="0">
                <a:ea typeface="+mn-lt"/>
                <a:cs typeface="+mn-lt"/>
              </a:rPr>
              <a:t> in </a:t>
            </a:r>
            <a:r>
              <a:rPr lang="en-GB" sz="2400" dirty="0" err="1">
                <a:ea typeface="+mn-lt"/>
                <a:cs typeface="+mn-lt"/>
              </a:rPr>
              <a:t>sich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schlüssig</a:t>
            </a:r>
            <a:r>
              <a:rPr lang="en-GB" sz="2400" dirty="0">
                <a:ea typeface="+mn-lt"/>
                <a:cs typeface="+mn-lt"/>
              </a:rPr>
              <a:t>.—Patriarchs and Prophets, 114 </a:t>
            </a:r>
            <a:endParaRPr lang="de-DE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9034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20A00-7F4F-1327-CCBB-33908E080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1F484AC-7F4E-0BD2-6791-410B452098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20995" y="317770"/>
            <a:ext cx="11270512" cy="628459"/>
          </a:xfrm>
        </p:spPr>
        <p:txBody>
          <a:bodyPr>
            <a:normAutofit fontScale="90000"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Die </a:t>
            </a:r>
            <a:r>
              <a:rPr lang="en-US" sz="3200" b="0" dirty="0" err="1">
                <a:ea typeface="+mj-lt"/>
                <a:cs typeface="+mj-lt"/>
              </a:rPr>
              <a:t>Beziehung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zwischen</a:t>
            </a:r>
            <a:r>
              <a:rPr lang="en-US" sz="3200" b="0" dirty="0">
                <a:ea typeface="+mj-lt"/>
                <a:cs typeface="+mj-lt"/>
              </a:rPr>
              <a:t> der Bibel und der Wissenschaft</a:t>
            </a:r>
            <a:endParaRPr lang="de-DE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72D7F78-9961-51CC-4953-F33E3608F8E4}"/>
              </a:ext>
            </a:extLst>
          </p:cNvPr>
          <p:cNvSpPr/>
          <p:nvPr/>
        </p:nvSpPr>
        <p:spPr>
          <a:xfrm>
            <a:off x="2194560" y="2299062"/>
            <a:ext cx="2468880" cy="2259875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Bibel</a:t>
            </a:r>
            <a:endParaRPr lang="en-AU" sz="36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80F34CF-253E-2940-F4B3-CE3945B16F9D}"/>
              </a:ext>
            </a:extLst>
          </p:cNvPr>
          <p:cNvSpPr/>
          <p:nvPr/>
        </p:nvSpPr>
        <p:spPr>
          <a:xfrm>
            <a:off x="6905897" y="2338250"/>
            <a:ext cx="2468880" cy="225987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Wissenschaft</a:t>
            </a:r>
            <a:endParaRPr lang="de-DE"/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EF45A972-404D-A11C-E96A-7D5EA1E4326B}"/>
              </a:ext>
            </a:extLst>
          </p:cNvPr>
          <p:cNvSpPr/>
          <p:nvPr/>
        </p:nvSpPr>
        <p:spPr>
          <a:xfrm>
            <a:off x="4663440" y="2997925"/>
            <a:ext cx="2242457" cy="862148"/>
          </a:xfrm>
          <a:prstGeom prst="left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0478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79186-F405-5D83-75A1-336A09D68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8C50EE7-C183-DE9F-9E7C-18E822BB1A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50388" y="336316"/>
            <a:ext cx="751828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>
                <a:ea typeface="+mj-lt"/>
                <a:cs typeface="+mj-lt"/>
              </a:rPr>
              <a:t>Der Vater und der Sohn</a:t>
            </a:r>
            <a:endParaRPr lang="de-DE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E92EDC0F-CF6D-ABCF-D31E-8B0053FC0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37" y="1444670"/>
            <a:ext cx="10929725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Damit </a:t>
            </a:r>
            <a:r>
              <a:rPr lang="en-GB" sz="2400" dirty="0" err="1">
                <a:ea typeface="+mn-lt"/>
                <a:cs typeface="+mn-lt"/>
              </a:rPr>
              <a:t>ihre</a:t>
            </a:r>
            <a:r>
              <a:rPr lang="en-GB" sz="2400" dirty="0">
                <a:ea typeface="+mn-lt"/>
                <a:cs typeface="+mn-lt"/>
              </a:rPr>
              <a:t> Herzen </a:t>
            </a:r>
            <a:r>
              <a:rPr lang="en-GB" sz="2400" dirty="0" err="1">
                <a:ea typeface="+mn-lt"/>
                <a:cs typeface="+mn-lt"/>
              </a:rPr>
              <a:t>ermutigt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werden</a:t>
            </a:r>
            <a:r>
              <a:rPr lang="en-GB" sz="2400" dirty="0">
                <a:ea typeface="+mn-lt"/>
                <a:cs typeface="+mn-lt"/>
              </a:rPr>
              <a:t>, in Liebe </a:t>
            </a:r>
            <a:r>
              <a:rPr lang="en-GB" sz="2400" dirty="0" err="1">
                <a:ea typeface="+mn-lt"/>
                <a:cs typeface="+mn-lt"/>
              </a:rPr>
              <a:t>zusammengeschlossen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mit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völliger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Gewissheit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Verständnis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bereichert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werden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zur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Erkenntnis</a:t>
            </a:r>
            <a:r>
              <a:rPr lang="en-GB" sz="2400" dirty="0">
                <a:ea typeface="+mn-lt"/>
                <a:cs typeface="+mn-lt"/>
              </a:rPr>
              <a:t> des </a:t>
            </a:r>
            <a:r>
              <a:rPr lang="en-GB" sz="2400" dirty="0" err="1">
                <a:ea typeface="+mn-lt"/>
                <a:cs typeface="+mn-lt"/>
              </a:rPr>
              <a:t>Geheimnisses</a:t>
            </a:r>
            <a:r>
              <a:rPr lang="en-GB" sz="2400" dirty="0">
                <a:ea typeface="+mn-lt"/>
                <a:cs typeface="+mn-lt"/>
              </a:rPr>
              <a:t> Gottes, des Vaters, und des Christus, 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in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welchem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alle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Schätze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Weisheit und der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Erkenntnis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verborgen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sind</a:t>
            </a:r>
            <a:r>
              <a:rPr lang="en-GB" sz="24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Kolosser</a:t>
            </a:r>
            <a:r>
              <a:rPr lang="en-GB" sz="2400" dirty="0">
                <a:ea typeface="+mn-lt"/>
                <a:cs typeface="+mn-lt"/>
              </a:rPr>
              <a:t> 2,2-3</a:t>
            </a:r>
          </a:p>
          <a:p>
            <a:pPr algn="just"/>
            <a:endParaRPr lang="de-DE"/>
          </a:p>
          <a:p>
            <a:pPr algn="just"/>
            <a:r>
              <a:rPr lang="en-GB" sz="2400" dirty="0">
                <a:ea typeface="+mn-lt"/>
                <a:cs typeface="+mn-lt"/>
              </a:rPr>
              <a:t>So </a:t>
            </a:r>
            <a:r>
              <a:rPr lang="en-GB" sz="2400" dirty="0" err="1">
                <a:ea typeface="+mn-lt"/>
                <a:cs typeface="+mn-lt"/>
              </a:rPr>
              <a:t>gibt</a:t>
            </a:r>
            <a:r>
              <a:rPr lang="en-GB" sz="2400" dirty="0">
                <a:ea typeface="+mn-lt"/>
                <a:cs typeface="+mn-lt"/>
              </a:rPr>
              <a:t> es für </a:t>
            </a:r>
            <a:r>
              <a:rPr lang="en-GB" sz="2400" dirty="0" err="1">
                <a:ea typeface="+mn-lt"/>
                <a:cs typeface="+mn-lt"/>
              </a:rPr>
              <a:t>uns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doch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nur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einen</a:t>
            </a:r>
            <a:r>
              <a:rPr lang="en-GB" sz="2400" dirty="0">
                <a:ea typeface="+mn-lt"/>
                <a:cs typeface="+mn-lt"/>
              </a:rPr>
              <a:t> Gott, den Vater, von </a:t>
            </a:r>
            <a:r>
              <a:rPr lang="en-GB" sz="2400" dirty="0" err="1">
                <a:ea typeface="+mn-lt"/>
                <a:cs typeface="+mn-lt"/>
              </a:rPr>
              <a:t>dem</a:t>
            </a:r>
            <a:r>
              <a:rPr lang="en-GB" sz="2400" dirty="0">
                <a:ea typeface="+mn-lt"/>
                <a:cs typeface="+mn-lt"/>
              </a:rPr>
              <a:t> alle Dinge </a:t>
            </a:r>
            <a:r>
              <a:rPr lang="en-GB" sz="2400" dirty="0" err="1">
                <a:ea typeface="+mn-lt"/>
                <a:cs typeface="+mn-lt"/>
              </a:rPr>
              <a:t>sind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wir</a:t>
            </a:r>
            <a:r>
              <a:rPr lang="en-GB" sz="2400" dirty="0">
                <a:ea typeface="+mn-lt"/>
                <a:cs typeface="+mn-lt"/>
              </a:rPr>
              <a:t> für </a:t>
            </a:r>
            <a:r>
              <a:rPr lang="en-GB" sz="2400" dirty="0" err="1">
                <a:ea typeface="+mn-lt"/>
                <a:cs typeface="+mn-lt"/>
              </a:rPr>
              <a:t>ihn</a:t>
            </a:r>
            <a:r>
              <a:rPr lang="en-GB" sz="2400" dirty="0">
                <a:ea typeface="+mn-lt"/>
                <a:cs typeface="+mn-lt"/>
              </a:rPr>
              <a:t>; und </a:t>
            </a:r>
            <a:r>
              <a:rPr lang="en-GB" sz="2400" dirty="0" err="1">
                <a:ea typeface="+mn-lt"/>
                <a:cs typeface="+mn-lt"/>
              </a:rPr>
              <a:t>einen</a:t>
            </a:r>
            <a:r>
              <a:rPr lang="en-GB" sz="2400" dirty="0">
                <a:ea typeface="+mn-lt"/>
                <a:cs typeface="+mn-lt"/>
              </a:rPr>
              <a:t> Herrn, Jesus Christus,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den alle Dinge </a:t>
            </a:r>
            <a:r>
              <a:rPr lang="en-GB" sz="2400" dirty="0" err="1">
                <a:ea typeface="+mn-lt"/>
                <a:cs typeface="+mn-lt"/>
              </a:rPr>
              <a:t>sind</a:t>
            </a:r>
            <a:r>
              <a:rPr lang="en-GB" sz="2400" dirty="0">
                <a:ea typeface="+mn-lt"/>
                <a:cs typeface="+mn-lt"/>
              </a:rPr>
              <a:t>, und </a:t>
            </a:r>
            <a:r>
              <a:rPr lang="en-GB" sz="2400" dirty="0" err="1">
                <a:ea typeface="+mn-lt"/>
                <a:cs typeface="+mn-lt"/>
              </a:rPr>
              <a:t>wir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ihn</a:t>
            </a:r>
            <a:r>
              <a:rPr lang="en-GB" sz="2400" dirty="0">
                <a:ea typeface="+mn-lt"/>
                <a:cs typeface="+mn-lt"/>
              </a:rPr>
              <a:t>. 1. </a:t>
            </a:r>
            <a:r>
              <a:rPr lang="en-GB" sz="2400" dirty="0" err="1">
                <a:ea typeface="+mn-lt"/>
                <a:cs typeface="+mn-lt"/>
              </a:rPr>
              <a:t>Korinther</a:t>
            </a:r>
            <a:r>
              <a:rPr lang="en-GB" sz="2400" dirty="0">
                <a:ea typeface="+mn-lt"/>
                <a:cs typeface="+mn-lt"/>
              </a:rPr>
              <a:t> 8,6  </a:t>
            </a:r>
          </a:p>
        </p:txBody>
      </p:sp>
    </p:spTree>
    <p:extLst>
      <p:ext uri="{BB962C8B-B14F-4D97-AF65-F5344CB8AC3E}">
        <p14:creationId xmlns:p14="http://schemas.microsoft.com/office/powerpoint/2010/main" val="289274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F0DA8-3F73-A17A-CB7E-6E2A04C68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5088C98-5946-64B8-1B10-4365C1A3E6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84582" y="309284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</a:t>
            </a:r>
            <a:r>
              <a:rPr lang="en-US" sz="3200" b="0" dirty="0" err="1">
                <a:ea typeface="+mj-lt"/>
                <a:cs typeface="+mj-lt"/>
              </a:rPr>
              <a:t>göttliche</a:t>
            </a:r>
            <a:r>
              <a:rPr lang="en-US" sz="3200" b="0" dirty="0">
                <a:ea typeface="+mj-lt"/>
                <a:cs typeface="+mj-lt"/>
              </a:rPr>
              <a:t> Muster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CFD98E5-23DB-16F4-68C7-397C0F944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00" y="1039516"/>
            <a:ext cx="10993347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200" dirty="0">
                <a:ea typeface="+mn-lt"/>
                <a:cs typeface="+mn-lt"/>
              </a:rPr>
              <a:t>Dass der Sohn das </a:t>
            </a:r>
            <a:r>
              <a:rPr lang="en-GB" sz="2200" dirty="0" err="1">
                <a:ea typeface="+mn-lt"/>
                <a:cs typeface="+mn-lt"/>
              </a:rPr>
              <a:t>Ebenbild</a:t>
            </a:r>
            <a:r>
              <a:rPr lang="en-GB" sz="2200" dirty="0">
                <a:ea typeface="+mn-lt"/>
                <a:cs typeface="+mn-lt"/>
              </a:rPr>
              <a:t> des Vaters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bedeutet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dass</a:t>
            </a:r>
            <a:r>
              <a:rPr lang="en-GB" sz="2200" dirty="0">
                <a:ea typeface="+mn-lt"/>
                <a:cs typeface="+mn-lt"/>
              </a:rPr>
              <a:t> Er </a:t>
            </a:r>
            <a:r>
              <a:rPr lang="en-GB" sz="2200" dirty="0" err="1">
                <a:ea typeface="+mn-lt"/>
                <a:cs typeface="+mn-lt"/>
              </a:rPr>
              <a:t>dem</a:t>
            </a:r>
            <a:r>
              <a:rPr lang="en-GB" sz="2200" dirty="0">
                <a:ea typeface="+mn-lt"/>
                <a:cs typeface="+mn-lt"/>
              </a:rPr>
              <a:t> Vater </a:t>
            </a:r>
            <a:r>
              <a:rPr lang="en-GB" sz="2200" dirty="0" err="1">
                <a:ea typeface="+mn-lt"/>
                <a:cs typeface="+mn-lt"/>
              </a:rPr>
              <a:t>gleich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. Wie </a:t>
            </a:r>
            <a:r>
              <a:rPr lang="en-GB" sz="2200" dirty="0" err="1">
                <a:ea typeface="+mn-lt"/>
                <a:cs typeface="+mn-lt"/>
              </a:rPr>
              <a:t>können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wir</a:t>
            </a:r>
            <a:r>
              <a:rPr lang="en-GB" sz="2200" dirty="0">
                <a:ea typeface="+mn-lt"/>
                <a:cs typeface="+mn-lt"/>
              </a:rPr>
              <a:t> nun </a:t>
            </a:r>
            <a:r>
              <a:rPr lang="en-GB" sz="2200" dirty="0" err="1">
                <a:ea typeface="+mn-lt"/>
                <a:cs typeface="+mn-lt"/>
              </a:rPr>
              <a:t>zwischen</a:t>
            </a:r>
            <a:r>
              <a:rPr lang="en-GB" sz="2200" dirty="0">
                <a:ea typeface="+mn-lt"/>
                <a:cs typeface="+mn-lt"/>
              </a:rPr>
              <a:t> den </a:t>
            </a:r>
            <a:r>
              <a:rPr lang="en-GB" sz="2200" dirty="0" err="1">
                <a:ea typeface="+mn-lt"/>
                <a:cs typeface="+mn-lt"/>
              </a:rPr>
              <a:t>beiden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unterscheiden</a:t>
            </a:r>
            <a:r>
              <a:rPr lang="en-GB" sz="2200" dirty="0">
                <a:ea typeface="+mn-lt"/>
                <a:cs typeface="+mn-lt"/>
              </a:rPr>
              <a:t>? Die Bibel </a:t>
            </a:r>
            <a:r>
              <a:rPr lang="en-GB" sz="2200" dirty="0" err="1">
                <a:ea typeface="+mn-lt"/>
                <a:cs typeface="+mn-lt"/>
              </a:rPr>
              <a:t>offenbart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deutlich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dass</a:t>
            </a:r>
            <a:r>
              <a:rPr lang="en-GB" sz="2200" dirty="0">
                <a:ea typeface="+mn-lt"/>
                <a:cs typeface="+mn-lt"/>
              </a:rPr>
              <a:t> der Vater die </a:t>
            </a:r>
            <a:r>
              <a:rPr lang="en-GB" sz="2200" dirty="0" err="1">
                <a:ea typeface="+mn-lt"/>
                <a:cs typeface="+mn-lt"/>
              </a:rPr>
              <a:t>große</a:t>
            </a:r>
            <a:r>
              <a:rPr lang="en-GB" sz="2200" dirty="0">
                <a:ea typeface="+mn-lt"/>
                <a:cs typeface="+mn-lt"/>
              </a:rPr>
              <a:t> Quelle von </a:t>
            </a:r>
            <a:r>
              <a:rPr lang="en-GB" sz="2200" dirty="0" err="1">
                <a:ea typeface="+mn-lt"/>
                <a:cs typeface="+mn-lt"/>
              </a:rPr>
              <a:t>allem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dass</a:t>
            </a:r>
            <a:r>
              <a:rPr lang="en-GB" sz="2200" dirty="0">
                <a:ea typeface="+mn-lt"/>
                <a:cs typeface="+mn-lt"/>
              </a:rPr>
              <a:t> Sein Sohn alle Dinge von </a:t>
            </a:r>
            <a:r>
              <a:rPr lang="en-GB" sz="2200" dirty="0" err="1">
                <a:ea typeface="+mn-lt"/>
                <a:cs typeface="+mn-lt"/>
              </a:rPr>
              <a:t>Ihm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empfangen</a:t>
            </a:r>
            <a:r>
              <a:rPr lang="en-GB" sz="2200" dirty="0">
                <a:ea typeface="+mn-lt"/>
                <a:cs typeface="+mn-lt"/>
              </a:rPr>
              <a:t> hat. Da der Sohn alle Dinge von Seinem Vater </a:t>
            </a:r>
            <a:r>
              <a:rPr lang="en-GB" sz="2200" dirty="0" err="1">
                <a:ea typeface="+mn-lt"/>
                <a:cs typeface="+mn-lt"/>
              </a:rPr>
              <a:t>empfangen</a:t>
            </a:r>
            <a:r>
              <a:rPr lang="en-GB" sz="2200" dirty="0">
                <a:ea typeface="+mn-lt"/>
                <a:cs typeface="+mn-lt"/>
              </a:rPr>
              <a:t> hat und Sein </a:t>
            </a:r>
            <a:r>
              <a:rPr lang="en-GB" sz="2200" dirty="0" err="1">
                <a:ea typeface="+mn-lt"/>
                <a:cs typeface="+mn-lt"/>
              </a:rPr>
              <a:t>Ebenbild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sowie</a:t>
            </a:r>
            <a:r>
              <a:rPr lang="en-GB" sz="2200" dirty="0">
                <a:ea typeface="+mn-lt"/>
                <a:cs typeface="+mn-lt"/>
              </a:rPr>
              <a:t> Sein Wort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können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gedanklich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nur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dadurch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unterscheiden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Sohn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Vater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ausgegangen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alle Dinge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Vater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geerbt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hat. 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 Erbe Christi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das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Geheimnis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um die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Persönlichkeit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Individualität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beiden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200" i="1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i="1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bewahren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Sein Erbe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macht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Reihenfolge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„Von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“ und „Durch den“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göttlichen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Muster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klar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deutlich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endParaRPr lang="de-DE">
              <a:solidFill>
                <a:schemeClr val="bg2">
                  <a:lumMod val="60000"/>
                  <a:lumOff val="40000"/>
                </a:schemeClr>
              </a:solidFill>
              <a:ea typeface="+mn-lt"/>
              <a:cs typeface="+mn-lt"/>
            </a:endParaRPr>
          </a:p>
          <a:p>
            <a:pPr algn="just"/>
            <a:endParaRPr lang="en-GB" dirty="0">
              <a:ea typeface="Cambria"/>
            </a:endParaRPr>
          </a:p>
          <a:p>
            <a:pPr algn="just"/>
            <a:r>
              <a:rPr lang="en-GB" sz="2200" dirty="0">
                <a:ea typeface="+mn-lt"/>
                <a:cs typeface="+mn-lt"/>
              </a:rPr>
              <a:t>Beim </a:t>
            </a:r>
            <a:r>
              <a:rPr lang="en-GB" sz="2200" dirty="0" err="1">
                <a:ea typeface="+mn-lt"/>
                <a:cs typeface="+mn-lt"/>
              </a:rPr>
              <a:t>Lesen</a:t>
            </a:r>
            <a:r>
              <a:rPr lang="en-GB" sz="2200" dirty="0">
                <a:ea typeface="+mn-lt"/>
                <a:cs typeface="+mn-lt"/>
              </a:rPr>
              <a:t> der Bibel </a:t>
            </a:r>
            <a:r>
              <a:rPr lang="en-GB" sz="2200" dirty="0" err="1">
                <a:ea typeface="+mn-lt"/>
                <a:cs typeface="+mn-lt"/>
              </a:rPr>
              <a:t>können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wir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mehrere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Beispiele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finden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wo dieses „von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“ und „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durch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den“-Muster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vorkommt</a:t>
            </a:r>
            <a:r>
              <a:rPr lang="en-GB" sz="2200" dirty="0">
                <a:ea typeface="+mn-lt"/>
                <a:cs typeface="+mn-lt"/>
              </a:rPr>
              <a:t>. Einige </a:t>
            </a:r>
            <a:r>
              <a:rPr lang="en-GB" sz="2200" dirty="0" err="1">
                <a:ea typeface="+mn-lt"/>
                <a:cs typeface="+mn-lt"/>
              </a:rPr>
              <a:t>dieser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Beispiele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überschneiden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sich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aufgrund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stufenförmigen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Natur</a:t>
            </a:r>
            <a:r>
              <a:rPr lang="en-GB" sz="2200" dirty="0">
                <a:ea typeface="+mn-lt"/>
                <a:cs typeface="+mn-lt"/>
              </a:rPr>
              <a:t> des Flusses von Gottes Segnungen, die </a:t>
            </a:r>
            <a:r>
              <a:rPr lang="en-GB" sz="2200" dirty="0" err="1">
                <a:ea typeface="+mn-lt"/>
                <a:cs typeface="+mn-lt"/>
              </a:rPr>
              <a:t>durch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verschiedene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Gefäße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fließen</a:t>
            </a:r>
            <a:r>
              <a:rPr lang="en-GB" sz="2200" dirty="0">
                <a:ea typeface="+mn-lt"/>
                <a:cs typeface="+mn-lt"/>
              </a:rPr>
              <a:t>.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Gott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Quelle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großen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Flusses,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durch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Seinen Sohn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unten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fließt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viele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Nebenflüsse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oder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Kanäle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aufteilt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200" dirty="0">
                <a:ea typeface="+mn-lt"/>
                <a:cs typeface="+mn-lt"/>
              </a:rPr>
              <a:t> </a:t>
            </a:r>
            <a:endParaRPr lang="en-GB" dirty="0">
              <a:ea typeface="+mn-lt"/>
              <a:cs typeface="+mn-lt"/>
            </a:endParaRPr>
          </a:p>
          <a:p>
            <a:pPr algn="just"/>
            <a:endParaRPr lang="en-GB" sz="2200" dirty="0">
              <a:latin typeface="Palatino Linotype" panose="02040502050505030304" pitchFamily="18" charset="0"/>
            </a:endParaRPr>
          </a:p>
          <a:p>
            <a:pPr algn="just"/>
            <a:endParaRPr lang="en-GB" sz="22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792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8695-94CD-5FF9-646B-F0F631E3E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C14945-54A4-CF0E-19F6-D405497F1F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4541" y="273873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Beispiele</a:t>
            </a:r>
            <a:r>
              <a:rPr lang="en-US" sz="3200" b="0" dirty="0">
                <a:ea typeface="+mj-lt"/>
                <a:cs typeface="+mj-lt"/>
              </a:rPr>
              <a:t> des </a:t>
            </a:r>
            <a:r>
              <a:rPr lang="en-US" sz="3200" b="0" dirty="0" err="1">
                <a:ea typeface="+mj-lt"/>
                <a:cs typeface="+mj-lt"/>
              </a:rPr>
              <a:t>göttlichen</a:t>
            </a:r>
            <a:r>
              <a:rPr lang="en-US" sz="3200" b="0" dirty="0">
                <a:ea typeface="+mj-lt"/>
                <a:cs typeface="+mj-lt"/>
              </a:rPr>
              <a:t> Musters</a:t>
            </a:r>
            <a:endParaRPr lang="de-DE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291BDA7-FDEC-8AB7-9CBF-E3944E72AF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963445"/>
              </p:ext>
            </p:extLst>
          </p:nvPr>
        </p:nvGraphicFramePr>
        <p:xfrm>
          <a:off x="1154554" y="1005839"/>
          <a:ext cx="9522823" cy="4846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0939">
                  <a:extLst>
                    <a:ext uri="{9D8B030D-6E8A-4147-A177-3AD203B41FA5}">
                      <a16:colId xmlns:a16="http://schemas.microsoft.com/office/drawing/2014/main" val="3222530824"/>
                    </a:ext>
                  </a:extLst>
                </a:gridCol>
                <a:gridCol w="2707006">
                  <a:extLst>
                    <a:ext uri="{9D8B030D-6E8A-4147-A177-3AD203B41FA5}">
                      <a16:colId xmlns:a16="http://schemas.microsoft.com/office/drawing/2014/main" val="2645519617"/>
                    </a:ext>
                  </a:extLst>
                </a:gridCol>
                <a:gridCol w="4464878">
                  <a:extLst>
                    <a:ext uri="{9D8B030D-6E8A-4147-A177-3AD203B41FA5}">
                      <a16:colId xmlns:a16="http://schemas.microsoft.com/office/drawing/2014/main" val="3759177585"/>
                    </a:ext>
                  </a:extLst>
                </a:gridCol>
              </a:tblGrid>
              <a:tr h="372794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519326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853414"/>
                  </a:ext>
                </a:extLst>
              </a:tr>
              <a:tr h="745588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9621575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4702596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3126396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4167791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7096814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8231650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7184227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473388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2834205"/>
                  </a:ext>
                </a:extLst>
              </a:tr>
              <a:tr h="372794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  <a:buNone/>
                      </a:pPr>
                      <a:endParaRPr lang="en-AU" sz="18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14880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26A39C5-6DDA-C95F-348E-506CA5B3EB84}"/>
              </a:ext>
            </a:extLst>
          </p:cNvPr>
          <p:cNvSpPr txBox="1"/>
          <p:nvPr/>
        </p:nvSpPr>
        <p:spPr>
          <a:xfrm>
            <a:off x="1254541" y="5967940"/>
            <a:ext cx="15544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/>
              <a:t>Bibel</a:t>
            </a: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09524-FB44-EFF2-9077-7281BDCAA3E7}"/>
              </a:ext>
            </a:extLst>
          </p:cNvPr>
          <p:cNvSpPr txBox="1"/>
          <p:nvPr/>
        </p:nvSpPr>
        <p:spPr>
          <a:xfrm>
            <a:off x="3549250" y="5955668"/>
            <a:ext cx="15544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>
                <a:ea typeface="Cambria"/>
              </a:rPr>
              <a:t>Wissenschaft</a:t>
            </a:r>
            <a:endParaRPr lang="en-AU" dirty="0">
              <a:ea typeface="Cambri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DC1313-187E-FF7F-20BD-78525EFE416F}"/>
              </a:ext>
            </a:extLst>
          </p:cNvPr>
          <p:cNvSpPr txBox="1"/>
          <p:nvPr/>
        </p:nvSpPr>
        <p:spPr>
          <a:xfrm>
            <a:off x="6311032" y="5967940"/>
            <a:ext cx="225820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/>
              <a:t>Matth. 4:4; Jer 17:5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4EADB1-6D68-D5CD-6AF0-374E00214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01" y="1005353"/>
            <a:ext cx="9531969" cy="48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14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05D0A-C9F9-A19B-6E8A-E74FB015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C81942F-FEAB-AA65-2C04-EAE208F383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20995" y="317770"/>
            <a:ext cx="11270512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</a:t>
            </a:r>
            <a:r>
              <a:rPr lang="en-US" sz="3200" b="0" dirty="0" err="1">
                <a:ea typeface="+mj-lt"/>
                <a:cs typeface="+mj-lt"/>
              </a:rPr>
              <a:t>göttliche</a:t>
            </a:r>
            <a:r>
              <a:rPr lang="en-US" sz="3200" b="0" dirty="0">
                <a:ea typeface="+mj-lt"/>
                <a:cs typeface="+mj-lt"/>
              </a:rPr>
              <a:t> Muster</a:t>
            </a:r>
            <a:endParaRPr lang="de-DE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CB012AB-DAC8-E1E0-8A5C-F7ADC5EA64B3}"/>
              </a:ext>
            </a:extLst>
          </p:cNvPr>
          <p:cNvSpPr/>
          <p:nvPr/>
        </p:nvSpPr>
        <p:spPr>
          <a:xfrm>
            <a:off x="3391557" y="1055049"/>
            <a:ext cx="2142308" cy="19609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>
                <a:ea typeface="Cambria"/>
              </a:rPr>
              <a:t>Vater</a:t>
            </a:r>
            <a:endParaRPr lang="en-AU" sz="3600" dirty="0">
              <a:ea typeface="Cambria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EA084FB-70D7-3FE6-9826-78A13C7AD76C}"/>
              </a:ext>
            </a:extLst>
          </p:cNvPr>
          <p:cNvSpPr/>
          <p:nvPr/>
        </p:nvSpPr>
        <p:spPr>
          <a:xfrm>
            <a:off x="3391557" y="4102196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Sohn</a:t>
            </a:r>
            <a:endParaRPr lang="en-AU" sz="36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3EDE24F-808A-3178-9C63-BBB27C91B949}"/>
              </a:ext>
            </a:extLst>
          </p:cNvPr>
          <p:cNvSpPr/>
          <p:nvPr/>
        </p:nvSpPr>
        <p:spPr>
          <a:xfrm>
            <a:off x="3927133" y="3015999"/>
            <a:ext cx="1071155" cy="1086198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accent2"/>
              </a:gs>
            </a:gsLst>
            <a:lin ang="4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727D8D-76DA-2B07-1151-8DBF93C89310}"/>
              </a:ext>
            </a:extLst>
          </p:cNvPr>
          <p:cNvSpPr/>
          <p:nvPr/>
        </p:nvSpPr>
        <p:spPr>
          <a:xfrm>
            <a:off x="6383383" y="1055049"/>
            <a:ext cx="2142308" cy="19609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Bibel</a:t>
            </a:r>
            <a:endParaRPr lang="en-AU" sz="36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1E198C-E779-B925-2472-362B500C76E2}"/>
              </a:ext>
            </a:extLst>
          </p:cNvPr>
          <p:cNvSpPr/>
          <p:nvPr/>
        </p:nvSpPr>
        <p:spPr>
          <a:xfrm>
            <a:off x="6383383" y="4102196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200">
                <a:ea typeface="Cambria"/>
              </a:rPr>
              <a:t>Wissenschaft</a:t>
            </a:r>
            <a:endParaRPr lang="en-AU" sz="3200" dirty="0">
              <a:ea typeface="Cambria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AEAE07F-4D63-B735-5466-2D0170CD2390}"/>
              </a:ext>
            </a:extLst>
          </p:cNvPr>
          <p:cNvSpPr/>
          <p:nvPr/>
        </p:nvSpPr>
        <p:spPr>
          <a:xfrm>
            <a:off x="6918959" y="3015999"/>
            <a:ext cx="1071155" cy="1086198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accent2"/>
              </a:gs>
            </a:gsLst>
            <a:lin ang="4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69A69E-BE95-56DF-5F8A-C399FF291831}"/>
              </a:ext>
            </a:extLst>
          </p:cNvPr>
          <p:cNvSpPr txBox="1"/>
          <p:nvPr/>
        </p:nvSpPr>
        <p:spPr>
          <a:xfrm>
            <a:off x="424553" y="2274838"/>
            <a:ext cx="296700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Das </a:t>
            </a:r>
            <a:r>
              <a:rPr lang="en-GB" sz="2400" b="1" dirty="0">
                <a:solidFill>
                  <a:schemeClr val="tx2"/>
                </a:solidFill>
                <a:ea typeface="+mn-lt"/>
                <a:cs typeface="+mn-lt"/>
              </a:rPr>
              <a:t>Erbe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Christi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das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Geheimnis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, um die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Persönlichkeit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und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Individualität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von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beiden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zu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bewahren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. </a:t>
            </a:r>
            <a:endParaRPr lang="de-DE" dirty="0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C78B5F-1B58-780C-E3EA-110EE80285FF}"/>
              </a:ext>
            </a:extLst>
          </p:cNvPr>
          <p:cNvSpPr txBox="1"/>
          <p:nvPr/>
        </p:nvSpPr>
        <p:spPr>
          <a:xfrm>
            <a:off x="8957414" y="2274838"/>
            <a:ext cx="2810033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Das </a:t>
            </a:r>
            <a:r>
              <a:rPr lang="en-GB" sz="2400" b="1" dirty="0">
                <a:solidFill>
                  <a:schemeClr val="tx2"/>
                </a:solidFill>
                <a:ea typeface="+mn-lt"/>
                <a:cs typeface="+mn-lt"/>
              </a:rPr>
              <a:t>Erbe 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der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Wissenschaften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das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Geheimnis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, um die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Persönlichkeit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und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Individualität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von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beiden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zu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bewahren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de-DE" dirty="0">
              <a:solidFill>
                <a:schemeClr val="tx2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7424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017F5-F73D-B412-6288-2C522466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598D1AC-A9F2-8EE6-DF90-B8BFC2473F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2496" y="399379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Entscheidender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Punkt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082FC9DD-6A55-F134-2ED5-788936755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394" y="1293352"/>
            <a:ext cx="1060704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400" dirty="0">
                <a:ea typeface="+mn-lt"/>
                <a:cs typeface="+mn-lt"/>
              </a:rPr>
              <a:t>Wenn </a:t>
            </a:r>
            <a:r>
              <a:rPr lang="en-GB" sz="2400" dirty="0" err="1">
                <a:ea typeface="+mn-lt"/>
                <a:cs typeface="+mn-lt"/>
              </a:rPr>
              <a:t>wir</a:t>
            </a:r>
            <a:r>
              <a:rPr lang="en-GB" sz="2400" dirty="0">
                <a:ea typeface="+mn-lt"/>
                <a:cs typeface="+mn-lt"/>
              </a:rPr>
              <a:t> nicht verstehen,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der Sohn alle Dinge </a:t>
            </a:r>
            <a:r>
              <a:rPr lang="en-GB" sz="2400" dirty="0" err="1">
                <a:ea typeface="+mn-lt"/>
                <a:cs typeface="+mn-lt"/>
              </a:rPr>
              <a:t>vom</a:t>
            </a:r>
            <a:r>
              <a:rPr lang="en-GB" sz="2400" dirty="0">
                <a:ea typeface="+mn-lt"/>
                <a:cs typeface="+mn-lt"/>
              </a:rPr>
              <a:t> Vater </a:t>
            </a:r>
            <a:r>
              <a:rPr lang="en-GB" sz="2400" dirty="0" err="1">
                <a:ea typeface="+mn-lt"/>
                <a:cs typeface="+mn-lt"/>
              </a:rPr>
              <a:t>geerbt</a:t>
            </a:r>
            <a:r>
              <a:rPr lang="en-GB" sz="2400" dirty="0">
                <a:ea typeface="+mn-lt"/>
                <a:cs typeface="+mn-lt"/>
              </a:rPr>
              <a:t> hat, </a:t>
            </a:r>
            <a:r>
              <a:rPr lang="en-GB" sz="2400" dirty="0" err="1">
                <a:ea typeface="+mn-lt"/>
                <a:cs typeface="+mn-lt"/>
              </a:rPr>
              <a:t>dann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verlieren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Unterscheidung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zwischen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dem</a:t>
            </a:r>
            <a:r>
              <a:rPr lang="en-GB" sz="2400" dirty="0">
                <a:ea typeface="+mn-lt"/>
                <a:cs typeface="+mn-lt"/>
              </a:rPr>
              <a:t> Vater und </a:t>
            </a:r>
            <a:r>
              <a:rPr lang="en-GB" sz="2400" dirty="0" err="1">
                <a:ea typeface="+mn-lt"/>
                <a:cs typeface="+mn-lt"/>
              </a:rPr>
              <a:t>dem</a:t>
            </a:r>
            <a:r>
              <a:rPr lang="en-GB" sz="2400" dirty="0">
                <a:ea typeface="+mn-lt"/>
                <a:cs typeface="+mn-lt"/>
              </a:rPr>
              <a:t> Sohn. Sie </a:t>
            </a:r>
            <a:r>
              <a:rPr lang="en-GB" sz="2400" dirty="0" err="1">
                <a:ea typeface="+mn-lt"/>
                <a:cs typeface="+mn-lt"/>
              </a:rPr>
              <a:t>verschmelzen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 Denken so </a:t>
            </a:r>
            <a:r>
              <a:rPr lang="en-GB" sz="2400" dirty="0" err="1">
                <a:ea typeface="+mn-lt"/>
                <a:cs typeface="+mn-lt"/>
              </a:rPr>
              <a:t>sehr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miteinander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der Sohn Gott in Seiner </a:t>
            </a:r>
            <a:r>
              <a:rPr lang="en-GB" sz="2400" dirty="0" err="1">
                <a:ea typeface="+mn-lt"/>
                <a:cs typeface="+mn-lt"/>
              </a:rPr>
              <a:t>eigenen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Fähigkeit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unabhängig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vom</a:t>
            </a:r>
            <a:r>
              <a:rPr lang="en-GB" sz="2400" dirty="0">
                <a:ea typeface="+mn-lt"/>
                <a:cs typeface="+mn-lt"/>
              </a:rPr>
              <a:t> Vater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als</a:t>
            </a:r>
            <a:r>
              <a:rPr lang="en-GB" sz="2400" dirty="0">
                <a:ea typeface="+mn-lt"/>
                <a:cs typeface="+mn-lt"/>
              </a:rPr>
              <a:t> Gott in Seiner </a:t>
            </a:r>
            <a:r>
              <a:rPr lang="en-GB" sz="2400" dirty="0" err="1">
                <a:ea typeface="+mn-lt"/>
                <a:cs typeface="+mn-lt"/>
              </a:rPr>
              <a:t>eigenen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Rechtskraft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unabhängig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vom</a:t>
            </a:r>
            <a:r>
              <a:rPr lang="en-GB" sz="2400" dirty="0">
                <a:ea typeface="+mn-lt"/>
                <a:cs typeface="+mn-lt"/>
              </a:rPr>
              <a:t> Vater </a:t>
            </a:r>
            <a:r>
              <a:rPr lang="en-GB" sz="2400" dirty="0" err="1">
                <a:ea typeface="+mn-lt"/>
                <a:cs typeface="+mn-lt"/>
              </a:rPr>
              <a:t>angebetet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.</a:t>
            </a:r>
          </a:p>
          <a:p>
            <a:pPr algn="just"/>
            <a:endParaRPr lang="en-GB"/>
          </a:p>
          <a:p>
            <a:pPr algn="just"/>
            <a:r>
              <a:rPr lang="en-GB" sz="2400" dirty="0">
                <a:ea typeface="+mn-lt"/>
                <a:cs typeface="+mn-lt"/>
              </a:rPr>
              <a:t>Das </a:t>
            </a:r>
            <a:r>
              <a:rPr lang="en-GB" sz="2400" dirty="0" err="1">
                <a:ea typeface="+mn-lt"/>
                <a:cs typeface="+mn-lt"/>
              </a:rPr>
              <a:t>Entfernen</a:t>
            </a:r>
            <a:r>
              <a:rPr lang="en-GB" sz="2400" dirty="0">
                <a:ea typeface="+mn-lt"/>
                <a:cs typeface="+mn-lt"/>
              </a:rPr>
              <a:t> des Erbes </a:t>
            </a:r>
            <a:r>
              <a:rPr lang="en-GB" sz="2400" dirty="0" err="1">
                <a:ea typeface="+mn-lt"/>
                <a:cs typeface="+mn-lt"/>
              </a:rPr>
              <a:t>führt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dazu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dass</a:t>
            </a:r>
            <a:r>
              <a:rPr lang="en-GB" sz="2400" dirty="0">
                <a:ea typeface="+mn-lt"/>
                <a:cs typeface="+mn-lt"/>
              </a:rPr>
              <a:t> der Kanal </a:t>
            </a:r>
            <a:r>
              <a:rPr lang="en-GB" sz="2400" dirty="0" err="1">
                <a:ea typeface="+mn-lt"/>
                <a:cs typeface="+mn-lt"/>
              </a:rPr>
              <a:t>mit</a:t>
            </a:r>
            <a:r>
              <a:rPr lang="en-GB" sz="2400" dirty="0">
                <a:ea typeface="+mn-lt"/>
                <a:cs typeface="+mn-lt"/>
              </a:rPr>
              <a:t> der Quelle </a:t>
            </a:r>
            <a:r>
              <a:rPr lang="en-GB" sz="2400" dirty="0" err="1">
                <a:ea typeface="+mn-lt"/>
                <a:cs typeface="+mn-lt"/>
              </a:rPr>
              <a:t>verschmilzt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wodurch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Identität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Individualität</a:t>
            </a:r>
            <a:r>
              <a:rPr lang="en-GB" sz="2400" dirty="0">
                <a:ea typeface="+mn-lt"/>
                <a:cs typeface="+mn-lt"/>
              </a:rPr>
              <a:t> von Vater und Sohn </a:t>
            </a:r>
            <a:r>
              <a:rPr lang="en-GB" sz="2400" dirty="0" err="1">
                <a:ea typeface="+mn-lt"/>
                <a:cs typeface="+mn-lt"/>
              </a:rPr>
              <a:t>zerstört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werden</a:t>
            </a:r>
            <a:r>
              <a:rPr lang="en-GB" sz="2400" dirty="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9312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FB09E-CDE7-0754-F3B0-C8A26A624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56E21BC-FFF2-72BA-B7C6-2579CE9B96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82924" y="288701"/>
            <a:ext cx="11226147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Vermischen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8ED8DCFF-02E1-9A4C-84AE-5F9B2A3A6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77" y="1108546"/>
            <a:ext cx="10371909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200" dirty="0">
                <a:ea typeface="+mn-lt"/>
                <a:cs typeface="+mn-lt"/>
              </a:rPr>
              <a:t>Die </a:t>
            </a:r>
            <a:r>
              <a:rPr lang="en-GB" sz="2200" dirty="0" err="1">
                <a:ea typeface="+mn-lt"/>
                <a:cs typeface="+mn-lt"/>
              </a:rPr>
              <a:t>Gottheit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besteht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aus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drei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Personen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doch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diese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sind</a:t>
            </a:r>
            <a:r>
              <a:rPr lang="en-GB" sz="2200" dirty="0">
                <a:ea typeface="+mn-lt"/>
                <a:cs typeface="+mn-lt"/>
              </a:rPr>
              <a:t> auf so </a:t>
            </a:r>
            <a:r>
              <a:rPr lang="en-GB" sz="2200" dirty="0" err="1">
                <a:ea typeface="+mn-lt"/>
                <a:cs typeface="+mn-lt"/>
              </a:rPr>
              <a:t>geheimnisvolle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unauflösbare</a:t>
            </a:r>
            <a:r>
              <a:rPr lang="en-GB" sz="2200" dirty="0">
                <a:ea typeface="+mn-lt"/>
                <a:cs typeface="+mn-lt"/>
              </a:rPr>
              <a:t> Weise </a:t>
            </a:r>
            <a:r>
              <a:rPr lang="en-GB" sz="2200" dirty="0" err="1">
                <a:ea typeface="+mn-lt"/>
                <a:cs typeface="+mn-lt"/>
              </a:rPr>
              <a:t>miteinander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verbunden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dass</a:t>
            </a:r>
            <a:r>
              <a:rPr lang="en-GB" sz="2200" dirty="0">
                <a:ea typeface="+mn-lt"/>
                <a:cs typeface="+mn-lt"/>
              </a:rPr>
              <a:t> die </a:t>
            </a:r>
            <a:r>
              <a:rPr lang="en-GB" sz="2200" dirty="0" err="1">
                <a:ea typeface="+mn-lt"/>
                <a:cs typeface="+mn-lt"/>
              </a:rPr>
              <a:t>Gegenwart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jeder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einzelnen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gleichbedeutend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mit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Gegenwart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anderen</a:t>
            </a:r>
            <a:r>
              <a:rPr lang="en-GB" sz="2200" dirty="0">
                <a:ea typeface="+mn-lt"/>
                <a:cs typeface="+mn-lt"/>
              </a:rPr>
              <a:t>. W. W. Prescott, </a:t>
            </a:r>
            <a:r>
              <a:rPr lang="en-GB" sz="2200" dirty="0" err="1">
                <a:ea typeface="+mn-lt"/>
                <a:cs typeface="+mn-lt"/>
              </a:rPr>
              <a:t>Predigtnotizen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Seite</a:t>
            </a:r>
            <a:r>
              <a:rPr lang="en-GB" sz="2200" dirty="0">
                <a:ea typeface="+mn-lt"/>
                <a:cs typeface="+mn-lt"/>
              </a:rPr>
              <a:t> 8, </a:t>
            </a:r>
            <a:r>
              <a:rPr lang="en-GB" sz="2200" dirty="0" err="1">
                <a:ea typeface="+mn-lt"/>
                <a:cs typeface="+mn-lt"/>
              </a:rPr>
              <a:t>aus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Predigt</a:t>
            </a:r>
            <a:r>
              <a:rPr lang="en-GB" sz="2200" dirty="0">
                <a:ea typeface="+mn-lt"/>
                <a:cs typeface="+mn-lt"/>
              </a:rPr>
              <a:t> in Takoma Park am 14. Oktober 1939.</a:t>
            </a:r>
            <a:endParaRPr lang="de-DE" dirty="0">
              <a:ea typeface="+mn-lt"/>
              <a:cs typeface="+mn-lt"/>
            </a:endParaRPr>
          </a:p>
          <a:p>
            <a:pPr algn="just"/>
            <a:endParaRPr lang="en-GB"/>
          </a:p>
          <a:p>
            <a:pPr algn="just"/>
            <a:r>
              <a:rPr lang="en-GB" sz="2200" dirty="0" err="1">
                <a:ea typeface="+mn-lt"/>
                <a:cs typeface="+mn-lt"/>
              </a:rPr>
              <a:t>Dreieinigkeit</a:t>
            </a:r>
            <a:r>
              <a:rPr lang="en-GB" sz="2200" dirty="0">
                <a:ea typeface="+mn-lt"/>
                <a:cs typeface="+mn-lt"/>
              </a:rPr>
              <a:t>: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Es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gibt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Gott: Vater, Sohn und Heiliger Geist,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Einheit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drei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gleich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ewig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existierenden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Personen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</a:t>
            </a:r>
            <a:r>
              <a:rPr lang="en-GB" sz="2200" dirty="0">
                <a:ea typeface="+mn-lt"/>
                <a:cs typeface="+mn-lt"/>
              </a:rPr>
              <a:t>Gott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unsterblich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allmächtig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allwissend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über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allem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stehend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allgegenwärtig</a:t>
            </a:r>
            <a:r>
              <a:rPr lang="en-GB" sz="2200" dirty="0">
                <a:ea typeface="+mn-lt"/>
                <a:cs typeface="+mn-lt"/>
              </a:rPr>
              <a:t>. Er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unendlich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übersteigt</a:t>
            </a:r>
            <a:r>
              <a:rPr lang="en-GB" sz="2200" dirty="0">
                <a:ea typeface="+mn-lt"/>
                <a:cs typeface="+mn-lt"/>
              </a:rPr>
              <a:t> das </a:t>
            </a:r>
            <a:r>
              <a:rPr lang="en-GB" sz="2200" dirty="0" err="1">
                <a:ea typeface="+mn-lt"/>
                <a:cs typeface="+mn-lt"/>
              </a:rPr>
              <a:t>menschliche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Verständnis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doch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durch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Seine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Selbstoffenbarung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wird</a:t>
            </a:r>
            <a:r>
              <a:rPr lang="en-GB" sz="2200" dirty="0">
                <a:ea typeface="+mn-lt"/>
                <a:cs typeface="+mn-lt"/>
              </a:rPr>
              <a:t> Er </a:t>
            </a:r>
            <a:r>
              <a:rPr lang="en-GB" sz="2200" dirty="0" err="1">
                <a:ea typeface="+mn-lt"/>
                <a:cs typeface="+mn-lt"/>
              </a:rPr>
              <a:t>erkannt</a:t>
            </a:r>
            <a:r>
              <a:rPr lang="en-GB" sz="2200" dirty="0">
                <a:ea typeface="+mn-lt"/>
                <a:cs typeface="+mn-lt"/>
              </a:rPr>
              <a:t>.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für immer der </a:t>
            </a:r>
            <a:r>
              <a:rPr lang="en-GB" sz="2200" dirty="0" err="1">
                <a:ea typeface="+mn-lt"/>
                <a:cs typeface="+mn-lt"/>
              </a:rPr>
              <a:t>Anbetung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Verehrung</a:t>
            </a:r>
            <a:r>
              <a:rPr lang="en-GB" sz="2200" dirty="0">
                <a:ea typeface="+mn-lt"/>
                <a:cs typeface="+mn-lt"/>
              </a:rPr>
              <a:t> und des </a:t>
            </a:r>
            <a:r>
              <a:rPr lang="en-GB" sz="2200" dirty="0" err="1">
                <a:ea typeface="+mn-lt"/>
                <a:cs typeface="+mn-lt"/>
              </a:rPr>
              <a:t>Dienstes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gesamten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Schöpfung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würdig</a:t>
            </a:r>
            <a:r>
              <a:rPr lang="en-GB" sz="2200" dirty="0">
                <a:ea typeface="+mn-lt"/>
                <a:cs typeface="+mn-lt"/>
              </a:rPr>
              <a:t>. – </a:t>
            </a:r>
            <a:r>
              <a:rPr lang="en-GB" sz="2200" dirty="0" err="1">
                <a:ea typeface="+mn-lt"/>
                <a:cs typeface="+mn-lt"/>
              </a:rPr>
              <a:t>Grundglaubenssatz</a:t>
            </a:r>
            <a:r>
              <a:rPr lang="en-GB" sz="2200" dirty="0">
                <a:ea typeface="+mn-lt"/>
                <a:cs typeface="+mn-lt"/>
              </a:rPr>
              <a:t> Nr. 2 der </a:t>
            </a:r>
            <a:r>
              <a:rPr lang="en-GB" sz="2200" dirty="0" err="1">
                <a:ea typeface="+mn-lt"/>
                <a:cs typeface="+mn-lt"/>
              </a:rPr>
              <a:t>Siebenten</a:t>
            </a:r>
            <a:r>
              <a:rPr lang="en-GB" sz="2200" dirty="0">
                <a:ea typeface="+mn-lt"/>
                <a:cs typeface="+mn-lt"/>
              </a:rPr>
              <a:t>-Tags-</a:t>
            </a:r>
            <a:r>
              <a:rPr lang="en-GB" sz="2200" dirty="0" err="1">
                <a:ea typeface="+mn-lt"/>
                <a:cs typeface="+mn-lt"/>
              </a:rPr>
              <a:t>Adventisten</a:t>
            </a:r>
            <a:endParaRPr lang="en-GB" dirty="0" err="1"/>
          </a:p>
          <a:p>
            <a:pPr algn="just"/>
            <a:endParaRPr lang="en-GB"/>
          </a:p>
          <a:p>
            <a:pPr algn="just"/>
            <a:r>
              <a:rPr lang="en-GB" sz="2200" dirty="0">
                <a:ea typeface="+mn-lt"/>
                <a:cs typeface="+mn-lt"/>
              </a:rPr>
              <a:t>Er = 3 = Vater, Sohn und Heiliger Geist = Ihn = </a:t>
            </a:r>
            <a:r>
              <a:rPr lang="en-GB" sz="2200" dirty="0" err="1">
                <a:ea typeface="+mn-lt"/>
                <a:cs typeface="+mn-lt"/>
              </a:rPr>
              <a:t>Geheimnis</a:t>
            </a:r>
            <a:r>
              <a:rPr lang="en-GB" sz="2200" dirty="0">
                <a:ea typeface="+mn-lt"/>
                <a:cs typeface="+mn-lt"/>
              </a:rPr>
              <a:t> = Babylon die </a:t>
            </a:r>
            <a:r>
              <a:rPr lang="en-GB" sz="2200" dirty="0" err="1">
                <a:ea typeface="+mn-lt"/>
                <a:cs typeface="+mn-lt"/>
              </a:rPr>
              <a:t>Große</a:t>
            </a:r>
            <a:endParaRPr lang="en-GB" dirty="0" err="1"/>
          </a:p>
        </p:txBody>
      </p:sp>
    </p:spTree>
    <p:extLst>
      <p:ext uri="{BB962C8B-B14F-4D97-AF65-F5344CB8AC3E}">
        <p14:creationId xmlns:p14="http://schemas.microsoft.com/office/powerpoint/2010/main" val="990215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B2D6F-4C14-F530-0790-C86912C64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8ED9C62-E305-A449-6253-A59DC0B9D0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20995" y="317770"/>
            <a:ext cx="11270512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</a:t>
            </a:r>
            <a:r>
              <a:rPr lang="en-US" sz="3200" b="0" dirty="0" err="1">
                <a:ea typeface="+mj-lt"/>
                <a:cs typeface="+mj-lt"/>
              </a:rPr>
              <a:t>göttliche</a:t>
            </a:r>
            <a:r>
              <a:rPr lang="en-US" sz="3200" b="0" dirty="0">
                <a:ea typeface="+mj-lt"/>
                <a:cs typeface="+mj-lt"/>
              </a:rPr>
              <a:t> Muster</a:t>
            </a:r>
            <a:endParaRPr lang="de-DE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5548686-2684-9850-EB47-0808C4B3A31D}"/>
              </a:ext>
            </a:extLst>
          </p:cNvPr>
          <p:cNvSpPr/>
          <p:nvPr/>
        </p:nvSpPr>
        <p:spPr>
          <a:xfrm>
            <a:off x="3391557" y="1055049"/>
            <a:ext cx="2142308" cy="19609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>
                <a:ea typeface="Cambria"/>
              </a:rPr>
              <a:t>Vater</a:t>
            </a:r>
            <a:endParaRPr lang="en-AU" sz="3600" dirty="0">
              <a:ea typeface="Cambria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1A57B48-9D08-C333-69BA-C4B0670D2B13}"/>
              </a:ext>
            </a:extLst>
          </p:cNvPr>
          <p:cNvSpPr/>
          <p:nvPr/>
        </p:nvSpPr>
        <p:spPr>
          <a:xfrm>
            <a:off x="3391557" y="4102196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Sohn</a:t>
            </a:r>
            <a:endParaRPr lang="en-AU" sz="36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F0ACD92-D727-E556-5597-4BB71BAA578A}"/>
              </a:ext>
            </a:extLst>
          </p:cNvPr>
          <p:cNvSpPr/>
          <p:nvPr/>
        </p:nvSpPr>
        <p:spPr>
          <a:xfrm>
            <a:off x="3927133" y="3015999"/>
            <a:ext cx="1071155" cy="1086198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accent2"/>
              </a:gs>
            </a:gsLst>
            <a:lin ang="4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32CC85-C10E-1ECE-73B7-2B7EA6C83979}"/>
              </a:ext>
            </a:extLst>
          </p:cNvPr>
          <p:cNvSpPr/>
          <p:nvPr/>
        </p:nvSpPr>
        <p:spPr>
          <a:xfrm>
            <a:off x="6383383" y="1055049"/>
            <a:ext cx="2142308" cy="19609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2400">
                <a:ea typeface="Cambria"/>
              </a:rPr>
              <a:t>Ehemann</a:t>
            </a:r>
            <a:endParaRPr lang="en-AU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0E6721-612C-D9BD-C631-360DBF648607}"/>
              </a:ext>
            </a:extLst>
          </p:cNvPr>
          <p:cNvSpPr/>
          <p:nvPr/>
        </p:nvSpPr>
        <p:spPr>
          <a:xfrm>
            <a:off x="6383383" y="4102196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2400" dirty="0" err="1"/>
              <a:t>Ehefrau</a:t>
            </a:r>
            <a:endParaRPr lang="en-AU" sz="2400" dirty="0" err="1">
              <a:ea typeface="Cambria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B2387A1-8E70-48BB-00C7-A7290799420A}"/>
              </a:ext>
            </a:extLst>
          </p:cNvPr>
          <p:cNvSpPr/>
          <p:nvPr/>
        </p:nvSpPr>
        <p:spPr>
          <a:xfrm>
            <a:off x="6918959" y="3015999"/>
            <a:ext cx="1071155" cy="1086198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accent2"/>
              </a:gs>
            </a:gsLst>
            <a:lin ang="4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E0F382-E692-6569-5ABC-DC63BC4BA785}"/>
              </a:ext>
            </a:extLst>
          </p:cNvPr>
          <p:cNvSpPr txBox="1"/>
          <p:nvPr/>
        </p:nvSpPr>
        <p:spPr>
          <a:xfrm>
            <a:off x="424553" y="2274838"/>
            <a:ext cx="2967003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Das </a:t>
            </a:r>
            <a:r>
              <a:rPr lang="en-GB" sz="2400" b="1" dirty="0">
                <a:solidFill>
                  <a:schemeClr val="tx2"/>
                </a:solidFill>
                <a:ea typeface="+mn-lt"/>
                <a:cs typeface="+mn-lt"/>
              </a:rPr>
              <a:t>Erbe 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Christi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das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Geheimnis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, um die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Persönlichkeit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und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Individualität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von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beiden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zu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bewahren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de-DE" dirty="0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317A08-72FC-B15D-A228-7959F930E1D0}"/>
              </a:ext>
            </a:extLst>
          </p:cNvPr>
          <p:cNvSpPr txBox="1"/>
          <p:nvPr/>
        </p:nvSpPr>
        <p:spPr>
          <a:xfrm>
            <a:off x="8957414" y="2274838"/>
            <a:ext cx="2810033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Das </a:t>
            </a:r>
            <a:r>
              <a:rPr lang="en-GB" sz="2400" b="1" dirty="0">
                <a:solidFill>
                  <a:schemeClr val="tx2"/>
                </a:solidFill>
                <a:ea typeface="+mn-lt"/>
                <a:cs typeface="+mn-lt"/>
              </a:rPr>
              <a:t>Erbe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der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Ehefrau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ist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das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Geheimnis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, um die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Persönlichkeit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und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Individualität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von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beiden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zu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 </a:t>
            </a:r>
            <a:r>
              <a:rPr lang="en-GB" sz="2400" dirty="0" err="1">
                <a:solidFill>
                  <a:schemeClr val="tx2"/>
                </a:solidFill>
                <a:ea typeface="+mn-lt"/>
                <a:cs typeface="+mn-lt"/>
              </a:rPr>
              <a:t>bewahren</a:t>
            </a:r>
            <a:r>
              <a:rPr lang="en-GB" sz="2400" dirty="0">
                <a:solidFill>
                  <a:schemeClr val="tx2"/>
                </a:solidFill>
                <a:ea typeface="+mn-lt"/>
                <a:cs typeface="+mn-lt"/>
              </a:rPr>
              <a:t>.</a:t>
            </a:r>
            <a:endParaRPr lang="de-DE" dirty="0">
              <a:solidFill>
                <a:schemeClr val="tx2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280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BE7A-BC82-84C3-7423-B401DF62D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3191282-0283-A9A5-7B9A-67469FA1CE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38776" y="556300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</a:t>
            </a:r>
            <a:r>
              <a:rPr lang="en-US" sz="3200" b="0" dirty="0" err="1">
                <a:ea typeface="+mj-lt"/>
                <a:cs typeface="+mj-lt"/>
              </a:rPr>
              <a:t>Vermischen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AE7E2639-86E8-B4BE-93CB-114698361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6071" y="1709682"/>
            <a:ext cx="516992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3200" dirty="0" err="1">
                <a:ea typeface="+mn-lt"/>
                <a:cs typeface="+mn-lt"/>
              </a:rPr>
              <a:t>Geschlechtsverwirrung</a:t>
            </a:r>
            <a:endParaRPr lang="de-DE" dirty="0" err="1"/>
          </a:p>
          <a:p>
            <a:pPr algn="ctr"/>
            <a:r>
              <a:rPr lang="en-GB" sz="3200" dirty="0" err="1">
                <a:ea typeface="+mn-lt"/>
                <a:cs typeface="+mn-lt"/>
              </a:rPr>
              <a:t>Geschlechtsumwandlungen</a:t>
            </a:r>
            <a:endParaRPr lang="en-GB" dirty="0" err="1"/>
          </a:p>
          <a:p>
            <a:pPr algn="ctr"/>
            <a:r>
              <a:rPr lang="en-GB" sz="3200" dirty="0" err="1">
                <a:ea typeface="+mn-lt"/>
                <a:cs typeface="+mn-lt"/>
              </a:rPr>
              <a:t>Homosexualität</a:t>
            </a:r>
            <a:r>
              <a:rPr lang="en-GB" sz="3200" dirty="0">
                <a:ea typeface="+mn-lt"/>
                <a:cs typeface="+mn-lt"/>
              </a:rPr>
              <a:t> </a:t>
            </a:r>
            <a:endParaRPr lang="en-GB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7370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21F72-55AB-C9C3-C947-842C2B7A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A0D2308-EF27-36E0-918E-CB08A25CB7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81394" y="262171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</a:t>
            </a:r>
            <a:r>
              <a:rPr lang="en-US" sz="3200" b="0" dirty="0" err="1">
                <a:ea typeface="+mj-lt"/>
                <a:cs typeface="+mj-lt"/>
              </a:rPr>
              <a:t>Beispiel</a:t>
            </a:r>
            <a:r>
              <a:rPr lang="en-US" sz="3200" b="0" dirty="0">
                <a:ea typeface="+mj-lt"/>
                <a:cs typeface="+mj-lt"/>
              </a:rPr>
              <a:t> Christi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FD261541-1BDF-B332-3BE6-569F3B5E1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557" y="1018620"/>
            <a:ext cx="10928885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200" dirty="0">
                <a:ea typeface="+mn-lt"/>
                <a:cs typeface="+mn-lt"/>
              </a:rPr>
              <a:t>Da </a:t>
            </a:r>
            <a:r>
              <a:rPr lang="en-GB" sz="2200" dirty="0" err="1">
                <a:ea typeface="+mn-lt"/>
                <a:cs typeface="+mn-lt"/>
              </a:rPr>
              <a:t>antwortete</a:t>
            </a:r>
            <a:r>
              <a:rPr lang="en-GB" sz="2200" dirty="0">
                <a:ea typeface="+mn-lt"/>
                <a:cs typeface="+mn-lt"/>
              </a:rPr>
              <a:t> Jesus und </a:t>
            </a:r>
            <a:r>
              <a:rPr lang="en-GB" sz="2200" dirty="0" err="1">
                <a:ea typeface="+mn-lt"/>
                <a:cs typeface="+mn-lt"/>
              </a:rPr>
              <a:t>sprach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zu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ihnen</a:t>
            </a:r>
            <a:r>
              <a:rPr lang="en-GB" sz="2200" dirty="0">
                <a:ea typeface="+mn-lt"/>
                <a:cs typeface="+mn-lt"/>
              </a:rPr>
              <a:t>: </a:t>
            </a:r>
            <a:r>
              <a:rPr lang="en-GB" sz="2200" dirty="0" err="1">
                <a:ea typeface="+mn-lt"/>
                <a:cs typeface="+mn-lt"/>
              </a:rPr>
              <a:t>Wahrlich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wahrlich</a:t>
            </a:r>
            <a:r>
              <a:rPr lang="en-GB" sz="2200" dirty="0">
                <a:ea typeface="+mn-lt"/>
                <a:cs typeface="+mn-lt"/>
              </a:rPr>
              <a:t>, ich sage </a:t>
            </a:r>
            <a:r>
              <a:rPr lang="en-GB" sz="2200" dirty="0" err="1">
                <a:ea typeface="+mn-lt"/>
                <a:cs typeface="+mn-lt"/>
              </a:rPr>
              <a:t>euch</a:t>
            </a:r>
            <a:r>
              <a:rPr lang="en-GB" sz="2200" dirty="0">
                <a:ea typeface="+mn-lt"/>
                <a:cs typeface="+mn-lt"/>
              </a:rPr>
              <a:t>: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Der Sohn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kann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nichts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selbst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tun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sondern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nur</a:t>
            </a:r>
            <a:r>
              <a:rPr lang="en-GB" sz="2200" dirty="0">
                <a:ea typeface="+mn-lt"/>
                <a:cs typeface="+mn-lt"/>
              </a:rPr>
              <a:t>, was er den Vater tun </a:t>
            </a:r>
            <a:r>
              <a:rPr lang="en-GB" sz="2200" dirty="0" err="1">
                <a:ea typeface="+mn-lt"/>
                <a:cs typeface="+mn-lt"/>
              </a:rPr>
              <a:t>sieht</a:t>
            </a:r>
            <a:r>
              <a:rPr lang="en-GB" sz="2200" dirty="0">
                <a:ea typeface="+mn-lt"/>
                <a:cs typeface="+mn-lt"/>
              </a:rPr>
              <a:t>; </a:t>
            </a:r>
            <a:r>
              <a:rPr lang="en-GB" sz="2200" dirty="0" err="1">
                <a:ea typeface="+mn-lt"/>
                <a:cs typeface="+mn-lt"/>
              </a:rPr>
              <a:t>denn</a:t>
            </a:r>
            <a:r>
              <a:rPr lang="en-GB" sz="2200" dirty="0">
                <a:ea typeface="+mn-lt"/>
                <a:cs typeface="+mn-lt"/>
              </a:rPr>
              <a:t> was </a:t>
            </a:r>
            <a:r>
              <a:rPr lang="en-GB" sz="2200" dirty="0" err="1">
                <a:ea typeface="+mn-lt"/>
                <a:cs typeface="+mn-lt"/>
              </a:rPr>
              <a:t>dieser</a:t>
            </a:r>
            <a:r>
              <a:rPr lang="en-GB" sz="2200" dirty="0">
                <a:ea typeface="+mn-lt"/>
                <a:cs typeface="+mn-lt"/>
              </a:rPr>
              <a:t> tut, das tut </a:t>
            </a:r>
            <a:r>
              <a:rPr lang="en-GB" sz="2200" dirty="0" err="1">
                <a:ea typeface="+mn-lt"/>
                <a:cs typeface="+mn-lt"/>
              </a:rPr>
              <a:t>gleicherweise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auch</a:t>
            </a:r>
            <a:r>
              <a:rPr lang="en-GB" sz="2200" dirty="0">
                <a:ea typeface="+mn-lt"/>
                <a:cs typeface="+mn-lt"/>
              </a:rPr>
              <a:t> der Sohn. Joh. 5,19  </a:t>
            </a:r>
          </a:p>
          <a:p>
            <a:pPr algn="just"/>
            <a:endParaRPr lang="de-DE"/>
          </a:p>
          <a:p>
            <a:pPr algn="just"/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Ich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kann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nichts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mir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selbst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tun. Wie ich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höre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so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richte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ich</a:t>
            </a:r>
            <a:r>
              <a:rPr lang="en-GB" sz="2200" dirty="0">
                <a:ea typeface="+mn-lt"/>
                <a:cs typeface="+mn-lt"/>
              </a:rPr>
              <a:t>; und </a:t>
            </a:r>
            <a:r>
              <a:rPr lang="en-GB" sz="2200" dirty="0" err="1">
                <a:ea typeface="+mn-lt"/>
                <a:cs typeface="+mn-lt"/>
              </a:rPr>
              <a:t>mein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Gericht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gerecht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denn</a:t>
            </a:r>
            <a:r>
              <a:rPr lang="en-GB" sz="2200" dirty="0">
                <a:ea typeface="+mn-lt"/>
                <a:cs typeface="+mn-lt"/>
              </a:rPr>
              <a:t> ich </a:t>
            </a:r>
            <a:r>
              <a:rPr lang="en-GB" sz="2200" dirty="0" err="1">
                <a:ea typeface="+mn-lt"/>
                <a:cs typeface="+mn-lt"/>
              </a:rPr>
              <a:t>suche</a:t>
            </a:r>
            <a:r>
              <a:rPr lang="en-GB" sz="2200" dirty="0">
                <a:ea typeface="+mn-lt"/>
                <a:cs typeface="+mn-lt"/>
              </a:rPr>
              <a:t> nicht </a:t>
            </a:r>
            <a:r>
              <a:rPr lang="en-GB" sz="2200" dirty="0" err="1">
                <a:ea typeface="+mn-lt"/>
                <a:cs typeface="+mn-lt"/>
              </a:rPr>
              <a:t>meinen</a:t>
            </a:r>
            <a:r>
              <a:rPr lang="en-GB" sz="2200" dirty="0">
                <a:ea typeface="+mn-lt"/>
                <a:cs typeface="+mn-lt"/>
              </a:rPr>
              <a:t> Willen, </a:t>
            </a:r>
            <a:r>
              <a:rPr lang="en-GB" sz="2200" dirty="0" err="1">
                <a:ea typeface="+mn-lt"/>
                <a:cs typeface="+mn-lt"/>
              </a:rPr>
              <a:t>sondern</a:t>
            </a:r>
            <a:r>
              <a:rPr lang="en-GB" sz="2200" dirty="0">
                <a:ea typeface="+mn-lt"/>
                <a:cs typeface="+mn-lt"/>
              </a:rPr>
              <a:t> den Willen des Vaters, der </a:t>
            </a:r>
            <a:r>
              <a:rPr lang="en-GB" sz="2200" dirty="0" err="1">
                <a:ea typeface="+mn-lt"/>
                <a:cs typeface="+mn-lt"/>
              </a:rPr>
              <a:t>mich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gesandt</a:t>
            </a:r>
            <a:r>
              <a:rPr lang="en-GB" sz="2200" dirty="0">
                <a:ea typeface="+mn-lt"/>
                <a:cs typeface="+mn-lt"/>
              </a:rPr>
              <a:t> hat. Joh. 5,30</a:t>
            </a:r>
          </a:p>
          <a:p>
            <a:pPr algn="just"/>
            <a:endParaRPr lang="de-DE"/>
          </a:p>
          <a:p>
            <a:pPr algn="just"/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Deinen Willen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tun, oh Gott,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begehre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ich</a:t>
            </a:r>
            <a:r>
              <a:rPr lang="en-GB" sz="2200" dirty="0">
                <a:ea typeface="+mn-lt"/>
                <a:cs typeface="+mn-lt"/>
              </a:rPr>
              <a:t>, und </a:t>
            </a:r>
            <a:r>
              <a:rPr lang="en-GB" sz="2200" dirty="0" err="1">
                <a:ea typeface="+mn-lt"/>
                <a:cs typeface="+mn-lt"/>
              </a:rPr>
              <a:t>dein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Gesetz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 in </a:t>
            </a:r>
            <a:r>
              <a:rPr lang="en-GB" sz="2200" dirty="0" err="1">
                <a:ea typeface="+mn-lt"/>
                <a:cs typeface="+mn-lt"/>
              </a:rPr>
              <a:t>meinem</a:t>
            </a:r>
            <a:r>
              <a:rPr lang="en-GB" sz="2200" dirty="0">
                <a:ea typeface="+mn-lt"/>
                <a:cs typeface="+mn-lt"/>
              </a:rPr>
              <a:t> Herzen. Psalm 40,9</a:t>
            </a:r>
          </a:p>
          <a:p>
            <a:pPr algn="just"/>
            <a:endParaRPr lang="de-DE"/>
          </a:p>
          <a:p>
            <a:pPr algn="just"/>
            <a:r>
              <a:rPr lang="en-GB" sz="2200" dirty="0">
                <a:ea typeface="+mn-lt"/>
                <a:cs typeface="+mn-lt"/>
              </a:rPr>
              <a:t>Und </a:t>
            </a:r>
            <a:r>
              <a:rPr lang="en-GB" sz="2200" dirty="0" err="1">
                <a:ea typeface="+mn-lt"/>
                <a:cs typeface="+mn-lt"/>
              </a:rPr>
              <a:t>dem</a:t>
            </a:r>
            <a:r>
              <a:rPr lang="en-GB" sz="2200" dirty="0">
                <a:ea typeface="+mn-lt"/>
                <a:cs typeface="+mn-lt"/>
              </a:rPr>
              <a:t> Engel der Gemeinde von </a:t>
            </a:r>
            <a:r>
              <a:rPr lang="en-GB" sz="2200" dirty="0" err="1">
                <a:ea typeface="+mn-lt"/>
                <a:cs typeface="+mn-lt"/>
              </a:rPr>
              <a:t>Laodizea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schreibe</a:t>
            </a:r>
            <a:r>
              <a:rPr lang="en-GB" sz="2200" dirty="0">
                <a:ea typeface="+mn-lt"/>
                <a:cs typeface="+mn-lt"/>
              </a:rPr>
              <a:t>: Das </a:t>
            </a:r>
            <a:r>
              <a:rPr lang="en-GB" sz="2200" dirty="0" err="1">
                <a:ea typeface="+mn-lt"/>
                <a:cs typeface="+mn-lt"/>
              </a:rPr>
              <a:t>sagt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der »Amen«</a:t>
            </a:r>
            <a:r>
              <a:rPr lang="en-GB" sz="2200" dirty="0">
                <a:ea typeface="+mn-lt"/>
                <a:cs typeface="+mn-lt"/>
              </a:rPr>
              <a:t>, der </a:t>
            </a:r>
            <a:r>
              <a:rPr lang="en-GB" sz="2200" dirty="0" err="1">
                <a:ea typeface="+mn-lt"/>
                <a:cs typeface="+mn-lt"/>
              </a:rPr>
              <a:t>treue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wahrhaftige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Zeuge</a:t>
            </a:r>
            <a:r>
              <a:rPr lang="en-GB" sz="2200" dirty="0">
                <a:ea typeface="+mn-lt"/>
                <a:cs typeface="+mn-lt"/>
              </a:rPr>
              <a:t>, der Ursprung der Schöpfung Gottes. </a:t>
            </a:r>
            <a:r>
              <a:rPr lang="en-GB" sz="2200" dirty="0" err="1">
                <a:ea typeface="+mn-lt"/>
                <a:cs typeface="+mn-lt"/>
              </a:rPr>
              <a:t>Offb</a:t>
            </a:r>
            <a:r>
              <a:rPr lang="en-GB" sz="2200" dirty="0">
                <a:ea typeface="+mn-lt"/>
                <a:cs typeface="+mn-lt"/>
              </a:rPr>
              <a:t>. 3,14 (der Amen = der Vater </a:t>
            </a:r>
            <a:r>
              <a:rPr lang="en-GB" sz="2200" dirty="0" err="1">
                <a:ea typeface="+mn-lt"/>
                <a:cs typeface="+mn-lt"/>
              </a:rPr>
              <a:t>sagt</a:t>
            </a:r>
            <a:r>
              <a:rPr lang="en-GB" sz="2200" dirty="0">
                <a:ea typeface="+mn-lt"/>
                <a:cs typeface="+mn-lt"/>
              </a:rPr>
              <a:t> es und Ich </a:t>
            </a:r>
            <a:r>
              <a:rPr lang="en-GB" sz="2200" dirty="0" err="1">
                <a:ea typeface="+mn-lt"/>
                <a:cs typeface="+mn-lt"/>
              </a:rPr>
              <a:t>glaube</a:t>
            </a:r>
            <a:r>
              <a:rPr lang="en-GB" sz="2200" dirty="0">
                <a:ea typeface="+mn-lt"/>
                <a:cs typeface="+mn-lt"/>
              </a:rPr>
              <a:t> es)</a:t>
            </a:r>
          </a:p>
          <a:p>
            <a:pPr algn="just"/>
            <a:endParaRPr lang="de-DE"/>
          </a:p>
          <a:p>
            <a:pPr algn="just"/>
            <a:r>
              <a:rPr lang="en-GB" sz="2200" dirty="0">
                <a:ea typeface="+mn-lt"/>
                <a:cs typeface="+mn-lt"/>
              </a:rPr>
              <a:t>In seiner </a:t>
            </a:r>
            <a:r>
              <a:rPr lang="en-GB" sz="2200" dirty="0" err="1">
                <a:ea typeface="+mn-lt"/>
                <a:cs typeface="+mn-lt"/>
              </a:rPr>
              <a:t>äußeren</a:t>
            </a:r>
            <a:r>
              <a:rPr lang="en-GB" sz="2200" dirty="0">
                <a:ea typeface="+mn-lt"/>
                <a:cs typeface="+mn-lt"/>
              </a:rPr>
              <a:t> Erscheinung </a:t>
            </a:r>
            <a:r>
              <a:rPr lang="en-GB" sz="2200" dirty="0" err="1">
                <a:ea typeface="+mn-lt"/>
                <a:cs typeface="+mn-lt"/>
              </a:rPr>
              <a:t>als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ein</a:t>
            </a:r>
            <a:r>
              <a:rPr lang="en-GB" sz="2200" dirty="0">
                <a:ea typeface="+mn-lt"/>
                <a:cs typeface="+mn-lt"/>
              </a:rPr>
              <a:t> Mensch </a:t>
            </a:r>
            <a:r>
              <a:rPr lang="en-GB" sz="2200" dirty="0" err="1">
                <a:ea typeface="+mn-lt"/>
                <a:cs typeface="+mn-lt"/>
              </a:rPr>
              <a:t>erfunden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erniedrigte</a:t>
            </a:r>
            <a:r>
              <a:rPr lang="en-GB" sz="2200" dirty="0">
                <a:ea typeface="+mn-lt"/>
                <a:cs typeface="+mn-lt"/>
              </a:rPr>
              <a:t> er </a:t>
            </a:r>
            <a:r>
              <a:rPr lang="en-GB" sz="2200" dirty="0" err="1">
                <a:ea typeface="+mn-lt"/>
                <a:cs typeface="+mn-lt"/>
              </a:rPr>
              <a:t>sich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selbst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wurde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gehorsam</a:t>
            </a:r>
            <a:r>
              <a:rPr lang="en-GB" sz="2200" dirty="0">
                <a:ea typeface="+mn-lt"/>
                <a:cs typeface="+mn-lt"/>
              </a:rPr>
              <a:t> bis </a:t>
            </a:r>
            <a:r>
              <a:rPr lang="en-GB" sz="2200" dirty="0" err="1">
                <a:ea typeface="+mn-lt"/>
                <a:cs typeface="+mn-lt"/>
              </a:rPr>
              <a:t>zum</a:t>
            </a:r>
            <a:r>
              <a:rPr lang="en-GB" sz="2200" dirty="0">
                <a:ea typeface="+mn-lt"/>
                <a:cs typeface="+mn-lt"/>
              </a:rPr>
              <a:t> Tod, </a:t>
            </a:r>
            <a:r>
              <a:rPr lang="en-GB" sz="2200" dirty="0" err="1">
                <a:ea typeface="+mn-lt"/>
                <a:cs typeface="+mn-lt"/>
              </a:rPr>
              <a:t>ja</a:t>
            </a:r>
            <a:r>
              <a:rPr lang="en-GB" sz="2200" dirty="0">
                <a:ea typeface="+mn-lt"/>
                <a:cs typeface="+mn-lt"/>
              </a:rPr>
              <a:t> bis </a:t>
            </a:r>
            <a:r>
              <a:rPr lang="en-GB" sz="2200" dirty="0" err="1">
                <a:ea typeface="+mn-lt"/>
                <a:cs typeface="+mn-lt"/>
              </a:rPr>
              <a:t>zum</a:t>
            </a:r>
            <a:r>
              <a:rPr lang="en-GB" sz="2200" dirty="0">
                <a:ea typeface="+mn-lt"/>
                <a:cs typeface="+mn-lt"/>
              </a:rPr>
              <a:t> Tod am Kreuz. </a:t>
            </a:r>
            <a:r>
              <a:rPr lang="en-GB" sz="2200" dirty="0" err="1">
                <a:ea typeface="+mn-lt"/>
                <a:cs typeface="+mn-lt"/>
              </a:rPr>
              <a:t>Philipper</a:t>
            </a:r>
            <a:r>
              <a:rPr lang="en-GB" sz="2200" dirty="0">
                <a:ea typeface="+mn-lt"/>
                <a:cs typeface="+mn-lt"/>
              </a:rPr>
              <a:t> 2,8 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4123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4F78C-FCAA-F05C-FEA2-0C086C50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F99D07E-2D7D-F820-2B05-D4A4F11BA2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20995" y="317770"/>
            <a:ext cx="11270512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Die </a:t>
            </a:r>
            <a:r>
              <a:rPr lang="en-US" sz="3200" b="0" dirty="0" err="1">
                <a:ea typeface="+mj-lt"/>
                <a:cs typeface="+mj-lt"/>
              </a:rPr>
              <a:t>Auswirkungen</a:t>
            </a:r>
            <a:endParaRPr lang="de-DE" dirty="0" err="1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C601A92-AD3E-0487-5348-0430BE730EA5}"/>
              </a:ext>
            </a:extLst>
          </p:cNvPr>
          <p:cNvSpPr/>
          <p:nvPr/>
        </p:nvSpPr>
        <p:spPr>
          <a:xfrm>
            <a:off x="1092279" y="1133427"/>
            <a:ext cx="2142308" cy="196094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>
                <a:ea typeface="Cambria"/>
              </a:rPr>
              <a:t>Vater</a:t>
            </a:r>
            <a:endParaRPr lang="en-AU" sz="3600" dirty="0">
              <a:ea typeface="Cambria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434BB6-96CA-7D58-1997-896E17BBB712}"/>
              </a:ext>
            </a:extLst>
          </p:cNvPr>
          <p:cNvSpPr/>
          <p:nvPr/>
        </p:nvSpPr>
        <p:spPr>
          <a:xfrm>
            <a:off x="1092279" y="4180574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600"/>
              <a:t>Sohn</a:t>
            </a:r>
            <a:endParaRPr lang="en-AU" sz="36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F58C525-06F9-3C83-AAA7-AFFC95A69B7A}"/>
              </a:ext>
            </a:extLst>
          </p:cNvPr>
          <p:cNvSpPr/>
          <p:nvPr/>
        </p:nvSpPr>
        <p:spPr>
          <a:xfrm>
            <a:off x="1627855" y="3094377"/>
            <a:ext cx="1071155" cy="1086198"/>
          </a:xfrm>
          <a:prstGeom prst="downArrow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accent2"/>
              </a:gs>
            </a:gsLst>
            <a:lin ang="4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B5A4334-5609-71A0-0806-DEFD78355746}"/>
              </a:ext>
            </a:extLst>
          </p:cNvPr>
          <p:cNvSpPr/>
          <p:nvPr/>
        </p:nvSpPr>
        <p:spPr>
          <a:xfrm>
            <a:off x="4654086" y="2388966"/>
            <a:ext cx="2338896" cy="2080069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dirty="0"/>
              <a:t>Bible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557B6F-BF2F-ADCE-7C9F-AE8DDAD50C39}"/>
              </a:ext>
            </a:extLst>
          </p:cNvPr>
          <p:cNvSpPr/>
          <p:nvPr/>
        </p:nvSpPr>
        <p:spPr>
          <a:xfrm>
            <a:off x="4752380" y="2448525"/>
            <a:ext cx="2142308" cy="19609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200">
                <a:ea typeface="Cambria"/>
              </a:rPr>
              <a:t>Wissenschaft</a:t>
            </a:r>
            <a:endParaRPr lang="en-AU" sz="3200" dirty="0">
              <a:ea typeface="Cambri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1A5CA-F917-5FDB-5A2E-4F6EF8DF2292}"/>
              </a:ext>
            </a:extLst>
          </p:cNvPr>
          <p:cNvSpPr txBox="1"/>
          <p:nvPr/>
        </p:nvSpPr>
        <p:spPr>
          <a:xfrm>
            <a:off x="7584378" y="1487335"/>
            <a:ext cx="3890544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ea typeface="+mn-lt"/>
                <a:cs typeface="+mn-lt"/>
              </a:rPr>
              <a:t>Wenn die Wissenschaft von der </a:t>
            </a:r>
            <a:r>
              <a:rPr lang="en-GB" sz="2400" dirty="0" err="1">
                <a:ea typeface="+mn-lt"/>
                <a:cs typeface="+mn-lt"/>
              </a:rPr>
              <a:t>Heiligen</a:t>
            </a:r>
            <a:r>
              <a:rPr lang="en-GB" sz="2400" dirty="0">
                <a:ea typeface="+mn-lt"/>
                <a:cs typeface="+mn-lt"/>
              </a:rPr>
              <a:t> Schrift </a:t>
            </a:r>
            <a:r>
              <a:rPr lang="en-GB" sz="2400" dirty="0" err="1">
                <a:ea typeface="+mn-lt"/>
                <a:cs typeface="+mn-lt"/>
              </a:rPr>
              <a:t>unabhängig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gemacht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, </a:t>
            </a:r>
            <a:r>
              <a:rPr lang="en-GB" sz="2400" dirty="0" err="1">
                <a:ea typeface="+mn-lt"/>
                <a:cs typeface="+mn-lt"/>
              </a:rPr>
              <a:t>dann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der Bibel </a:t>
            </a:r>
            <a:r>
              <a:rPr lang="en-GB" sz="2400" dirty="0" err="1">
                <a:ea typeface="+mn-lt"/>
                <a:cs typeface="+mn-lt"/>
              </a:rPr>
              <a:t>gleichgestellt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somit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eine</a:t>
            </a:r>
            <a:r>
              <a:rPr lang="en-GB" sz="2400" dirty="0">
                <a:ea typeface="+mn-lt"/>
                <a:cs typeface="+mn-lt"/>
              </a:rPr>
              <a:t> „Anti-Bibel“ – </a:t>
            </a:r>
            <a:r>
              <a:rPr lang="en-GB" sz="2400" dirty="0" err="1">
                <a:ea typeface="+mn-lt"/>
                <a:cs typeface="+mn-lt"/>
              </a:rPr>
              <a:t>sie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tritt</a:t>
            </a:r>
            <a:r>
              <a:rPr lang="en-GB" sz="2400" dirty="0">
                <a:ea typeface="+mn-lt"/>
                <a:cs typeface="+mn-lt"/>
              </a:rPr>
              <a:t> an die Stelle der Bibel, </a:t>
            </a:r>
            <a:r>
              <a:rPr lang="en-GB" sz="2400" dirty="0" err="1">
                <a:ea typeface="+mn-lt"/>
                <a:cs typeface="+mn-lt"/>
              </a:rPr>
              <a:t>wodurch</a:t>
            </a:r>
            <a:r>
              <a:rPr lang="en-GB" sz="2400" dirty="0">
                <a:ea typeface="+mn-lt"/>
                <a:cs typeface="+mn-lt"/>
              </a:rPr>
              <a:t> der Mensch Gott </a:t>
            </a:r>
            <a:r>
              <a:rPr lang="en-GB" sz="2400" dirty="0" err="1">
                <a:ea typeface="+mn-lt"/>
                <a:cs typeface="+mn-lt"/>
              </a:rPr>
              <a:t>gleichgestellt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einem</a:t>
            </a:r>
            <a:r>
              <a:rPr lang="en-GB" sz="2400" dirty="0">
                <a:ea typeface="+mn-lt"/>
                <a:cs typeface="+mn-lt"/>
              </a:rPr>
              <a:t> „Anti-Gott“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, der </a:t>
            </a: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 Tempel Gottes </a:t>
            </a:r>
            <a:r>
              <a:rPr lang="en-GB" sz="2400" dirty="0" err="1">
                <a:ea typeface="+mn-lt"/>
                <a:cs typeface="+mn-lt"/>
              </a:rPr>
              <a:t>sitzt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sich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selbst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zu</a:t>
            </a:r>
            <a:r>
              <a:rPr lang="en-GB" sz="2400" dirty="0">
                <a:ea typeface="+mn-lt"/>
                <a:cs typeface="+mn-lt"/>
              </a:rPr>
              <a:t> Gott </a:t>
            </a:r>
            <a:r>
              <a:rPr lang="en-GB" sz="2400" dirty="0" err="1">
                <a:ea typeface="+mn-lt"/>
                <a:cs typeface="+mn-lt"/>
              </a:rPr>
              <a:t>macht</a:t>
            </a:r>
            <a:r>
              <a:rPr lang="en-GB" sz="2400" dirty="0">
                <a:ea typeface="+mn-lt"/>
                <a:cs typeface="+mn-lt"/>
              </a:rPr>
              <a:t>!</a:t>
            </a:r>
            <a:endParaRPr lang="de-DE" dirty="0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2CF08-1E08-FFAD-62EF-63FB73136EBF}"/>
              </a:ext>
            </a:extLst>
          </p:cNvPr>
          <p:cNvSpPr txBox="1"/>
          <p:nvPr/>
        </p:nvSpPr>
        <p:spPr>
          <a:xfrm>
            <a:off x="4348077" y="4699383"/>
            <a:ext cx="291737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dirty="0">
                <a:ea typeface="+mn-lt"/>
                <a:cs typeface="+mn-lt"/>
              </a:rPr>
              <a:t>Eclipse (</a:t>
            </a:r>
            <a:r>
              <a:rPr lang="en-GB" sz="2400" dirty="0" err="1">
                <a:ea typeface="+mn-lt"/>
                <a:cs typeface="+mn-lt"/>
              </a:rPr>
              <a:t>wie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bei</a:t>
            </a:r>
            <a:r>
              <a:rPr lang="en-GB" sz="2400" dirty="0">
                <a:ea typeface="+mn-lt"/>
                <a:cs typeface="+mn-lt"/>
              </a:rPr>
              <a:t> der </a:t>
            </a:r>
            <a:r>
              <a:rPr lang="en-GB" sz="2400" dirty="0" err="1">
                <a:ea typeface="+mn-lt"/>
                <a:cs typeface="+mn-lt"/>
              </a:rPr>
              <a:t>Sonnenfinsternis</a:t>
            </a:r>
            <a:r>
              <a:rPr lang="en-GB" sz="2400" dirty="0">
                <a:ea typeface="+mn-lt"/>
                <a:cs typeface="+mn-lt"/>
              </a:rPr>
              <a:t>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8916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1625-53A6-450C-9E78-D1D1239CB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038908E-F10A-EAA3-55E8-370DBC09F0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3256" y="205039"/>
            <a:ext cx="9291570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Das Corona-</a:t>
            </a:r>
            <a:r>
              <a:rPr lang="en-US" sz="3200" b="0" dirty="0" err="1">
                <a:ea typeface="+mj-lt"/>
                <a:cs typeface="+mj-lt"/>
              </a:rPr>
              <a:t>Ereignis</a:t>
            </a:r>
            <a:endParaRPr lang="de-DE" dirty="0" err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6479AD-DEDA-8996-3791-6A9074B2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68" y="1442368"/>
            <a:ext cx="4515480" cy="37819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5B8DEB-710C-71E0-CBFF-28C260D7CE5D}"/>
              </a:ext>
            </a:extLst>
          </p:cNvPr>
          <p:cNvSpPr txBox="1"/>
          <p:nvPr/>
        </p:nvSpPr>
        <p:spPr>
          <a:xfrm>
            <a:off x="5192852" y="1080784"/>
            <a:ext cx="6324889" cy="63709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Das Corona-</a:t>
            </a:r>
            <a:r>
              <a:rPr lang="en-GB" sz="2400" dirty="0" err="1">
                <a:ea typeface="+mn-lt"/>
                <a:cs typeface="+mn-lt"/>
              </a:rPr>
              <a:t>Ereignis</a:t>
            </a:r>
            <a:r>
              <a:rPr lang="en-GB" sz="2400" dirty="0">
                <a:ea typeface="+mn-lt"/>
                <a:cs typeface="+mn-lt"/>
              </a:rPr>
              <a:t>, wo die Sonne         </a:t>
            </a:r>
            <a:r>
              <a:rPr lang="en-GB" sz="2400" dirty="0" err="1">
                <a:ea typeface="+mn-lt"/>
                <a:cs typeface="+mn-lt"/>
              </a:rPr>
              <a:t>vollständig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verdeckt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. </a:t>
            </a:r>
            <a:endParaRPr lang="de-DE" dirty="0">
              <a:ea typeface="+mn-lt"/>
              <a:cs typeface="+mn-lt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Der Mensch </a:t>
            </a:r>
            <a:r>
              <a:rPr lang="en-GB" sz="2400" dirty="0" err="1">
                <a:ea typeface="+mn-lt"/>
                <a:cs typeface="+mn-lt"/>
              </a:rPr>
              <a:t>wird</a:t>
            </a:r>
            <a:r>
              <a:rPr lang="en-GB" sz="2400" dirty="0">
                <a:ea typeface="+mn-lt"/>
                <a:cs typeface="+mn-lt"/>
              </a:rPr>
              <a:t> von Gott </a:t>
            </a:r>
            <a:r>
              <a:rPr lang="en-GB" sz="2400" dirty="0" err="1">
                <a:ea typeface="+mn-lt"/>
                <a:cs typeface="+mn-lt"/>
              </a:rPr>
              <a:t>verherrlicht</a:t>
            </a:r>
            <a:r>
              <a:rPr lang="en-GB" sz="2400" dirty="0">
                <a:ea typeface="+mn-lt"/>
                <a:cs typeface="+mn-lt"/>
              </a:rPr>
              <a:t>,         </a:t>
            </a:r>
            <a:r>
              <a:rPr lang="en-GB" sz="2400" dirty="0" err="1">
                <a:ea typeface="+mn-lt"/>
                <a:cs typeface="+mn-lt"/>
              </a:rPr>
              <a:t>hinterlässt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jedoch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ein</a:t>
            </a:r>
            <a:r>
              <a:rPr lang="en-GB" sz="2400" dirty="0">
                <a:ea typeface="+mn-lt"/>
                <a:cs typeface="+mn-lt"/>
              </a:rPr>
              <a:t> schwarzes Loch </a:t>
            </a: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 Zentrum – den Strudel des Todes.</a:t>
            </a:r>
            <a:endParaRPr lang="en-GB" dirty="0">
              <a:ea typeface="+mn-lt"/>
              <a:cs typeface="+mn-lt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 err="1">
                <a:ea typeface="+mn-lt"/>
                <a:cs typeface="+mn-lt"/>
              </a:rPr>
              <a:t>Im</a:t>
            </a:r>
            <a:r>
              <a:rPr lang="en-GB" sz="2400" dirty="0">
                <a:ea typeface="+mn-lt"/>
                <a:cs typeface="+mn-lt"/>
              </a:rPr>
              <a:t> Moment der </a:t>
            </a:r>
            <a:r>
              <a:rPr lang="en-GB" sz="2400" dirty="0" err="1">
                <a:ea typeface="+mn-lt"/>
                <a:cs typeface="+mn-lt"/>
              </a:rPr>
              <a:t>Sonnenfinsternis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kann</a:t>
            </a:r>
            <a:r>
              <a:rPr lang="en-GB" sz="2400" dirty="0">
                <a:ea typeface="+mn-lt"/>
                <a:cs typeface="+mn-lt"/>
              </a:rPr>
              <a:t> der Mensch </a:t>
            </a:r>
            <a:r>
              <a:rPr lang="en-GB" sz="2400" dirty="0" err="1">
                <a:ea typeface="+mn-lt"/>
                <a:cs typeface="+mn-lt"/>
              </a:rPr>
              <a:t>ohne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Spezialbrille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direkt</a:t>
            </a:r>
            <a:r>
              <a:rPr lang="en-GB" sz="2400" dirty="0">
                <a:ea typeface="+mn-lt"/>
                <a:cs typeface="+mn-lt"/>
              </a:rPr>
              <a:t> in die Sonne </a:t>
            </a:r>
            <a:r>
              <a:rPr lang="en-GB" sz="2400" dirty="0" err="1">
                <a:ea typeface="+mn-lt"/>
                <a:cs typeface="+mn-lt"/>
              </a:rPr>
              <a:t>schauen</a:t>
            </a:r>
            <a:r>
              <a:rPr lang="en-GB" sz="2400" dirty="0">
                <a:ea typeface="+mn-lt"/>
                <a:cs typeface="+mn-lt"/>
              </a:rPr>
              <a:t>.</a:t>
            </a:r>
            <a:endParaRPr lang="en-GB" dirty="0">
              <a:ea typeface="+mn-lt"/>
              <a:cs typeface="+mn-lt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Er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Gott </a:t>
            </a:r>
            <a:r>
              <a:rPr lang="en-GB" sz="2400" dirty="0" err="1">
                <a:ea typeface="+mn-lt"/>
                <a:cs typeface="+mn-lt"/>
              </a:rPr>
              <a:t>gleich</a:t>
            </a:r>
            <a:r>
              <a:rPr lang="en-GB" sz="2400" dirty="0">
                <a:ea typeface="+mn-lt"/>
                <a:cs typeface="+mn-lt"/>
              </a:rPr>
              <a:t>.</a:t>
            </a:r>
            <a:endParaRPr lang="en-GB" dirty="0">
              <a:ea typeface="+mn-lt"/>
              <a:cs typeface="+mn-lt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Dieses </a:t>
            </a:r>
            <a:r>
              <a:rPr lang="en-GB" sz="2400" dirty="0" err="1">
                <a:ea typeface="+mn-lt"/>
                <a:cs typeface="+mn-lt"/>
              </a:rPr>
              <a:t>Prinzip</a:t>
            </a:r>
            <a:r>
              <a:rPr lang="en-GB" sz="2400" dirty="0">
                <a:ea typeface="+mn-lt"/>
                <a:cs typeface="+mn-lt"/>
              </a:rPr>
              <a:t> </a:t>
            </a:r>
            <a:r>
              <a:rPr lang="en-GB" sz="2400" dirty="0" err="1">
                <a:ea typeface="+mn-lt"/>
                <a:cs typeface="+mn-lt"/>
              </a:rPr>
              <a:t>ist</a:t>
            </a:r>
            <a:r>
              <a:rPr lang="en-GB" sz="2400" dirty="0">
                <a:ea typeface="+mn-lt"/>
                <a:cs typeface="+mn-lt"/>
              </a:rPr>
              <a:t> das Coronavirus.</a:t>
            </a:r>
            <a:endParaRPr lang="en-GB" dirty="0">
              <a:ea typeface="+mn-lt"/>
              <a:cs typeface="+mn-lt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Der Mensch </a:t>
            </a:r>
            <a:r>
              <a:rPr lang="en-GB" sz="2400" dirty="0" err="1">
                <a:ea typeface="+mn-lt"/>
                <a:cs typeface="+mn-lt"/>
              </a:rPr>
              <a:t>verfinstert</a:t>
            </a:r>
            <a:r>
              <a:rPr lang="en-GB" sz="2400" dirty="0">
                <a:ea typeface="+mn-lt"/>
                <a:cs typeface="+mn-lt"/>
              </a:rPr>
              <a:t> Gott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die Wissenschaft.</a:t>
            </a:r>
            <a:endParaRPr lang="en-GB" dirty="0">
              <a:ea typeface="Cambria" panose="02040503050406030204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>
                <a:ea typeface="+mn-lt"/>
                <a:cs typeface="+mn-lt"/>
              </a:rPr>
              <a:t>Der Mensch </a:t>
            </a:r>
            <a:r>
              <a:rPr lang="en-GB" sz="2400" dirty="0" err="1">
                <a:ea typeface="+mn-lt"/>
                <a:cs typeface="+mn-lt"/>
              </a:rPr>
              <a:t>verfinstert</a:t>
            </a:r>
            <a:r>
              <a:rPr lang="en-GB" sz="2400" dirty="0">
                <a:ea typeface="+mn-lt"/>
                <a:cs typeface="+mn-lt"/>
              </a:rPr>
              <a:t> das Wort Gottes         </a:t>
            </a:r>
            <a:r>
              <a:rPr lang="en-GB" sz="2400" dirty="0" err="1">
                <a:ea typeface="+mn-lt"/>
                <a:cs typeface="+mn-lt"/>
              </a:rPr>
              <a:t>durch</a:t>
            </a:r>
            <a:r>
              <a:rPr lang="en-GB" sz="2400" dirty="0">
                <a:ea typeface="+mn-lt"/>
                <a:cs typeface="+mn-lt"/>
              </a:rPr>
              <a:t> die </a:t>
            </a:r>
            <a:r>
              <a:rPr lang="en-GB" sz="2400" dirty="0" err="1">
                <a:ea typeface="+mn-lt"/>
                <a:cs typeface="+mn-lt"/>
              </a:rPr>
              <a:t>Vergöttlichung</a:t>
            </a:r>
            <a:r>
              <a:rPr lang="en-GB" sz="2400" dirty="0">
                <a:ea typeface="+mn-lt"/>
                <a:cs typeface="+mn-lt"/>
              </a:rPr>
              <a:t> seiner                        </a:t>
            </a:r>
            <a:r>
              <a:rPr lang="en-GB" sz="2400" dirty="0" err="1">
                <a:ea typeface="+mn-lt"/>
                <a:cs typeface="+mn-lt"/>
              </a:rPr>
              <a:t>Beobachtungen</a:t>
            </a:r>
            <a:r>
              <a:rPr lang="en-GB" sz="2400" dirty="0">
                <a:ea typeface="+mn-lt"/>
                <a:cs typeface="+mn-lt"/>
              </a:rPr>
              <a:t> und </a:t>
            </a:r>
            <a:r>
              <a:rPr lang="en-GB" sz="2400" dirty="0" err="1">
                <a:ea typeface="+mn-lt"/>
                <a:cs typeface="+mn-lt"/>
              </a:rPr>
              <a:t>Erfahrungen</a:t>
            </a:r>
            <a:r>
              <a:rPr lang="en-GB" sz="2400" dirty="0">
                <a:ea typeface="+mn-lt"/>
                <a:cs typeface="+mn-lt"/>
              </a:rPr>
              <a:t>.</a:t>
            </a:r>
            <a:endParaRPr lang="en-AU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9303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B1B8-4C8B-ECB2-836B-E2EDAA77F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D3D0091-B09E-3D39-0AD9-B5E44E92F7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9142" y="176476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Spiritualismus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4FCE0BD0-8C8E-8C45-793C-93CBE012C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866" y="1005529"/>
            <a:ext cx="10317389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300" dirty="0">
                <a:ea typeface="+mn-lt"/>
                <a:cs typeface="+mn-lt"/>
              </a:rPr>
              <a:t>Die Bibel </a:t>
            </a:r>
            <a:r>
              <a:rPr lang="en-GB" sz="2300" dirty="0" err="1">
                <a:ea typeface="+mn-lt"/>
                <a:cs typeface="+mn-lt"/>
              </a:rPr>
              <a:t>sagt</a:t>
            </a:r>
            <a:r>
              <a:rPr lang="en-GB" sz="2300" dirty="0">
                <a:ea typeface="+mn-lt"/>
                <a:cs typeface="+mn-lt"/>
              </a:rPr>
              <a:t>, </a:t>
            </a:r>
            <a:r>
              <a:rPr lang="en-GB" sz="2300" dirty="0" err="1">
                <a:ea typeface="+mn-lt"/>
                <a:cs typeface="+mn-lt"/>
              </a:rPr>
              <a:t>dass</a:t>
            </a:r>
            <a:r>
              <a:rPr lang="en-GB" sz="2300" dirty="0">
                <a:ea typeface="+mn-lt"/>
                <a:cs typeface="+mn-lt"/>
              </a:rPr>
              <a:t> Gott </a:t>
            </a:r>
            <a:r>
              <a:rPr lang="en-GB" sz="2300" dirty="0" err="1">
                <a:ea typeface="+mn-lt"/>
                <a:cs typeface="+mn-lt"/>
              </a:rPr>
              <a:t>ein</a:t>
            </a:r>
            <a:r>
              <a:rPr lang="en-GB" sz="2300" dirty="0">
                <a:ea typeface="+mn-lt"/>
                <a:cs typeface="+mn-lt"/>
              </a:rPr>
              <a:t> Vater </a:t>
            </a:r>
            <a:r>
              <a:rPr lang="en-GB" sz="2300" dirty="0" err="1">
                <a:ea typeface="+mn-lt"/>
                <a:cs typeface="+mn-lt"/>
              </a:rPr>
              <a:t>ist</a:t>
            </a:r>
            <a:r>
              <a:rPr lang="en-GB" sz="2300" dirty="0">
                <a:ea typeface="+mn-lt"/>
                <a:cs typeface="+mn-lt"/>
              </a:rPr>
              <a:t>, der Seinen Sohn </a:t>
            </a:r>
            <a:r>
              <a:rPr lang="en-GB" sz="2300" dirty="0" err="1">
                <a:ea typeface="+mn-lt"/>
                <a:cs typeface="+mn-lt"/>
              </a:rPr>
              <a:t>geboren</a:t>
            </a:r>
            <a:r>
              <a:rPr lang="en-GB" sz="2300" dirty="0">
                <a:ea typeface="+mn-lt"/>
                <a:cs typeface="+mn-lt"/>
              </a:rPr>
              <a:t> hat.</a:t>
            </a:r>
            <a:endParaRPr lang="de-DE" dirty="0">
              <a:ea typeface="+mn-lt"/>
              <a:cs typeface="+mn-lt"/>
            </a:endParaRPr>
          </a:p>
          <a:p>
            <a:pPr algn="just"/>
            <a:endParaRPr lang="en-GB" dirty="0"/>
          </a:p>
          <a:p>
            <a:pPr algn="just"/>
            <a:r>
              <a:rPr lang="en-GB" sz="2300" dirty="0">
                <a:ea typeface="+mn-lt"/>
                <a:cs typeface="+mn-lt"/>
              </a:rPr>
              <a:t>Der Mensch </a:t>
            </a:r>
            <a:r>
              <a:rPr lang="en-GB" sz="2300" dirty="0" err="1">
                <a:ea typeface="+mn-lt"/>
                <a:cs typeface="+mn-lt"/>
              </a:rPr>
              <a:t>sagt</a:t>
            </a:r>
            <a:r>
              <a:rPr lang="en-GB" sz="2300" dirty="0">
                <a:ea typeface="+mn-lt"/>
                <a:cs typeface="+mn-lt"/>
              </a:rPr>
              <a:t>, </a:t>
            </a:r>
            <a:r>
              <a:rPr lang="en-GB" sz="2300" dirty="0" err="1">
                <a:ea typeface="+mn-lt"/>
                <a:cs typeface="+mn-lt"/>
              </a:rPr>
              <a:t>dass</a:t>
            </a:r>
            <a:r>
              <a:rPr lang="en-GB" sz="2300" dirty="0">
                <a:ea typeface="+mn-lt"/>
                <a:cs typeface="+mn-lt"/>
              </a:rPr>
              <a:t> die </a:t>
            </a:r>
            <a:r>
              <a:rPr lang="en-GB" sz="2300" dirty="0" err="1">
                <a:ea typeface="+mn-lt"/>
                <a:cs typeface="+mn-lt"/>
              </a:rPr>
              <a:t>erste</a:t>
            </a:r>
            <a:r>
              <a:rPr lang="en-GB" sz="2300" dirty="0">
                <a:ea typeface="+mn-lt"/>
                <a:cs typeface="+mn-lt"/>
              </a:rPr>
              <a:t> Person der </a:t>
            </a:r>
            <a:r>
              <a:rPr lang="en-GB" sz="2300" dirty="0" err="1">
                <a:ea typeface="+mn-lt"/>
                <a:cs typeface="+mn-lt"/>
              </a:rPr>
              <a:t>Gottheit</a:t>
            </a:r>
            <a:r>
              <a:rPr lang="en-GB" sz="2300" dirty="0">
                <a:ea typeface="+mn-lt"/>
                <a:cs typeface="+mn-lt"/>
              </a:rPr>
              <a:t> die Rolle </a:t>
            </a:r>
            <a:r>
              <a:rPr lang="en-GB" sz="2300" dirty="0" err="1">
                <a:ea typeface="+mn-lt"/>
                <a:cs typeface="+mn-lt"/>
              </a:rPr>
              <a:t>eines</a:t>
            </a:r>
            <a:r>
              <a:rPr lang="en-GB" sz="2300" dirty="0">
                <a:ea typeface="+mn-lt"/>
                <a:cs typeface="+mn-lt"/>
              </a:rPr>
              <a:t> Vaters und die </a:t>
            </a:r>
            <a:r>
              <a:rPr lang="en-GB" sz="2300" dirty="0" err="1">
                <a:ea typeface="+mn-lt"/>
                <a:cs typeface="+mn-lt"/>
              </a:rPr>
              <a:t>zweite</a:t>
            </a:r>
            <a:r>
              <a:rPr lang="en-GB" sz="2300" dirty="0">
                <a:ea typeface="+mn-lt"/>
                <a:cs typeface="+mn-lt"/>
              </a:rPr>
              <a:t> Person der </a:t>
            </a:r>
            <a:r>
              <a:rPr lang="en-GB" sz="2300" dirty="0" err="1">
                <a:ea typeface="+mn-lt"/>
                <a:cs typeface="+mn-lt"/>
              </a:rPr>
              <a:t>Gottheit</a:t>
            </a:r>
            <a:r>
              <a:rPr lang="en-GB" sz="2300" dirty="0">
                <a:ea typeface="+mn-lt"/>
                <a:cs typeface="+mn-lt"/>
              </a:rPr>
              <a:t> die Rolle </a:t>
            </a:r>
            <a:r>
              <a:rPr lang="en-GB" sz="2300" dirty="0" err="1">
                <a:ea typeface="+mn-lt"/>
                <a:cs typeface="+mn-lt"/>
              </a:rPr>
              <a:t>eines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Sohnes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übernommen</a:t>
            </a:r>
            <a:r>
              <a:rPr lang="en-GB" sz="2300" dirty="0">
                <a:ea typeface="+mn-lt"/>
                <a:cs typeface="+mn-lt"/>
              </a:rPr>
              <a:t> hat. Somit </a:t>
            </a:r>
            <a:r>
              <a:rPr lang="en-GB" sz="2300" dirty="0" err="1">
                <a:ea typeface="+mn-lt"/>
                <a:cs typeface="+mn-lt"/>
              </a:rPr>
              <a:t>sind</a:t>
            </a:r>
            <a:r>
              <a:rPr lang="en-GB" sz="2300" dirty="0">
                <a:ea typeface="+mn-lt"/>
                <a:cs typeface="+mn-lt"/>
              </a:rPr>
              <a:t> die </a:t>
            </a:r>
            <a:r>
              <a:rPr lang="en-GB" sz="2300" dirty="0" err="1">
                <a:ea typeface="+mn-lt"/>
                <a:cs typeface="+mn-lt"/>
              </a:rPr>
              <a:t>Begriffe</a:t>
            </a:r>
            <a:r>
              <a:rPr lang="en-GB" sz="2300" dirty="0">
                <a:ea typeface="+mn-lt"/>
                <a:cs typeface="+mn-lt"/>
              </a:rPr>
              <a:t> „Vater“ und „Sohn“ nicht </a:t>
            </a:r>
            <a:r>
              <a:rPr lang="en-GB" sz="2300" dirty="0" err="1">
                <a:ea typeface="+mn-lt"/>
                <a:cs typeface="+mn-lt"/>
              </a:rPr>
              <a:t>wörtlich</a:t>
            </a:r>
            <a:r>
              <a:rPr lang="en-GB" sz="2300" dirty="0">
                <a:ea typeface="+mn-lt"/>
                <a:cs typeface="+mn-lt"/>
              </a:rPr>
              <a:t>, </a:t>
            </a:r>
            <a:r>
              <a:rPr lang="en-GB" sz="2300" dirty="0" err="1">
                <a:ea typeface="+mn-lt"/>
                <a:cs typeface="+mn-lt"/>
              </a:rPr>
              <a:t>sondern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metapgorisch</a:t>
            </a:r>
            <a:r>
              <a:rPr lang="en-GB" sz="2300" dirty="0">
                <a:ea typeface="+mn-lt"/>
                <a:cs typeface="+mn-lt"/>
              </a:rPr>
              <a:t>/ </a:t>
            </a:r>
            <a:r>
              <a:rPr lang="en-GB" sz="2300" dirty="0" err="1">
                <a:ea typeface="+mn-lt"/>
                <a:cs typeface="+mn-lt"/>
              </a:rPr>
              <a:t>bildlich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zu</a:t>
            </a:r>
            <a:r>
              <a:rPr lang="en-GB" sz="2300" dirty="0">
                <a:ea typeface="+mn-lt"/>
                <a:cs typeface="+mn-lt"/>
              </a:rPr>
              <a:t> verstehen.</a:t>
            </a:r>
            <a:endParaRPr lang="en-GB" dirty="0">
              <a:ea typeface="+mn-lt"/>
              <a:cs typeface="+mn-lt"/>
            </a:endParaRPr>
          </a:p>
          <a:p>
            <a:pPr algn="just"/>
            <a:endParaRPr lang="en-GB" dirty="0"/>
          </a:p>
          <a:p>
            <a:pPr algn="just"/>
            <a:r>
              <a:rPr lang="en-GB" sz="2300" dirty="0">
                <a:ea typeface="+mn-lt"/>
                <a:cs typeface="+mn-lt"/>
              </a:rPr>
              <a:t>„Ein </a:t>
            </a:r>
            <a:r>
              <a:rPr lang="en-GB" sz="2300" dirty="0" err="1">
                <a:ea typeface="+mn-lt"/>
                <a:cs typeface="+mn-lt"/>
              </a:rPr>
              <a:t>weiterer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wichtiger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Punkt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betrifft</a:t>
            </a:r>
            <a:r>
              <a:rPr lang="en-GB" sz="2300" dirty="0">
                <a:ea typeface="+mn-lt"/>
                <a:cs typeface="+mn-lt"/>
              </a:rPr>
              <a:t> die Art und Weise, </a:t>
            </a:r>
            <a:r>
              <a:rPr lang="en-GB" sz="2300" dirty="0" err="1">
                <a:ea typeface="+mn-lt"/>
                <a:cs typeface="+mn-lt"/>
              </a:rPr>
              <a:t>wie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wir</a:t>
            </a:r>
            <a:r>
              <a:rPr lang="en-GB" sz="2300" dirty="0">
                <a:ea typeface="+mn-lt"/>
                <a:cs typeface="+mn-lt"/>
              </a:rPr>
              <a:t> die Bibel </a:t>
            </a:r>
            <a:r>
              <a:rPr lang="en-GB" sz="2300" dirty="0" err="1">
                <a:ea typeface="+mn-lt"/>
                <a:cs typeface="+mn-lt"/>
              </a:rPr>
              <a:t>auslegen</a:t>
            </a:r>
            <a:r>
              <a:rPr lang="en-GB" sz="2300" dirty="0">
                <a:ea typeface="+mn-lt"/>
                <a:cs typeface="+mn-lt"/>
              </a:rPr>
              <a:t>. Hier </a:t>
            </a:r>
            <a:r>
              <a:rPr lang="en-GB" sz="2300" dirty="0" err="1">
                <a:ea typeface="+mn-lt"/>
                <a:cs typeface="+mn-lt"/>
              </a:rPr>
              <a:t>geht</a:t>
            </a:r>
            <a:r>
              <a:rPr lang="en-GB" sz="2300" dirty="0">
                <a:ea typeface="+mn-lt"/>
                <a:cs typeface="+mn-lt"/>
              </a:rPr>
              <a:t> es um die Frage, </a:t>
            </a:r>
            <a:r>
              <a:rPr lang="en-GB" sz="2300" dirty="0" err="1">
                <a:ea typeface="+mn-lt"/>
                <a:cs typeface="+mn-lt"/>
              </a:rPr>
              <a:t>ob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wir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bestimmte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Passagen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wörtlich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auslegen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sollten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oder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ob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wir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sie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eher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bildlich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betrachten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dürfen</a:t>
            </a:r>
            <a:r>
              <a:rPr lang="en-GB" sz="2300" dirty="0">
                <a:ea typeface="+mn-lt"/>
                <a:cs typeface="+mn-lt"/>
              </a:rPr>
              <a:t>. </a:t>
            </a:r>
            <a:r>
              <a:rPr lang="en-GB" sz="2300" dirty="0" err="1">
                <a:ea typeface="+mn-lt"/>
                <a:cs typeface="+mn-lt"/>
              </a:rPr>
              <a:t>Vielleicht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lässt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sich</a:t>
            </a:r>
            <a:r>
              <a:rPr lang="en-GB" sz="2300" dirty="0">
                <a:ea typeface="+mn-lt"/>
                <a:cs typeface="+mn-lt"/>
              </a:rPr>
              <a:t> das </a:t>
            </a:r>
            <a:r>
              <a:rPr lang="en-GB" sz="2300" dirty="0" err="1">
                <a:ea typeface="+mn-lt"/>
                <a:cs typeface="+mn-lt"/>
              </a:rPr>
              <a:t>folgendermaßen</a:t>
            </a:r>
            <a:r>
              <a:rPr lang="en-GB" sz="2300" dirty="0">
                <a:ea typeface="+mn-lt"/>
                <a:cs typeface="+mn-lt"/>
              </a:rPr>
              <a:t> </a:t>
            </a:r>
            <a:r>
              <a:rPr lang="en-GB" sz="2300" dirty="0" err="1">
                <a:ea typeface="+mn-lt"/>
                <a:cs typeface="+mn-lt"/>
              </a:rPr>
              <a:t>veranschaulichen</a:t>
            </a:r>
            <a:r>
              <a:rPr lang="en-GB" sz="2300" dirty="0">
                <a:ea typeface="+mn-lt"/>
                <a:cs typeface="+mn-lt"/>
              </a:rPr>
              <a:t>: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Wir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bezeichnen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Jesus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zwar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oft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als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 Sohn und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nennen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erste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Person der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Gottheit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häufig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 Vater,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aber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wollen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solche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Ausdrücke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wirklich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völlig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wörtlich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nehmen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? Oder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wäre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es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angemessener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metaphorisch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auszulegen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um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bestimmte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Aspekte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Sohnschaft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Vaterschaft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3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herauszuarbeiten</a:t>
            </a:r>
            <a:r>
              <a:rPr lang="en-GB" sz="23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?“</a:t>
            </a:r>
            <a:r>
              <a:rPr lang="en-GB" sz="2300" dirty="0">
                <a:ea typeface="+mn-lt"/>
                <a:cs typeface="+mn-lt"/>
              </a:rPr>
              <a:t> – „Die </a:t>
            </a:r>
            <a:r>
              <a:rPr lang="en-GB" sz="2300" dirty="0" err="1">
                <a:ea typeface="+mn-lt"/>
                <a:cs typeface="+mn-lt"/>
              </a:rPr>
              <a:t>Dreieinigkeit</a:t>
            </a:r>
            <a:r>
              <a:rPr lang="en-GB" sz="2300" dirty="0">
                <a:ea typeface="+mn-lt"/>
                <a:cs typeface="+mn-lt"/>
              </a:rPr>
              <a:t>“ von Whidden, Moon und Reeve, </a:t>
            </a:r>
            <a:r>
              <a:rPr lang="en-GB" sz="2300" dirty="0" err="1">
                <a:ea typeface="+mn-lt"/>
                <a:cs typeface="+mn-lt"/>
              </a:rPr>
              <a:t>Seite</a:t>
            </a:r>
            <a:r>
              <a:rPr lang="en-GB" sz="2300" dirty="0">
                <a:ea typeface="+mn-lt"/>
                <a:cs typeface="+mn-lt"/>
              </a:rPr>
              <a:t> 94</a:t>
            </a:r>
            <a:endParaRPr lang="en-GB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076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229AD-18E4-93B9-D0E9-441B059F8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DA257FF-3CE3-6955-9100-B011EA17CB5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1785" y="444195"/>
            <a:ext cx="10733104" cy="628459"/>
          </a:xfrm>
        </p:spPr>
        <p:txBody>
          <a:bodyPr>
            <a:normAutofit fontScale="90000"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Zusammenfassung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meiner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Einwände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gegen</a:t>
            </a:r>
            <a:r>
              <a:rPr lang="en-US" sz="3200" b="0" dirty="0">
                <a:ea typeface="+mj-lt"/>
                <a:cs typeface="+mj-lt"/>
              </a:rPr>
              <a:t> die </a:t>
            </a:r>
            <a:r>
              <a:rPr lang="en-US" sz="3200" b="0" dirty="0" err="1">
                <a:ea typeface="+mj-lt"/>
                <a:cs typeface="+mj-lt"/>
              </a:rPr>
              <a:t>Trinität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3D5E6B41-5618-1E77-02B1-E98662636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289" y="1490939"/>
            <a:ext cx="10317389" cy="58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Spiritualisierung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Begriffe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„Vater“ und „Sohn“</a:t>
            </a:r>
            <a:r>
              <a:rPr lang="en-US" sz="2200" dirty="0">
                <a:ea typeface="+mn-lt"/>
                <a:cs typeface="+mn-lt"/>
              </a:rPr>
              <a:t> in dem Sinne, </a:t>
            </a:r>
            <a:r>
              <a:rPr lang="en-US" sz="2200" dirty="0" err="1">
                <a:ea typeface="+mn-lt"/>
                <a:cs typeface="+mn-lt"/>
              </a:rPr>
              <a:t>dass</a:t>
            </a:r>
            <a:r>
              <a:rPr lang="en-US" sz="2200" dirty="0">
                <a:ea typeface="+mn-lt"/>
                <a:cs typeface="+mn-lt"/>
              </a:rPr>
              <a:t> Christus nicht </a:t>
            </a:r>
            <a:r>
              <a:rPr lang="en-US" sz="2200" dirty="0" err="1">
                <a:ea typeface="+mn-lt"/>
                <a:cs typeface="+mn-lt"/>
              </a:rPr>
              <a:t>im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wörtlichen</a:t>
            </a:r>
            <a:r>
              <a:rPr lang="en-US" sz="2200" dirty="0">
                <a:ea typeface="+mn-lt"/>
                <a:cs typeface="+mn-lt"/>
              </a:rPr>
              <a:t> Sinne der Sohn Gottes </a:t>
            </a:r>
            <a:r>
              <a:rPr lang="en-US" sz="2200" dirty="0" err="1">
                <a:ea typeface="+mn-lt"/>
                <a:cs typeface="+mn-lt"/>
              </a:rPr>
              <a:t>ist</a:t>
            </a:r>
            <a:r>
              <a:rPr lang="en-US" sz="2200" dirty="0">
                <a:ea typeface="+mn-lt"/>
                <a:cs typeface="+mn-lt"/>
              </a:rPr>
              <a:t> (seine </a:t>
            </a:r>
            <a:r>
              <a:rPr lang="en-US" sz="2200" dirty="0" err="1">
                <a:ea typeface="+mn-lt"/>
                <a:cs typeface="+mn-lt"/>
              </a:rPr>
              <a:t>Göttlichkeit</a:t>
            </a:r>
            <a:r>
              <a:rPr lang="en-US" sz="2200" dirty="0">
                <a:ea typeface="+mn-lt"/>
                <a:cs typeface="+mn-lt"/>
              </a:rPr>
              <a:t> nicht </a:t>
            </a:r>
            <a:r>
              <a:rPr lang="en-US" sz="2200" dirty="0" err="1">
                <a:ea typeface="+mn-lt"/>
                <a:cs typeface="+mn-lt"/>
              </a:rPr>
              <a:t>geerbt</a:t>
            </a:r>
            <a:r>
              <a:rPr lang="en-US" sz="2200" dirty="0">
                <a:ea typeface="+mn-lt"/>
                <a:cs typeface="+mn-lt"/>
              </a:rPr>
              <a:t> hat). – (</a:t>
            </a:r>
            <a:r>
              <a:rPr lang="en-US" sz="2200" dirty="0" err="1">
                <a:ea typeface="+mn-lt"/>
                <a:cs typeface="+mn-lt"/>
              </a:rPr>
              <a:t>Verändert</a:t>
            </a:r>
            <a:r>
              <a:rPr lang="en-US" sz="2200" dirty="0">
                <a:ea typeface="+mn-lt"/>
                <a:cs typeface="+mn-lt"/>
              </a:rPr>
              <a:t> die </a:t>
            </a:r>
            <a:r>
              <a:rPr lang="en-US" sz="2200" dirty="0" err="1">
                <a:ea typeface="+mn-lt"/>
                <a:cs typeface="+mn-lt"/>
              </a:rPr>
              <a:t>adventistischen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Grundsätze</a:t>
            </a:r>
            <a:r>
              <a:rPr lang="en-US" sz="2200" dirty="0">
                <a:ea typeface="+mn-lt"/>
                <a:cs typeface="+mn-lt"/>
              </a:rPr>
              <a:t> der </a:t>
            </a:r>
            <a:r>
              <a:rPr lang="en-US" sz="2200" dirty="0" err="1">
                <a:ea typeface="+mn-lt"/>
                <a:cs typeface="+mn-lt"/>
              </a:rPr>
              <a:t>Bibelauslegung</a:t>
            </a:r>
            <a:r>
              <a:rPr lang="en-US" sz="2200" dirty="0">
                <a:ea typeface="+mn-lt"/>
                <a:cs typeface="+mn-lt"/>
              </a:rPr>
              <a:t>) -</a:t>
            </a:r>
            <a:r>
              <a:rPr lang="en-US" sz="2200" dirty="0" err="1">
                <a:ea typeface="+mn-lt"/>
                <a:cs typeface="+mn-lt"/>
              </a:rPr>
              <a:t>Siehe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Kapitel</a:t>
            </a:r>
            <a:r>
              <a:rPr lang="en-US" sz="2200" dirty="0">
                <a:ea typeface="+mn-lt"/>
                <a:cs typeface="+mn-lt"/>
              </a:rPr>
              <a:t> 28</a:t>
            </a:r>
            <a:endParaRPr lang="en-AU" sz="2200">
              <a:ea typeface="+mn-lt"/>
              <a:cs typeface="+mn-lt"/>
            </a:endParaRPr>
          </a:p>
          <a:p>
            <a:pPr marL="457200" indent="-457200" algn="just">
              <a:buAutoNum type="arabicPeriod"/>
            </a:pPr>
            <a:r>
              <a:rPr lang="en-US" sz="2200" dirty="0" err="1">
                <a:ea typeface="+mn-lt"/>
                <a:cs typeface="+mn-lt"/>
              </a:rPr>
              <a:t>Stützt</a:t>
            </a:r>
            <a:r>
              <a:rPr lang="en-US" sz="2200" dirty="0">
                <a:ea typeface="+mn-lt"/>
                <a:cs typeface="+mn-lt"/>
              </a:rPr>
              <a:t> die </a:t>
            </a:r>
            <a:r>
              <a:rPr lang="en-US" sz="2200" dirty="0" err="1">
                <a:ea typeface="+mn-lt"/>
                <a:cs typeface="+mn-lt"/>
              </a:rPr>
              <a:t>Gottheit</a:t>
            </a:r>
            <a:r>
              <a:rPr lang="en-US" sz="2200" dirty="0">
                <a:ea typeface="+mn-lt"/>
                <a:cs typeface="+mn-lt"/>
              </a:rPr>
              <a:t> in den </a:t>
            </a:r>
            <a:r>
              <a:rPr lang="en-US" sz="2200" dirty="0" err="1">
                <a:ea typeface="+mn-lt"/>
                <a:cs typeface="+mn-lt"/>
              </a:rPr>
              <a:t>Glaubensgrundsätzen</a:t>
            </a:r>
            <a:r>
              <a:rPr lang="en-US" sz="2200" dirty="0">
                <a:ea typeface="+mn-lt"/>
                <a:cs typeface="+mn-lt"/>
              </a:rPr>
              <a:t> der Gemeinde auf </a:t>
            </a:r>
            <a:r>
              <a:rPr lang="en-US" sz="2200" dirty="0" err="1">
                <a:ea typeface="+mn-lt"/>
                <a:cs typeface="+mn-lt"/>
              </a:rPr>
              <a:t>eine</a:t>
            </a:r>
            <a:r>
              <a:rPr lang="en-US" sz="2200" dirty="0">
                <a:ea typeface="+mn-lt"/>
                <a:cs typeface="+mn-lt"/>
              </a:rPr>
              <a:t> Reihe von Annahmen, die </a:t>
            </a:r>
            <a:r>
              <a:rPr lang="en-US" sz="2200" dirty="0" err="1">
                <a:ea typeface="+mn-lt"/>
                <a:cs typeface="+mn-lt"/>
              </a:rPr>
              <a:t>jedoch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aus</a:t>
            </a:r>
            <a:r>
              <a:rPr lang="en-US" sz="2200" dirty="0">
                <a:ea typeface="+mn-lt"/>
                <a:cs typeface="+mn-lt"/>
              </a:rPr>
              <a:t> der Bibel </a:t>
            </a:r>
            <a:r>
              <a:rPr lang="en-US" sz="2200" dirty="0" err="1">
                <a:ea typeface="+mn-lt"/>
                <a:cs typeface="+mn-lt"/>
              </a:rPr>
              <a:t>nur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abgeleitet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aber</a:t>
            </a:r>
            <a:r>
              <a:rPr lang="en-US" sz="2200" dirty="0">
                <a:ea typeface="+mn-lt"/>
                <a:cs typeface="+mn-lt"/>
              </a:rPr>
              <a:t> nicht </a:t>
            </a:r>
            <a:r>
              <a:rPr lang="en-US" sz="2200" dirty="0" err="1">
                <a:ea typeface="+mn-lt"/>
                <a:cs typeface="+mn-lt"/>
              </a:rPr>
              <a:t>ausdrücklich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bewiesen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werden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können</a:t>
            </a:r>
            <a:r>
              <a:rPr lang="en-US" sz="2200" dirty="0">
                <a:ea typeface="+mn-lt"/>
                <a:cs typeface="+mn-lt"/>
              </a:rPr>
              <a:t>. (</a:t>
            </a:r>
            <a:r>
              <a:rPr lang="en-US" sz="2200" dirty="0" err="1">
                <a:ea typeface="+mn-lt"/>
                <a:cs typeface="+mn-lt"/>
              </a:rPr>
              <a:t>Vermischt</a:t>
            </a:r>
            <a:r>
              <a:rPr lang="en-US" sz="2200" dirty="0">
                <a:ea typeface="+mn-lt"/>
                <a:cs typeface="+mn-lt"/>
              </a:rPr>
              <a:t> Tradition und </a:t>
            </a:r>
            <a:r>
              <a:rPr lang="en-US" sz="2200" dirty="0" err="1">
                <a:ea typeface="+mn-lt"/>
                <a:cs typeface="+mn-lt"/>
              </a:rPr>
              <a:t>Heilige</a:t>
            </a:r>
            <a:r>
              <a:rPr lang="en-US" sz="2200" dirty="0">
                <a:ea typeface="+mn-lt"/>
                <a:cs typeface="+mn-lt"/>
              </a:rPr>
              <a:t> Schrift) – </a:t>
            </a:r>
            <a:r>
              <a:rPr lang="en-US" sz="2200" dirty="0" err="1">
                <a:ea typeface="+mn-lt"/>
                <a:cs typeface="+mn-lt"/>
              </a:rPr>
              <a:t>Siehe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Kapitel</a:t>
            </a:r>
            <a:r>
              <a:rPr lang="en-US" sz="2200" dirty="0">
                <a:ea typeface="+mn-lt"/>
                <a:cs typeface="+mn-lt"/>
              </a:rPr>
              <a:t> 27 und 28</a:t>
            </a:r>
            <a:endParaRPr lang="en-AU" sz="2200">
              <a:ea typeface="+mn-lt"/>
              <a:cs typeface="+mn-lt"/>
            </a:endParaRPr>
          </a:p>
          <a:p>
            <a:pPr marL="457200" indent="-457200" algn="just">
              <a:buAutoNum type="arabicPeriod"/>
            </a:pP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Anwendung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einer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vergeistlichenden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Methodik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bezüglich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Vater und Sohn, die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einen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Präzedenzfall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für die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Vergeistlichung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anderer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biblischer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Lehren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schafft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wie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beispielsweise</a:t>
            </a:r>
            <a:r>
              <a:rPr lang="en-US" sz="2200" dirty="0">
                <a:ea typeface="+mn-lt"/>
                <a:cs typeface="+mn-lt"/>
              </a:rPr>
              <a:t> der </a:t>
            </a:r>
            <a:r>
              <a:rPr lang="en-US" sz="2200" dirty="0" err="1">
                <a:ea typeface="+mn-lt"/>
                <a:cs typeface="+mn-lt"/>
              </a:rPr>
              <a:t>Lehre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vom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Heiligtum</a:t>
            </a:r>
            <a:r>
              <a:rPr lang="en-US" sz="2200" dirty="0">
                <a:ea typeface="+mn-lt"/>
                <a:cs typeface="+mn-lt"/>
              </a:rPr>
              <a:t>, </a:t>
            </a:r>
            <a:r>
              <a:rPr lang="en-US" sz="2200" dirty="0" err="1">
                <a:ea typeface="+mn-lt"/>
                <a:cs typeface="+mn-lt"/>
              </a:rPr>
              <a:t>einer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Herabwürdigung</a:t>
            </a:r>
            <a:r>
              <a:rPr lang="en-US" sz="2200" dirty="0">
                <a:ea typeface="+mn-lt"/>
                <a:cs typeface="+mn-lt"/>
              </a:rPr>
              <a:t> der </a:t>
            </a:r>
            <a:r>
              <a:rPr lang="en-US" sz="2200" dirty="0" err="1">
                <a:ea typeface="+mn-lt"/>
                <a:cs typeface="+mn-lt"/>
              </a:rPr>
              <a:t>beiden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Räume</a:t>
            </a:r>
            <a:r>
              <a:rPr lang="en-US" sz="2200" dirty="0">
                <a:ea typeface="+mn-lt"/>
                <a:cs typeface="+mn-lt"/>
              </a:rPr>
              <a:t> und </a:t>
            </a:r>
            <a:r>
              <a:rPr lang="en-US" sz="2200" dirty="0" err="1">
                <a:ea typeface="+mn-lt"/>
                <a:cs typeface="+mn-lt"/>
              </a:rPr>
              <a:t>einer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Verschleierung</a:t>
            </a:r>
            <a:r>
              <a:rPr lang="en-US" sz="2200" dirty="0">
                <a:ea typeface="+mn-lt"/>
                <a:cs typeface="+mn-lt"/>
              </a:rPr>
              <a:t> des </a:t>
            </a:r>
            <a:r>
              <a:rPr lang="en-US" sz="2200" dirty="0" err="1">
                <a:ea typeface="+mn-lt"/>
                <a:cs typeface="+mn-lt"/>
              </a:rPr>
              <a:t>eigentlichen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Erlösungswerks</a:t>
            </a:r>
            <a:r>
              <a:rPr lang="en-US" sz="2200" dirty="0">
                <a:ea typeface="+mn-lt"/>
                <a:cs typeface="+mn-lt"/>
              </a:rPr>
              <a:t>, das 1844 </a:t>
            </a:r>
            <a:r>
              <a:rPr lang="en-US" sz="2200" dirty="0" err="1">
                <a:ea typeface="+mn-lt"/>
                <a:cs typeface="+mn-lt"/>
              </a:rPr>
              <a:t>begann</a:t>
            </a:r>
            <a:r>
              <a:rPr lang="en-US" sz="2200" dirty="0">
                <a:ea typeface="+mn-lt"/>
                <a:cs typeface="+mn-lt"/>
              </a:rPr>
              <a:t>. (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Verändert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andere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Lehren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löst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Kette von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Irrlehren</a:t>
            </a:r>
            <a:r>
              <a:rPr lang="en-US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</a:t>
            </a:r>
            <a:r>
              <a:rPr lang="en-US" sz="2200" dirty="0">
                <a:ea typeface="+mn-lt"/>
                <a:cs typeface="+mn-lt"/>
              </a:rPr>
              <a:t>) – </a:t>
            </a:r>
            <a:r>
              <a:rPr lang="en-US" sz="2200" dirty="0" err="1">
                <a:ea typeface="+mn-lt"/>
                <a:cs typeface="+mn-lt"/>
              </a:rPr>
              <a:t>Siehe</a:t>
            </a:r>
            <a:r>
              <a:rPr lang="en-US" sz="2200" dirty="0">
                <a:ea typeface="+mn-lt"/>
                <a:cs typeface="+mn-lt"/>
              </a:rPr>
              <a:t> </a:t>
            </a:r>
            <a:r>
              <a:rPr lang="en-US" sz="2200" dirty="0" err="1">
                <a:ea typeface="+mn-lt"/>
                <a:cs typeface="+mn-lt"/>
              </a:rPr>
              <a:t>Kapitel</a:t>
            </a:r>
            <a:r>
              <a:rPr lang="en-US" sz="2200" dirty="0">
                <a:ea typeface="+mn-lt"/>
                <a:cs typeface="+mn-lt"/>
              </a:rPr>
              <a:t> 8 Die </a:t>
            </a:r>
            <a:r>
              <a:rPr lang="en-US" sz="2200" dirty="0" err="1">
                <a:ea typeface="+mn-lt"/>
                <a:cs typeface="+mn-lt"/>
              </a:rPr>
              <a:t>Rückkehr</a:t>
            </a:r>
            <a:r>
              <a:rPr lang="en-US" sz="2200" dirty="0">
                <a:ea typeface="+mn-lt"/>
                <a:cs typeface="+mn-lt"/>
              </a:rPr>
              <a:t> Elias, Anhang J – </a:t>
            </a:r>
            <a:r>
              <a:rPr lang="en-US" sz="2200" dirty="0" err="1">
                <a:ea typeface="+mn-lt"/>
                <a:cs typeface="+mn-lt"/>
              </a:rPr>
              <a:t>Seite</a:t>
            </a:r>
            <a:r>
              <a:rPr lang="en-US" sz="2200" dirty="0">
                <a:ea typeface="+mn-lt"/>
                <a:cs typeface="+mn-lt"/>
              </a:rPr>
              <a:t> 463, </a:t>
            </a:r>
            <a:r>
              <a:rPr lang="en-US" sz="2200" dirty="0" err="1">
                <a:ea typeface="+mn-lt"/>
                <a:cs typeface="+mn-lt"/>
              </a:rPr>
              <a:t>Einwände</a:t>
            </a:r>
            <a:r>
              <a:rPr lang="en-US" sz="2200" dirty="0">
                <a:ea typeface="+mn-lt"/>
                <a:cs typeface="+mn-lt"/>
              </a:rPr>
              <a:t> 3 von 7</a:t>
            </a:r>
            <a:endParaRPr lang="en-AU" sz="2200">
              <a:ea typeface="+mn-lt"/>
              <a:cs typeface="+mn-lt"/>
            </a:endParaRPr>
          </a:p>
          <a:p>
            <a:pPr algn="just"/>
            <a:endParaRPr lang="en-GB" sz="2200" dirty="0">
              <a:latin typeface="Palatino Linotype" panose="02040502050505030304" pitchFamily="18" charset="0"/>
            </a:endParaRPr>
          </a:p>
          <a:p>
            <a:pPr algn="just"/>
            <a:endParaRPr lang="en-GB" sz="2200" dirty="0">
              <a:latin typeface="Palatino Linotype" panose="02040502050505030304" pitchFamily="18" charset="0"/>
            </a:endParaRPr>
          </a:p>
          <a:p>
            <a:pPr algn="just"/>
            <a:endParaRPr lang="en-GB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14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93643-627C-69BE-B10C-75A9BFDDC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3F36FCE-6298-A3ED-D74B-BEF2C38790E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0879" y="237595"/>
            <a:ext cx="11770241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Ein </a:t>
            </a:r>
            <a:r>
              <a:rPr lang="en-US" sz="3200" b="0" dirty="0" err="1">
                <a:ea typeface="+mj-lt"/>
                <a:cs typeface="+mj-lt"/>
              </a:rPr>
              <a:t>Meisterwerk</a:t>
            </a:r>
            <a:r>
              <a:rPr lang="en-US" sz="3200" b="0" dirty="0">
                <a:ea typeface="+mj-lt"/>
                <a:cs typeface="+mj-lt"/>
              </a:rPr>
              <a:t> der </a:t>
            </a:r>
            <a:r>
              <a:rPr lang="en-US" sz="3200" b="0" dirty="0" err="1">
                <a:ea typeface="+mj-lt"/>
                <a:cs typeface="+mj-lt"/>
              </a:rPr>
              <a:t>Täuschung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C98DC606-38B3-461C-7468-FFEDDE281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43" y="1182231"/>
            <a:ext cx="10426194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200" dirty="0">
                <a:ea typeface="+mn-lt"/>
                <a:cs typeface="+mn-lt"/>
              </a:rPr>
              <a:t>Satan </a:t>
            </a:r>
            <a:r>
              <a:rPr lang="en-GB" sz="2200" dirty="0" err="1">
                <a:ea typeface="+mn-lt"/>
                <a:cs typeface="+mn-lt"/>
              </a:rPr>
              <a:t>bereitet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sich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schon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seit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langem</a:t>
            </a:r>
            <a:r>
              <a:rPr lang="en-GB" sz="2200" dirty="0">
                <a:ea typeface="+mn-lt"/>
                <a:cs typeface="+mn-lt"/>
              </a:rPr>
              <a:t> auf seinen </a:t>
            </a:r>
            <a:r>
              <a:rPr lang="en-GB" sz="2200" dirty="0" err="1">
                <a:ea typeface="+mn-lt"/>
                <a:cs typeface="+mn-lt"/>
              </a:rPr>
              <a:t>letzten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großen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Versuch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vor</a:t>
            </a:r>
            <a:r>
              <a:rPr lang="en-GB" sz="2200" dirty="0">
                <a:ea typeface="+mn-lt"/>
                <a:cs typeface="+mn-lt"/>
              </a:rPr>
              <a:t>, die Welt </a:t>
            </a:r>
            <a:r>
              <a:rPr lang="en-GB" sz="2200" dirty="0" err="1">
                <a:ea typeface="+mn-lt"/>
                <a:cs typeface="+mn-lt"/>
              </a:rPr>
              <a:t>zu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täuschen</a:t>
            </a:r>
            <a:r>
              <a:rPr lang="en-GB" sz="2200" dirty="0">
                <a:ea typeface="+mn-lt"/>
                <a:cs typeface="+mn-lt"/>
              </a:rPr>
              <a:t>.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 Fundament für sein Werk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legte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Zusicherung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die er Eva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Garten Eden gab: „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keineswegs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sterben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.“</a:t>
            </a:r>
            <a:r>
              <a:rPr lang="en-GB" sz="2200" dirty="0">
                <a:ea typeface="+mn-lt"/>
                <a:cs typeface="+mn-lt"/>
              </a:rPr>
              <a:t> „</a:t>
            </a:r>
            <a:r>
              <a:rPr lang="en-GB" sz="2200" dirty="0" err="1">
                <a:ea typeface="+mn-lt"/>
                <a:cs typeface="+mn-lt"/>
              </a:rPr>
              <a:t>An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dem</a:t>
            </a:r>
            <a:r>
              <a:rPr lang="en-GB" sz="2200" dirty="0">
                <a:ea typeface="+mn-lt"/>
                <a:cs typeface="+mn-lt"/>
              </a:rPr>
              <a:t> Tag, da </a:t>
            </a:r>
            <a:r>
              <a:rPr lang="en-GB" sz="2200" dirty="0" err="1">
                <a:ea typeface="+mn-lt"/>
                <a:cs typeface="+mn-lt"/>
              </a:rPr>
              <a:t>ihr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davon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esst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werden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eure</a:t>
            </a:r>
            <a:r>
              <a:rPr lang="en-GB" sz="2200" dirty="0">
                <a:ea typeface="+mn-lt"/>
                <a:cs typeface="+mn-lt"/>
              </a:rPr>
              <a:t> Augen </a:t>
            </a:r>
            <a:r>
              <a:rPr lang="en-GB" sz="2200" dirty="0" err="1">
                <a:ea typeface="+mn-lt"/>
                <a:cs typeface="+mn-lt"/>
              </a:rPr>
              <a:t>aufgetan</a:t>
            </a:r>
            <a:r>
              <a:rPr lang="en-GB" sz="2200" dirty="0">
                <a:ea typeface="+mn-lt"/>
                <a:cs typeface="+mn-lt"/>
              </a:rPr>
              <a:t>, und </a:t>
            </a:r>
            <a:r>
              <a:rPr lang="en-GB" sz="2200" dirty="0" err="1">
                <a:ea typeface="+mn-lt"/>
                <a:cs typeface="+mn-lt"/>
              </a:rPr>
              <a:t>ihr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werdet</a:t>
            </a:r>
            <a:r>
              <a:rPr lang="en-GB" sz="2200" dirty="0">
                <a:ea typeface="+mn-lt"/>
                <a:cs typeface="+mn-lt"/>
              </a:rPr>
              <a:t> sein </a:t>
            </a:r>
            <a:r>
              <a:rPr lang="en-GB" sz="2200" dirty="0" err="1">
                <a:ea typeface="+mn-lt"/>
                <a:cs typeface="+mn-lt"/>
              </a:rPr>
              <a:t>wie</a:t>
            </a:r>
            <a:r>
              <a:rPr lang="en-GB" sz="2200" dirty="0">
                <a:ea typeface="+mn-lt"/>
                <a:cs typeface="+mn-lt"/>
              </a:rPr>
              <a:t> Gott und </a:t>
            </a:r>
            <a:r>
              <a:rPr lang="en-GB" sz="2200" dirty="0" err="1">
                <a:ea typeface="+mn-lt"/>
                <a:cs typeface="+mn-lt"/>
              </a:rPr>
              <a:t>wissen</a:t>
            </a:r>
            <a:r>
              <a:rPr lang="en-GB" sz="2200" dirty="0">
                <a:ea typeface="+mn-lt"/>
                <a:cs typeface="+mn-lt"/>
              </a:rPr>
              <a:t>, was gut und </a:t>
            </a:r>
            <a:r>
              <a:rPr lang="en-GB" sz="2200" dirty="0" err="1">
                <a:ea typeface="+mn-lt"/>
                <a:cs typeface="+mn-lt"/>
              </a:rPr>
              <a:t>böse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ist</a:t>
            </a:r>
            <a:r>
              <a:rPr lang="en-GB" sz="2200" dirty="0">
                <a:ea typeface="+mn-lt"/>
                <a:cs typeface="+mn-lt"/>
              </a:rPr>
              <a:t>.“ 1. Mose 3,4–5. 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 und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hat 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Zuge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200" u="sng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Entwicklung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Spiritualismus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 Weg für sein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Meisterwerk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Täuschung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bereitet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200" dirty="0">
                <a:ea typeface="+mn-lt"/>
                <a:cs typeface="+mn-lt"/>
              </a:rPr>
              <a:t> Er hat seine </a:t>
            </a:r>
            <a:r>
              <a:rPr lang="en-GB" sz="2200" dirty="0" err="1">
                <a:ea typeface="+mn-lt"/>
                <a:cs typeface="+mn-lt"/>
              </a:rPr>
              <a:t>Pläne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noch</a:t>
            </a:r>
            <a:r>
              <a:rPr lang="en-GB" sz="2200" dirty="0">
                <a:ea typeface="+mn-lt"/>
                <a:cs typeface="+mn-lt"/>
              </a:rPr>
              <a:t> nicht </a:t>
            </a:r>
            <a:r>
              <a:rPr lang="en-GB" sz="2200" dirty="0" err="1">
                <a:ea typeface="+mn-lt"/>
                <a:cs typeface="+mn-lt"/>
              </a:rPr>
              <a:t>vollständig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verwirklicht</a:t>
            </a:r>
            <a:r>
              <a:rPr lang="en-GB" sz="2200" dirty="0">
                <a:ea typeface="+mn-lt"/>
                <a:cs typeface="+mn-lt"/>
              </a:rPr>
              <a:t>; </a:t>
            </a:r>
            <a:r>
              <a:rPr lang="en-GB" sz="2200" dirty="0" err="1">
                <a:ea typeface="+mn-lt"/>
                <a:cs typeface="+mn-lt"/>
              </a:rPr>
              <a:t>doch</a:t>
            </a:r>
            <a:r>
              <a:rPr lang="en-GB" sz="2200" dirty="0">
                <a:ea typeface="+mn-lt"/>
                <a:cs typeface="+mn-lt"/>
              </a:rPr>
              <a:t> dies </a:t>
            </a:r>
            <a:r>
              <a:rPr lang="en-GB" sz="2200" dirty="0" err="1">
                <a:ea typeface="+mn-lt"/>
                <a:cs typeface="+mn-lt"/>
              </a:rPr>
              <a:t>wird</a:t>
            </a:r>
            <a:r>
              <a:rPr lang="en-GB" sz="2200" dirty="0">
                <a:ea typeface="+mn-lt"/>
                <a:cs typeface="+mn-lt"/>
              </a:rPr>
              <a:t> in der </a:t>
            </a:r>
            <a:r>
              <a:rPr lang="en-GB" sz="2200" dirty="0" err="1">
                <a:ea typeface="+mn-lt"/>
                <a:cs typeface="+mn-lt"/>
              </a:rPr>
              <a:t>letzten</a:t>
            </a:r>
            <a:r>
              <a:rPr lang="en-GB" sz="2200" dirty="0">
                <a:ea typeface="+mn-lt"/>
                <a:cs typeface="+mn-lt"/>
              </a:rPr>
              <a:t> Zeit </a:t>
            </a:r>
            <a:r>
              <a:rPr lang="en-GB" sz="2200" dirty="0" err="1">
                <a:ea typeface="+mn-lt"/>
                <a:cs typeface="+mn-lt"/>
              </a:rPr>
              <a:t>geschehen</a:t>
            </a:r>
            <a:r>
              <a:rPr lang="en-GB" sz="2200" dirty="0">
                <a:ea typeface="+mn-lt"/>
                <a:cs typeface="+mn-lt"/>
              </a:rPr>
              <a:t>. Der Prophet </a:t>
            </a:r>
            <a:r>
              <a:rPr lang="en-GB" sz="2200" dirty="0" err="1">
                <a:ea typeface="+mn-lt"/>
                <a:cs typeface="+mn-lt"/>
              </a:rPr>
              <a:t>sagt</a:t>
            </a:r>
            <a:r>
              <a:rPr lang="en-GB" sz="2200" dirty="0">
                <a:ea typeface="+mn-lt"/>
                <a:cs typeface="+mn-lt"/>
              </a:rPr>
              <a:t>: „Ich </a:t>
            </a:r>
            <a:r>
              <a:rPr lang="en-GB" sz="2200" dirty="0" err="1">
                <a:ea typeface="+mn-lt"/>
                <a:cs typeface="+mn-lt"/>
              </a:rPr>
              <a:t>sah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drei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unreine</a:t>
            </a:r>
            <a:r>
              <a:rPr lang="en-GB" sz="2200" dirty="0">
                <a:ea typeface="+mn-lt"/>
                <a:cs typeface="+mn-lt"/>
              </a:rPr>
              <a:t> Geister, </a:t>
            </a:r>
            <a:r>
              <a:rPr lang="en-GB" sz="2200" dirty="0" err="1">
                <a:ea typeface="+mn-lt"/>
                <a:cs typeface="+mn-lt"/>
              </a:rPr>
              <a:t>wie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Frösche</a:t>
            </a:r>
            <a:r>
              <a:rPr lang="en-GB" sz="2200" dirty="0">
                <a:ea typeface="+mn-lt"/>
                <a:cs typeface="+mn-lt"/>
              </a:rPr>
              <a:t>; … es </a:t>
            </a:r>
            <a:r>
              <a:rPr lang="en-GB" sz="2200" dirty="0" err="1">
                <a:ea typeface="+mn-lt"/>
                <a:cs typeface="+mn-lt"/>
              </a:rPr>
              <a:t>sind</a:t>
            </a:r>
            <a:r>
              <a:rPr lang="en-GB" sz="2200" dirty="0">
                <a:ea typeface="+mn-lt"/>
                <a:cs typeface="+mn-lt"/>
              </a:rPr>
              <a:t> die Geister von Dämonen, die Wunder </a:t>
            </a:r>
            <a:r>
              <a:rPr lang="en-GB" sz="2200" dirty="0" err="1">
                <a:ea typeface="+mn-lt"/>
                <a:cs typeface="+mn-lt"/>
              </a:rPr>
              <a:t>wirken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zu</a:t>
            </a:r>
            <a:r>
              <a:rPr lang="en-GB" sz="2200" dirty="0">
                <a:ea typeface="+mn-lt"/>
                <a:cs typeface="+mn-lt"/>
              </a:rPr>
              <a:t> den </a:t>
            </a:r>
            <a:r>
              <a:rPr lang="en-GB" sz="2200" dirty="0" err="1">
                <a:ea typeface="+mn-lt"/>
                <a:cs typeface="+mn-lt"/>
              </a:rPr>
              <a:t>Königen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Erde</a:t>
            </a:r>
            <a:r>
              <a:rPr lang="en-GB" sz="2200" dirty="0">
                <a:ea typeface="+mn-lt"/>
                <a:cs typeface="+mn-lt"/>
              </a:rPr>
              <a:t> und der </a:t>
            </a:r>
            <a:r>
              <a:rPr lang="en-GB" sz="2200" dirty="0" err="1">
                <a:ea typeface="+mn-lt"/>
                <a:cs typeface="+mn-lt"/>
              </a:rPr>
              <a:t>ganzen</a:t>
            </a:r>
            <a:r>
              <a:rPr lang="en-GB" sz="2200" dirty="0">
                <a:ea typeface="+mn-lt"/>
                <a:cs typeface="+mn-lt"/>
              </a:rPr>
              <a:t> Welt </a:t>
            </a:r>
            <a:r>
              <a:rPr lang="en-GB" sz="2200" dirty="0" err="1">
                <a:ea typeface="+mn-lt"/>
                <a:cs typeface="+mn-lt"/>
              </a:rPr>
              <a:t>hinausziehen</a:t>
            </a:r>
            <a:r>
              <a:rPr lang="en-GB" sz="2200" dirty="0">
                <a:ea typeface="+mn-lt"/>
                <a:cs typeface="+mn-lt"/>
              </a:rPr>
              <a:t>, um </a:t>
            </a:r>
            <a:r>
              <a:rPr lang="en-GB" sz="2200" dirty="0" err="1">
                <a:ea typeface="+mn-lt"/>
                <a:cs typeface="+mn-lt"/>
              </a:rPr>
              <a:t>sie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zum</a:t>
            </a:r>
            <a:r>
              <a:rPr lang="en-GB" sz="2200" dirty="0">
                <a:ea typeface="+mn-lt"/>
                <a:cs typeface="+mn-lt"/>
              </a:rPr>
              <a:t> Kampf </a:t>
            </a:r>
            <a:r>
              <a:rPr lang="en-GB" sz="2200" dirty="0" err="1">
                <a:ea typeface="+mn-lt"/>
                <a:cs typeface="+mn-lt"/>
              </a:rPr>
              <a:t>an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jenem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großen</a:t>
            </a:r>
            <a:r>
              <a:rPr lang="en-GB" sz="2200" dirty="0">
                <a:ea typeface="+mn-lt"/>
                <a:cs typeface="+mn-lt"/>
              </a:rPr>
              <a:t> Tag des </a:t>
            </a:r>
            <a:r>
              <a:rPr lang="en-GB" sz="2200" dirty="0" err="1">
                <a:ea typeface="+mn-lt"/>
                <a:cs typeface="+mn-lt"/>
              </a:rPr>
              <a:t>allmächtigen</a:t>
            </a:r>
            <a:r>
              <a:rPr lang="en-GB" sz="2200" dirty="0">
                <a:ea typeface="+mn-lt"/>
                <a:cs typeface="+mn-lt"/>
              </a:rPr>
              <a:t> Gottes </a:t>
            </a:r>
            <a:r>
              <a:rPr lang="en-GB" sz="2200" dirty="0" err="1">
                <a:ea typeface="+mn-lt"/>
                <a:cs typeface="+mn-lt"/>
              </a:rPr>
              <a:t>zu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versammeln</a:t>
            </a:r>
            <a:r>
              <a:rPr lang="en-GB" sz="2200" dirty="0">
                <a:ea typeface="+mn-lt"/>
                <a:cs typeface="+mn-lt"/>
              </a:rPr>
              <a:t>.“ </a:t>
            </a:r>
            <a:r>
              <a:rPr lang="en-GB" sz="2200" dirty="0" err="1">
                <a:ea typeface="+mn-lt"/>
                <a:cs typeface="+mn-lt"/>
              </a:rPr>
              <a:t>Offenbarung</a:t>
            </a:r>
            <a:r>
              <a:rPr lang="en-GB" sz="2200" dirty="0">
                <a:ea typeface="+mn-lt"/>
                <a:cs typeface="+mn-lt"/>
              </a:rPr>
              <a:t> 16,13–14. Mit Ausnahme </a:t>
            </a:r>
            <a:r>
              <a:rPr lang="en-GB" sz="2200" dirty="0" err="1">
                <a:ea typeface="+mn-lt"/>
                <a:cs typeface="+mn-lt"/>
              </a:rPr>
              <a:t>derer</a:t>
            </a:r>
            <a:r>
              <a:rPr lang="en-GB" sz="2200" dirty="0">
                <a:ea typeface="+mn-lt"/>
                <a:cs typeface="+mn-lt"/>
              </a:rPr>
              <a:t>, die </a:t>
            </a:r>
            <a:r>
              <a:rPr lang="en-GB" sz="2200" dirty="0" err="1">
                <a:ea typeface="+mn-lt"/>
                <a:cs typeface="+mn-lt"/>
              </a:rPr>
              <a:t>durch</a:t>
            </a:r>
            <a:r>
              <a:rPr lang="en-GB" sz="2200" dirty="0">
                <a:ea typeface="+mn-lt"/>
                <a:cs typeface="+mn-lt"/>
              </a:rPr>
              <a:t> den </a:t>
            </a:r>
            <a:r>
              <a:rPr lang="en-GB" sz="2200" dirty="0" err="1">
                <a:ea typeface="+mn-lt"/>
                <a:cs typeface="+mn-lt"/>
              </a:rPr>
              <a:t>Glauben</a:t>
            </a:r>
            <a:r>
              <a:rPr lang="en-GB" sz="2200" dirty="0">
                <a:ea typeface="+mn-lt"/>
                <a:cs typeface="+mn-lt"/>
              </a:rPr>
              <a:t> an Sein Wort von der Kraft Gottes </a:t>
            </a:r>
            <a:r>
              <a:rPr lang="en-GB" sz="2200" dirty="0" err="1">
                <a:ea typeface="+mn-lt"/>
                <a:cs typeface="+mn-lt"/>
              </a:rPr>
              <a:t>bewahrt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werden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wird</a:t>
            </a:r>
            <a:r>
              <a:rPr lang="en-GB" sz="2200" dirty="0">
                <a:ea typeface="+mn-lt"/>
                <a:cs typeface="+mn-lt"/>
              </a:rPr>
              <a:t> die </a:t>
            </a:r>
            <a:r>
              <a:rPr lang="en-GB" sz="2200" dirty="0" err="1">
                <a:ea typeface="+mn-lt"/>
                <a:cs typeface="+mn-lt"/>
              </a:rPr>
              <a:t>ganze</a:t>
            </a:r>
            <a:r>
              <a:rPr lang="en-GB" sz="2200" dirty="0">
                <a:ea typeface="+mn-lt"/>
                <a:cs typeface="+mn-lt"/>
              </a:rPr>
              <a:t> Welt in die </a:t>
            </a:r>
            <a:r>
              <a:rPr lang="en-GB" sz="2200" dirty="0" err="1">
                <a:ea typeface="+mn-lt"/>
                <a:cs typeface="+mn-lt"/>
              </a:rPr>
              <a:t>Ränge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dieser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Täuschung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hineingezogen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werden</a:t>
            </a:r>
            <a:r>
              <a:rPr lang="en-GB" sz="2200" dirty="0">
                <a:ea typeface="+mn-lt"/>
                <a:cs typeface="+mn-lt"/>
              </a:rPr>
              <a:t>. Die Menschen </a:t>
            </a:r>
            <a:r>
              <a:rPr lang="en-GB" sz="2200" dirty="0" err="1">
                <a:ea typeface="+mn-lt"/>
                <a:cs typeface="+mn-lt"/>
              </a:rPr>
              <a:t>werden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rasch</a:t>
            </a:r>
            <a:r>
              <a:rPr lang="en-GB" sz="2200" dirty="0">
                <a:ea typeface="+mn-lt"/>
                <a:cs typeface="+mn-lt"/>
              </a:rPr>
              <a:t> in </a:t>
            </a:r>
            <a:r>
              <a:rPr lang="en-GB" sz="2200" dirty="0" err="1">
                <a:ea typeface="+mn-lt"/>
                <a:cs typeface="+mn-lt"/>
              </a:rPr>
              <a:t>eine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verhängnisvolle</a:t>
            </a:r>
            <a:r>
              <a:rPr lang="en-GB" sz="2200" dirty="0">
                <a:ea typeface="+mn-lt"/>
                <a:cs typeface="+mn-lt"/>
              </a:rPr>
              <a:t> Sicherheit </a:t>
            </a:r>
            <a:r>
              <a:rPr lang="en-GB" sz="2200" dirty="0" err="1">
                <a:ea typeface="+mn-lt"/>
                <a:cs typeface="+mn-lt"/>
              </a:rPr>
              <a:t>gewiegt</a:t>
            </a:r>
            <a:r>
              <a:rPr lang="en-GB" sz="2200" dirty="0">
                <a:ea typeface="+mn-lt"/>
                <a:cs typeface="+mn-lt"/>
              </a:rPr>
              <a:t>, </a:t>
            </a:r>
            <a:r>
              <a:rPr lang="en-GB" sz="2200" dirty="0" err="1">
                <a:ea typeface="+mn-lt"/>
                <a:cs typeface="+mn-lt"/>
              </a:rPr>
              <a:t>aus</a:t>
            </a:r>
            <a:r>
              <a:rPr lang="en-GB" sz="2200" dirty="0">
                <a:ea typeface="+mn-lt"/>
                <a:cs typeface="+mn-lt"/>
              </a:rPr>
              <a:t> der </a:t>
            </a:r>
            <a:r>
              <a:rPr lang="en-GB" sz="2200" dirty="0" err="1">
                <a:ea typeface="+mn-lt"/>
                <a:cs typeface="+mn-lt"/>
              </a:rPr>
              <a:t>sie</a:t>
            </a:r>
            <a:r>
              <a:rPr lang="en-GB" sz="2200" dirty="0">
                <a:ea typeface="+mn-lt"/>
                <a:cs typeface="+mn-lt"/>
              </a:rPr>
              <a:t> erst </a:t>
            </a:r>
            <a:r>
              <a:rPr lang="en-GB" sz="2200" dirty="0" err="1">
                <a:ea typeface="+mn-lt"/>
                <a:cs typeface="+mn-lt"/>
              </a:rPr>
              <a:t>durch</a:t>
            </a:r>
            <a:r>
              <a:rPr lang="en-GB" sz="2200" dirty="0">
                <a:ea typeface="+mn-lt"/>
                <a:cs typeface="+mn-lt"/>
              </a:rPr>
              <a:t> das </a:t>
            </a:r>
            <a:r>
              <a:rPr lang="en-GB" sz="2200" dirty="0" err="1">
                <a:ea typeface="+mn-lt"/>
                <a:cs typeface="+mn-lt"/>
              </a:rPr>
              <a:t>Ausgießen</a:t>
            </a:r>
            <a:r>
              <a:rPr lang="en-GB" sz="2200" dirty="0">
                <a:ea typeface="+mn-lt"/>
                <a:cs typeface="+mn-lt"/>
              </a:rPr>
              <a:t> des Zorns Gottes </a:t>
            </a:r>
            <a:r>
              <a:rPr lang="en-GB" sz="2200" dirty="0" err="1">
                <a:ea typeface="+mn-lt"/>
                <a:cs typeface="+mn-lt"/>
              </a:rPr>
              <a:t>erweckt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werden</a:t>
            </a:r>
            <a:r>
              <a:rPr lang="en-GB" sz="2200" dirty="0">
                <a:ea typeface="+mn-lt"/>
                <a:cs typeface="+mn-lt"/>
              </a:rPr>
              <a:t>. { GC 561.2}</a:t>
            </a:r>
            <a:endParaRPr lang="de-DE" dirty="0">
              <a:latin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277255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1924C-B490-1655-2B7F-4747B98B2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8BE7B9E-57D6-A161-AA9C-A1F498EEA7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9142" y="269493"/>
            <a:ext cx="9422836" cy="628459"/>
          </a:xfrm>
        </p:spPr>
        <p:txBody>
          <a:bodyPr>
            <a:normAutofit fontScale="90000"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Wie </a:t>
            </a:r>
            <a:r>
              <a:rPr lang="en-US" sz="3200" b="0" dirty="0" err="1">
                <a:ea typeface="+mj-lt"/>
                <a:cs typeface="+mj-lt"/>
              </a:rPr>
              <a:t>werden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wir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vor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Spiritualismus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geschützt</a:t>
            </a:r>
            <a:r>
              <a:rPr lang="en-US" sz="3200" b="0" dirty="0">
                <a:ea typeface="+mj-lt"/>
                <a:cs typeface="+mj-lt"/>
              </a:rPr>
              <a:t>?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0CA6E920-354C-44E5-E357-0A320C301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225" y="1121520"/>
            <a:ext cx="10795550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Diejenigen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die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dritte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Engelsbotschaft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verkünden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erforschen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Heilige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Schrift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demselben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Prinzip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das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auch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Vater Miller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benutzte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100" dirty="0">
                <a:ea typeface="+mn-lt"/>
                <a:cs typeface="+mn-lt"/>
              </a:rPr>
              <a:t> In </a:t>
            </a:r>
            <a:r>
              <a:rPr lang="en-GB" sz="2100" dirty="0" err="1">
                <a:ea typeface="+mn-lt"/>
                <a:cs typeface="+mn-lt"/>
              </a:rPr>
              <a:t>dem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kleinen</a:t>
            </a:r>
            <a:r>
              <a:rPr lang="en-GB" sz="2100" dirty="0">
                <a:ea typeface="+mn-lt"/>
                <a:cs typeface="+mn-lt"/>
              </a:rPr>
              <a:t> Buch </a:t>
            </a:r>
            <a:r>
              <a:rPr lang="en-GB" sz="2100" dirty="0" err="1">
                <a:ea typeface="+mn-lt"/>
                <a:cs typeface="+mn-lt"/>
              </a:rPr>
              <a:t>mit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dem</a:t>
            </a:r>
            <a:r>
              <a:rPr lang="en-GB" sz="2100" dirty="0">
                <a:ea typeface="+mn-lt"/>
                <a:cs typeface="+mn-lt"/>
              </a:rPr>
              <a:t> Titel „</a:t>
            </a:r>
            <a:r>
              <a:rPr lang="en-GB" sz="2100" dirty="0" err="1">
                <a:ea typeface="+mn-lt"/>
                <a:cs typeface="+mn-lt"/>
              </a:rPr>
              <a:t>Ansichten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zu</a:t>
            </a:r>
            <a:r>
              <a:rPr lang="en-GB" sz="2100" dirty="0">
                <a:ea typeface="+mn-lt"/>
                <a:cs typeface="+mn-lt"/>
              </a:rPr>
              <a:t> den </a:t>
            </a:r>
            <a:r>
              <a:rPr lang="en-GB" sz="2100" dirty="0" err="1">
                <a:ea typeface="+mn-lt"/>
                <a:cs typeface="+mn-lt"/>
              </a:rPr>
              <a:t>Prophezeiungen</a:t>
            </a:r>
            <a:r>
              <a:rPr lang="en-GB" sz="2100" dirty="0">
                <a:ea typeface="+mn-lt"/>
                <a:cs typeface="+mn-lt"/>
              </a:rPr>
              <a:t> und </a:t>
            </a:r>
            <a:r>
              <a:rPr lang="en-GB" sz="2100" dirty="0" err="1">
                <a:ea typeface="+mn-lt"/>
                <a:cs typeface="+mn-lt"/>
              </a:rPr>
              <a:t>zur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prophetischen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Chronologie</a:t>
            </a:r>
            <a:r>
              <a:rPr lang="en-GB" sz="2100" dirty="0">
                <a:ea typeface="+mn-lt"/>
                <a:cs typeface="+mn-lt"/>
              </a:rPr>
              <a:t>“ </a:t>
            </a:r>
            <a:r>
              <a:rPr lang="en-GB" sz="2100" dirty="0" err="1">
                <a:ea typeface="+mn-lt"/>
                <a:cs typeface="+mn-lt"/>
              </a:rPr>
              <a:t>gibt</a:t>
            </a:r>
            <a:r>
              <a:rPr lang="en-GB" sz="2100" dirty="0">
                <a:ea typeface="+mn-lt"/>
                <a:cs typeface="+mn-lt"/>
              </a:rPr>
              <a:t> Vater Miller die </a:t>
            </a:r>
            <a:r>
              <a:rPr lang="en-GB" sz="2100" dirty="0" err="1">
                <a:ea typeface="+mn-lt"/>
                <a:cs typeface="+mn-lt"/>
              </a:rPr>
              <a:t>folgenden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einfachen</a:t>
            </a:r>
            <a:r>
              <a:rPr lang="en-GB" sz="2100" dirty="0">
                <a:ea typeface="+mn-lt"/>
                <a:cs typeface="+mn-lt"/>
              </a:rPr>
              <a:t>, </a:t>
            </a:r>
            <a:r>
              <a:rPr lang="en-GB" sz="2100" dirty="0" err="1">
                <a:ea typeface="+mn-lt"/>
                <a:cs typeface="+mn-lt"/>
              </a:rPr>
              <a:t>aber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klugen</a:t>
            </a:r>
            <a:r>
              <a:rPr lang="en-GB" sz="2100" dirty="0">
                <a:ea typeface="+mn-lt"/>
                <a:cs typeface="+mn-lt"/>
              </a:rPr>
              <a:t> und </a:t>
            </a:r>
            <a:r>
              <a:rPr lang="en-GB" sz="2100" dirty="0" err="1">
                <a:ea typeface="+mn-lt"/>
                <a:cs typeface="+mn-lt"/>
              </a:rPr>
              <a:t>wichtigen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Regeln</a:t>
            </a:r>
            <a:r>
              <a:rPr lang="en-GB" sz="2100" dirty="0">
                <a:ea typeface="+mn-lt"/>
                <a:cs typeface="+mn-lt"/>
              </a:rPr>
              <a:t> für das </a:t>
            </a:r>
            <a:r>
              <a:rPr lang="en-GB" sz="2100" dirty="0" err="1">
                <a:ea typeface="+mn-lt"/>
                <a:cs typeface="+mn-lt"/>
              </a:rPr>
              <a:t>Bibelstudium</a:t>
            </a:r>
            <a:r>
              <a:rPr lang="en-GB" sz="2100" dirty="0">
                <a:ea typeface="+mn-lt"/>
                <a:cs typeface="+mn-lt"/>
              </a:rPr>
              <a:t> und die </a:t>
            </a:r>
            <a:r>
              <a:rPr lang="en-GB" sz="2100" dirty="0" err="1">
                <a:ea typeface="+mn-lt"/>
                <a:cs typeface="+mn-lt"/>
              </a:rPr>
              <a:t>Auslegung</a:t>
            </a:r>
            <a:r>
              <a:rPr lang="en-GB" sz="2100" dirty="0">
                <a:ea typeface="+mn-lt"/>
                <a:cs typeface="+mn-lt"/>
              </a:rPr>
              <a:t> der Bibel: „1.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Jedes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Wort muss in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einem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richtigen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Zusammenhang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der Bibel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dargestellten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Thema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stehen</a:t>
            </a:r>
            <a:r>
              <a:rPr lang="en-GB" sz="2100" dirty="0">
                <a:ea typeface="+mn-lt"/>
                <a:cs typeface="+mn-lt"/>
              </a:rPr>
              <a:t>; 2. 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gesamte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Heilige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Schrift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notwendig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kann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durch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fleißiges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Nachdenken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Studium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verstanden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werden</a:t>
            </a:r>
            <a:r>
              <a:rPr lang="en-GB" sz="2100" dirty="0">
                <a:ea typeface="+mn-lt"/>
                <a:cs typeface="+mn-lt"/>
              </a:rPr>
              <a:t>; 3. </a:t>
            </a:r>
            <a:r>
              <a:rPr lang="en-GB" sz="2100" dirty="0" err="1">
                <a:ea typeface="+mn-lt"/>
                <a:cs typeface="+mn-lt"/>
              </a:rPr>
              <a:t>Nichts</a:t>
            </a:r>
            <a:r>
              <a:rPr lang="en-GB" sz="2100" dirty="0">
                <a:ea typeface="+mn-lt"/>
                <a:cs typeface="+mn-lt"/>
              </a:rPr>
              <a:t>, was in der </a:t>
            </a:r>
            <a:r>
              <a:rPr lang="en-GB" sz="2100" dirty="0" err="1">
                <a:ea typeface="+mn-lt"/>
                <a:cs typeface="+mn-lt"/>
              </a:rPr>
              <a:t>Heiligen</a:t>
            </a:r>
            <a:r>
              <a:rPr lang="en-GB" sz="2100" dirty="0">
                <a:ea typeface="+mn-lt"/>
                <a:cs typeface="+mn-lt"/>
              </a:rPr>
              <a:t> Schrift </a:t>
            </a:r>
            <a:r>
              <a:rPr lang="en-GB" sz="2100" dirty="0" err="1">
                <a:ea typeface="+mn-lt"/>
                <a:cs typeface="+mn-lt"/>
              </a:rPr>
              <a:t>offenbart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ist</a:t>
            </a:r>
            <a:r>
              <a:rPr lang="en-GB" sz="2100" dirty="0">
                <a:ea typeface="+mn-lt"/>
                <a:cs typeface="+mn-lt"/>
              </a:rPr>
              <a:t>, </a:t>
            </a:r>
            <a:r>
              <a:rPr lang="en-GB" sz="2100" dirty="0" err="1">
                <a:ea typeface="+mn-lt"/>
                <a:cs typeface="+mn-lt"/>
              </a:rPr>
              <a:t>kann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oder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wird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vor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denen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verborgen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bleiben</a:t>
            </a:r>
            <a:r>
              <a:rPr lang="en-GB" sz="2100" dirty="0">
                <a:ea typeface="+mn-lt"/>
                <a:cs typeface="+mn-lt"/>
              </a:rPr>
              <a:t>, die </a:t>
            </a:r>
            <a:r>
              <a:rPr lang="en-GB" sz="2100" dirty="0" err="1">
                <a:ea typeface="+mn-lt"/>
                <a:cs typeface="+mn-lt"/>
              </a:rPr>
              <a:t>im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Glauben</a:t>
            </a:r>
            <a:r>
              <a:rPr lang="en-GB" sz="2100" dirty="0">
                <a:ea typeface="+mn-lt"/>
                <a:cs typeface="+mn-lt"/>
              </a:rPr>
              <a:t> und </a:t>
            </a:r>
            <a:r>
              <a:rPr lang="en-GB" sz="2100" dirty="0" err="1">
                <a:ea typeface="+mn-lt"/>
                <a:cs typeface="+mn-lt"/>
              </a:rPr>
              <a:t>ohne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zu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wanken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darum</a:t>
            </a:r>
            <a:r>
              <a:rPr lang="en-GB" sz="2100" dirty="0">
                <a:ea typeface="+mn-lt"/>
                <a:cs typeface="+mn-lt"/>
              </a:rPr>
              <a:t> bitten; 4. 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Um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Lehre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verstehen,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trage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alle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Schriftstellen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dem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Thema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zusammen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das du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verstehen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suchst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und lass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dann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jedes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Wort seinen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angemessenen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Platz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einnehmen</a:t>
            </a:r>
            <a:r>
              <a:rPr lang="en-GB" sz="2100" dirty="0">
                <a:ea typeface="+mn-lt"/>
                <a:cs typeface="+mn-lt"/>
              </a:rPr>
              <a:t>; und </a:t>
            </a:r>
            <a:r>
              <a:rPr lang="en-GB" sz="2100" dirty="0" err="1">
                <a:ea typeface="+mn-lt"/>
                <a:cs typeface="+mn-lt"/>
              </a:rPr>
              <a:t>wenn</a:t>
            </a:r>
            <a:r>
              <a:rPr lang="en-GB" sz="2100" dirty="0">
                <a:ea typeface="+mn-lt"/>
                <a:cs typeface="+mn-lt"/>
              </a:rPr>
              <a:t> du </a:t>
            </a:r>
            <a:r>
              <a:rPr lang="en-GB" sz="2100" dirty="0" err="1">
                <a:ea typeface="+mn-lt"/>
                <a:cs typeface="+mn-lt"/>
              </a:rPr>
              <a:t>deine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Theorie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ohne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Widerspruch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aufstellen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kannst</a:t>
            </a:r>
            <a:r>
              <a:rPr lang="en-GB" sz="2100" dirty="0">
                <a:ea typeface="+mn-lt"/>
                <a:cs typeface="+mn-lt"/>
              </a:rPr>
              <a:t>, </a:t>
            </a:r>
            <a:r>
              <a:rPr lang="en-GB" sz="2100" dirty="0" err="1">
                <a:ea typeface="+mn-lt"/>
                <a:cs typeface="+mn-lt"/>
              </a:rPr>
              <a:t>kannst</a:t>
            </a:r>
            <a:r>
              <a:rPr lang="en-GB" sz="2100" dirty="0">
                <a:ea typeface="+mn-lt"/>
                <a:cs typeface="+mn-lt"/>
              </a:rPr>
              <a:t> du nicht </a:t>
            </a:r>
            <a:r>
              <a:rPr lang="en-GB" sz="2100" dirty="0" err="1">
                <a:ea typeface="+mn-lt"/>
                <a:cs typeface="+mn-lt"/>
              </a:rPr>
              <a:t>im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Irrtum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liegen</a:t>
            </a:r>
            <a:r>
              <a:rPr lang="en-GB" sz="2100" dirty="0">
                <a:ea typeface="+mn-lt"/>
                <a:cs typeface="+mn-lt"/>
              </a:rPr>
              <a:t>; 5. 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Heilige Schrift muss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ihr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eigener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1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Ausleger</a:t>
            </a:r>
            <a:r>
              <a:rPr lang="en-GB" sz="21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sein</a:t>
            </a:r>
            <a:r>
              <a:rPr lang="en-GB" sz="2100" dirty="0">
                <a:ea typeface="+mn-lt"/>
                <a:cs typeface="+mn-lt"/>
              </a:rPr>
              <a:t>, da </a:t>
            </a:r>
            <a:r>
              <a:rPr lang="en-GB" sz="2100" dirty="0" err="1">
                <a:ea typeface="+mn-lt"/>
                <a:cs typeface="+mn-lt"/>
              </a:rPr>
              <a:t>sie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sich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selbst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als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Maßstab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dient</a:t>
            </a:r>
            <a:r>
              <a:rPr lang="en-GB" sz="2100" dirty="0">
                <a:ea typeface="+mn-lt"/>
                <a:cs typeface="+mn-lt"/>
              </a:rPr>
              <a:t>. Wenn ich </a:t>
            </a:r>
            <a:r>
              <a:rPr lang="en-GB" sz="2100" dirty="0" err="1">
                <a:ea typeface="+mn-lt"/>
                <a:cs typeface="+mn-lt"/>
              </a:rPr>
              <a:t>mich</a:t>
            </a:r>
            <a:r>
              <a:rPr lang="en-GB" sz="2100" dirty="0">
                <a:ea typeface="+mn-lt"/>
                <a:cs typeface="+mn-lt"/>
              </a:rPr>
              <a:t> auf </a:t>
            </a:r>
            <a:r>
              <a:rPr lang="en-GB" sz="2100" dirty="0" err="1">
                <a:ea typeface="+mn-lt"/>
                <a:cs typeface="+mn-lt"/>
              </a:rPr>
              <a:t>einen</a:t>
            </a:r>
            <a:r>
              <a:rPr lang="en-GB" sz="2100" dirty="0">
                <a:ea typeface="+mn-lt"/>
                <a:cs typeface="+mn-lt"/>
              </a:rPr>
              <a:t> Lehrer </a:t>
            </a:r>
            <a:r>
              <a:rPr lang="en-GB" sz="2100" dirty="0" err="1">
                <a:ea typeface="+mn-lt"/>
                <a:cs typeface="+mn-lt"/>
              </a:rPr>
              <a:t>verlasse</a:t>
            </a:r>
            <a:r>
              <a:rPr lang="en-GB" sz="2100" dirty="0">
                <a:ea typeface="+mn-lt"/>
                <a:cs typeface="+mn-lt"/>
              </a:rPr>
              <a:t>, der mir die Schrift </a:t>
            </a:r>
            <a:r>
              <a:rPr lang="en-GB" sz="2100" dirty="0" err="1">
                <a:ea typeface="+mn-lt"/>
                <a:cs typeface="+mn-lt"/>
              </a:rPr>
              <a:t>auslegt</a:t>
            </a:r>
            <a:r>
              <a:rPr lang="en-GB" sz="2100" dirty="0">
                <a:ea typeface="+mn-lt"/>
                <a:cs typeface="+mn-lt"/>
              </a:rPr>
              <a:t>, und </a:t>
            </a:r>
            <a:r>
              <a:rPr lang="en-GB" sz="2100" dirty="0" err="1">
                <a:ea typeface="+mn-lt"/>
                <a:cs typeface="+mn-lt"/>
              </a:rPr>
              <a:t>dieser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über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deren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Bedeutung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spekuliert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oder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sie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aufgrund</a:t>
            </a:r>
            <a:r>
              <a:rPr lang="en-GB" sz="2100" dirty="0">
                <a:ea typeface="+mn-lt"/>
                <a:cs typeface="+mn-lt"/>
              </a:rPr>
              <a:t> seines </a:t>
            </a:r>
            <a:r>
              <a:rPr lang="en-GB" sz="2100" dirty="0" err="1">
                <a:ea typeface="+mn-lt"/>
                <a:cs typeface="+mn-lt"/>
              </a:rPr>
              <a:t>eigenen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konfessionellen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Glaubensbekenntnisses</a:t>
            </a:r>
            <a:r>
              <a:rPr lang="en-GB" sz="2100" dirty="0">
                <a:ea typeface="+mn-lt"/>
                <a:cs typeface="+mn-lt"/>
              </a:rPr>
              <a:t> so </a:t>
            </a:r>
            <a:r>
              <a:rPr lang="en-GB" sz="2100" dirty="0" err="1">
                <a:ea typeface="+mn-lt"/>
                <a:cs typeface="+mn-lt"/>
              </a:rPr>
              <a:t>auslegen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möchte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oder</a:t>
            </a:r>
            <a:r>
              <a:rPr lang="en-GB" sz="2100" dirty="0">
                <a:ea typeface="+mn-lt"/>
                <a:cs typeface="+mn-lt"/>
              </a:rPr>
              <a:t> um </a:t>
            </a:r>
            <a:r>
              <a:rPr lang="en-GB" sz="2100" dirty="0" err="1">
                <a:ea typeface="+mn-lt"/>
                <a:cs typeface="+mn-lt"/>
              </a:rPr>
              <a:t>weise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zu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wirken</a:t>
            </a:r>
            <a:r>
              <a:rPr lang="en-GB" sz="2100" dirty="0">
                <a:ea typeface="+mn-lt"/>
                <a:cs typeface="+mn-lt"/>
              </a:rPr>
              <a:t>, </a:t>
            </a:r>
            <a:r>
              <a:rPr lang="en-GB" sz="2100" dirty="0" err="1">
                <a:ea typeface="+mn-lt"/>
                <a:cs typeface="+mn-lt"/>
              </a:rPr>
              <a:t>dann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sind</a:t>
            </a:r>
            <a:r>
              <a:rPr lang="en-GB" sz="2100" dirty="0">
                <a:ea typeface="+mn-lt"/>
                <a:cs typeface="+mn-lt"/>
              </a:rPr>
              <a:t> seine </a:t>
            </a:r>
            <a:r>
              <a:rPr lang="en-GB" sz="2100" dirty="0" err="1">
                <a:ea typeface="+mn-lt"/>
                <a:cs typeface="+mn-lt"/>
              </a:rPr>
              <a:t>Spekulationen</a:t>
            </a:r>
            <a:r>
              <a:rPr lang="en-GB" sz="2100" dirty="0">
                <a:ea typeface="+mn-lt"/>
                <a:cs typeface="+mn-lt"/>
              </a:rPr>
              <a:t>, sein Wunsch, sein </a:t>
            </a:r>
            <a:r>
              <a:rPr lang="en-GB" sz="2100" dirty="0" err="1">
                <a:ea typeface="+mn-lt"/>
                <a:cs typeface="+mn-lt"/>
              </a:rPr>
              <a:t>Glaubensbekenntnis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oder</a:t>
            </a:r>
            <a:r>
              <a:rPr lang="en-GB" sz="2100" dirty="0">
                <a:ea typeface="+mn-lt"/>
                <a:cs typeface="+mn-lt"/>
              </a:rPr>
              <a:t> seine Weisheit </a:t>
            </a:r>
            <a:r>
              <a:rPr lang="en-GB" sz="2100" dirty="0" err="1">
                <a:ea typeface="+mn-lt"/>
                <a:cs typeface="+mn-lt"/>
              </a:rPr>
              <a:t>mein</a:t>
            </a:r>
            <a:r>
              <a:rPr lang="en-GB" sz="2100" dirty="0">
                <a:ea typeface="+mn-lt"/>
                <a:cs typeface="+mn-lt"/>
              </a:rPr>
              <a:t> </a:t>
            </a:r>
            <a:r>
              <a:rPr lang="en-GB" sz="2100" dirty="0" err="1">
                <a:ea typeface="+mn-lt"/>
                <a:cs typeface="+mn-lt"/>
              </a:rPr>
              <a:t>Maßstab</a:t>
            </a:r>
            <a:r>
              <a:rPr lang="en-GB" sz="2100" dirty="0">
                <a:ea typeface="+mn-lt"/>
                <a:cs typeface="+mn-lt"/>
              </a:rPr>
              <a:t> und nicht die Bibel.“ { RH November 25, 1884, par. 23, 24 }</a:t>
            </a:r>
            <a:endParaRPr lang="de-DE" sz="21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5905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C760-63E8-8087-1EA4-AE713B538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02E07B4-656D-2D0C-3E37-CC13E45D8C1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91971" y="148688"/>
            <a:ext cx="9422836" cy="628459"/>
          </a:xfrm>
        </p:spPr>
        <p:txBody>
          <a:bodyPr>
            <a:normAutofit fontScale="90000"/>
          </a:bodyPr>
          <a:lstStyle/>
          <a:p>
            <a:pPr defTabSz="1036638"/>
            <a:r>
              <a:rPr lang="en-US" sz="3200" b="0" dirty="0">
                <a:ea typeface="+mj-lt"/>
                <a:cs typeface="+mj-lt"/>
              </a:rPr>
              <a:t>Wie </a:t>
            </a:r>
            <a:r>
              <a:rPr lang="en-US" sz="3200" b="0" dirty="0" err="1">
                <a:ea typeface="+mj-lt"/>
                <a:cs typeface="+mj-lt"/>
              </a:rPr>
              <a:t>werden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wir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vor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Spiritualismus</a:t>
            </a:r>
            <a:r>
              <a:rPr lang="en-US" sz="3200" b="0" dirty="0">
                <a:ea typeface="+mj-lt"/>
                <a:cs typeface="+mj-lt"/>
              </a:rPr>
              <a:t> </a:t>
            </a:r>
            <a:r>
              <a:rPr lang="en-US" sz="3200" b="0" dirty="0" err="1">
                <a:ea typeface="+mj-lt"/>
                <a:cs typeface="+mj-lt"/>
              </a:rPr>
              <a:t>geschützt</a:t>
            </a:r>
            <a:r>
              <a:rPr lang="en-US" sz="3200" b="0" dirty="0">
                <a:ea typeface="+mj-lt"/>
                <a:cs typeface="+mj-lt"/>
              </a:rPr>
              <a:t>?</a:t>
            </a:r>
            <a:endParaRPr lang="de-DE" dirty="0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FCCF3365-1418-4127-7AC6-5AC3BDEA3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10" y="780828"/>
            <a:ext cx="10981926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000" dirty="0">
                <a:ea typeface="+mn-lt"/>
                <a:cs typeface="+mn-lt"/>
              </a:rPr>
              <a:t>Alle </a:t>
            </a:r>
            <a:r>
              <a:rPr lang="en-GB" sz="2000" dirty="0" err="1">
                <a:ea typeface="+mn-lt"/>
                <a:cs typeface="+mn-lt"/>
              </a:rPr>
              <a:t>Aussagen</a:t>
            </a:r>
            <a:r>
              <a:rPr lang="en-GB" sz="2000" dirty="0">
                <a:ea typeface="+mn-lt"/>
                <a:cs typeface="+mn-lt"/>
              </a:rPr>
              <a:t> der </a:t>
            </a:r>
            <a:r>
              <a:rPr lang="en-GB" sz="2000" dirty="0" err="1">
                <a:ea typeface="+mn-lt"/>
                <a:cs typeface="+mn-lt"/>
              </a:rPr>
              <a:t>Heiligen</a:t>
            </a:r>
            <a:r>
              <a:rPr lang="en-GB" sz="2000" dirty="0">
                <a:ea typeface="+mn-lt"/>
                <a:cs typeface="+mn-lt"/>
              </a:rPr>
              <a:t> Schrift </a:t>
            </a:r>
            <a:r>
              <a:rPr lang="en-GB" sz="2000" dirty="0" err="1">
                <a:ea typeface="+mn-lt"/>
                <a:cs typeface="+mn-lt"/>
              </a:rPr>
              <a:t>sind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wörtlich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nehmen</a:t>
            </a:r>
            <a:r>
              <a:rPr lang="en-GB" sz="2000" dirty="0">
                <a:ea typeface="+mn-lt"/>
                <a:cs typeface="+mn-lt"/>
              </a:rPr>
              <a:t>, es sei </a:t>
            </a:r>
            <a:r>
              <a:rPr lang="en-GB" sz="2000" dirty="0" err="1">
                <a:ea typeface="+mn-lt"/>
                <a:cs typeface="+mn-lt"/>
              </a:rPr>
              <a:t>denn</a:t>
            </a:r>
            <a:r>
              <a:rPr lang="en-GB" sz="2000" dirty="0">
                <a:ea typeface="+mn-lt"/>
                <a:cs typeface="+mn-lt"/>
              </a:rPr>
              <a:t>, es </a:t>
            </a:r>
            <a:r>
              <a:rPr lang="en-GB" sz="2000" dirty="0" err="1">
                <a:ea typeface="+mn-lt"/>
                <a:cs typeface="+mn-lt"/>
              </a:rPr>
              <a:t>gibt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einen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triftigen</a:t>
            </a:r>
            <a:r>
              <a:rPr lang="en-GB" sz="2000" dirty="0">
                <a:ea typeface="+mn-lt"/>
                <a:cs typeface="+mn-lt"/>
              </a:rPr>
              <a:t> Grund </a:t>
            </a:r>
            <a:r>
              <a:rPr lang="en-GB" sz="2000" dirty="0" err="1">
                <a:ea typeface="+mn-lt"/>
                <a:cs typeface="+mn-lt"/>
              </a:rPr>
              <a:t>anzunehmen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dass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sie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bildlich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gemeint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sind</a:t>
            </a:r>
            <a:r>
              <a:rPr lang="en-GB" sz="2000" dirty="0">
                <a:ea typeface="+mn-lt"/>
                <a:cs typeface="+mn-lt"/>
              </a:rPr>
              <a:t>; und </a:t>
            </a:r>
            <a:r>
              <a:rPr lang="en-GB" sz="2000" dirty="0" err="1">
                <a:ea typeface="+mn-lt"/>
                <a:cs typeface="+mn-lt"/>
              </a:rPr>
              <a:t>alles</a:t>
            </a:r>
            <a:r>
              <a:rPr lang="en-GB" sz="2000" dirty="0">
                <a:ea typeface="+mn-lt"/>
                <a:cs typeface="+mn-lt"/>
              </a:rPr>
              <a:t>, was </a:t>
            </a:r>
            <a:r>
              <a:rPr lang="en-GB" sz="2000" dirty="0" err="1">
                <a:ea typeface="+mn-lt"/>
                <a:cs typeface="+mn-lt"/>
              </a:rPr>
              <a:t>bildlich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gemeint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ist</a:t>
            </a:r>
            <a:r>
              <a:rPr lang="en-GB" sz="2000" dirty="0">
                <a:ea typeface="+mn-lt"/>
                <a:cs typeface="+mn-lt"/>
              </a:rPr>
              <a:t>, muss </a:t>
            </a:r>
            <a:r>
              <a:rPr lang="en-GB" sz="2000" dirty="0" err="1">
                <a:ea typeface="+mn-lt"/>
                <a:cs typeface="+mn-lt"/>
              </a:rPr>
              <a:t>anhand</a:t>
            </a:r>
            <a:r>
              <a:rPr lang="en-GB" sz="2000" dirty="0">
                <a:ea typeface="+mn-lt"/>
                <a:cs typeface="+mn-lt"/>
              </a:rPr>
              <a:t> des </a:t>
            </a:r>
            <a:r>
              <a:rPr lang="en-GB" sz="2000" dirty="0" err="1">
                <a:ea typeface="+mn-lt"/>
                <a:cs typeface="+mn-lt"/>
              </a:rPr>
              <a:t>Wörtlichen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ausgelegt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werden</a:t>
            </a:r>
            <a:r>
              <a:rPr lang="en-GB" sz="2000" dirty="0">
                <a:ea typeface="+mn-lt"/>
                <a:cs typeface="+mn-lt"/>
              </a:rPr>
              <a:t>. </a:t>
            </a:r>
            <a:endParaRPr lang="de-DE" sz="2000" dirty="0">
              <a:ea typeface="+mn-lt"/>
              <a:cs typeface="+mn-lt"/>
            </a:endParaRPr>
          </a:p>
          <a:p>
            <a:pPr algn="just"/>
            <a:r>
              <a:rPr lang="en-GB" sz="2000" dirty="0">
                <a:ea typeface="+mn-lt"/>
                <a:cs typeface="+mn-lt"/>
              </a:rPr>
              <a:t>Uriah Smith. Gedanken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Daniel und der </a:t>
            </a:r>
            <a:r>
              <a:rPr lang="en-GB" sz="2000" dirty="0" err="1">
                <a:ea typeface="+mn-lt"/>
                <a:cs typeface="+mn-lt"/>
              </a:rPr>
              <a:t>Offenbarung</a:t>
            </a:r>
            <a:r>
              <a:rPr lang="en-GB" sz="2000" dirty="0">
                <a:ea typeface="+mn-lt"/>
                <a:cs typeface="+mn-lt"/>
              </a:rPr>
              <a:t> (Review and Herald, 1897) Page 123</a:t>
            </a:r>
          </a:p>
          <a:p>
            <a:pPr algn="just"/>
            <a:endParaRPr lang="en-GB" sz="2000" dirty="0">
              <a:ea typeface="Cambria"/>
            </a:endParaRPr>
          </a:p>
          <a:p>
            <a:pPr algn="just"/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 Schönheit der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göttlichen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Offenbarung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wurde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einfachen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Menschen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vorenthalten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indem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man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ihnen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beibrachte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glauben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ließ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Bibel nicht das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meine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was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sage,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oder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Sinn der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Verfasser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Heiligen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Schrift nicht in den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Schriften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selbst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enthalten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sei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sondern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dass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diese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mystisch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seien</a:t>
            </a:r>
            <a:r>
              <a:rPr lang="en-GB" sz="2000" dirty="0">
                <a:ea typeface="+mn-lt"/>
                <a:cs typeface="+mn-lt"/>
              </a:rPr>
              <a:t> und </a:t>
            </a:r>
            <a:r>
              <a:rPr lang="en-GB" sz="2000" dirty="0" err="1">
                <a:ea typeface="+mn-lt"/>
                <a:cs typeface="+mn-lt"/>
              </a:rPr>
              <a:t>eine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verborgene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Bedeutung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hätten</a:t>
            </a:r>
            <a:r>
              <a:rPr lang="en-GB" sz="2000" dirty="0">
                <a:ea typeface="+mn-lt"/>
                <a:cs typeface="+mn-lt"/>
              </a:rPr>
              <a:t>. Wenn dies der Fall </a:t>
            </a:r>
            <a:r>
              <a:rPr lang="en-GB" sz="2000" dirty="0" err="1">
                <a:ea typeface="+mn-lt"/>
                <a:cs typeface="+mn-lt"/>
              </a:rPr>
              <a:t>ist</a:t>
            </a:r>
            <a:r>
              <a:rPr lang="en-GB" sz="2000" dirty="0">
                <a:ea typeface="+mn-lt"/>
                <a:cs typeface="+mn-lt"/>
              </a:rPr>
              <a:t>, </a:t>
            </a:r>
            <a:r>
              <a:rPr lang="en-GB" sz="2000" dirty="0" err="1">
                <a:ea typeface="+mn-lt"/>
                <a:cs typeface="+mn-lt"/>
              </a:rPr>
              <a:t>fragen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wir</a:t>
            </a:r>
            <a:r>
              <a:rPr lang="en-GB" sz="2000" dirty="0">
                <a:ea typeface="+mn-lt"/>
                <a:cs typeface="+mn-lt"/>
              </a:rPr>
              <a:t>: Wie </a:t>
            </a:r>
            <a:r>
              <a:rPr lang="en-GB" sz="2000" dirty="0" err="1">
                <a:ea typeface="+mn-lt"/>
                <a:cs typeface="+mn-lt"/>
              </a:rPr>
              <a:t>sollen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wir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dann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richtigen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Vorstellungen</a:t>
            </a:r>
            <a:r>
              <a:rPr lang="en-GB" sz="2000" dirty="0">
                <a:ea typeface="+mn-lt"/>
                <a:cs typeface="+mn-lt"/>
              </a:rPr>
              <a:t> von </a:t>
            </a:r>
            <a:r>
              <a:rPr lang="en-GB" sz="2000" dirty="0" err="1">
                <a:ea typeface="+mn-lt"/>
                <a:cs typeface="+mn-lt"/>
              </a:rPr>
              <a:t>diesem</a:t>
            </a:r>
            <a:r>
              <a:rPr lang="en-GB" sz="2000" dirty="0">
                <a:ea typeface="+mn-lt"/>
                <a:cs typeface="+mn-lt"/>
              </a:rPr>
              <a:t> Wort und seiner </a:t>
            </a:r>
            <a:r>
              <a:rPr lang="en-GB" sz="2000" dirty="0" err="1">
                <a:ea typeface="+mn-lt"/>
                <a:cs typeface="+mn-lt"/>
              </a:rPr>
              <a:t>wahren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Auslegung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gelangen</a:t>
            </a:r>
            <a:r>
              <a:rPr lang="en-GB" sz="2000" dirty="0">
                <a:ea typeface="+mn-lt"/>
                <a:cs typeface="+mn-lt"/>
              </a:rPr>
              <a:t>? „Oh“, </a:t>
            </a:r>
            <a:r>
              <a:rPr lang="en-GB" sz="2000" dirty="0" err="1">
                <a:ea typeface="+mn-lt"/>
                <a:cs typeface="+mn-lt"/>
              </a:rPr>
              <a:t>sagt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einer</a:t>
            </a:r>
            <a:r>
              <a:rPr lang="en-GB" sz="2000" dirty="0">
                <a:ea typeface="+mn-lt"/>
                <a:cs typeface="+mn-lt"/>
              </a:rPr>
              <a:t> der </a:t>
            </a:r>
            <a:r>
              <a:rPr lang="en-GB" sz="2000" dirty="0" err="1">
                <a:ea typeface="+mn-lt"/>
                <a:cs typeface="+mn-lt"/>
              </a:rPr>
              <a:t>hochmütigen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Professoren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unserer</a:t>
            </a:r>
            <a:r>
              <a:rPr lang="en-GB" sz="2000" dirty="0">
                <a:ea typeface="+mn-lt"/>
                <a:cs typeface="+mn-lt"/>
              </a:rPr>
              <a:t> Zeit, „</a:t>
            </a:r>
            <a:r>
              <a:rPr lang="en-GB" sz="2000" dirty="0" err="1">
                <a:ea typeface="+mn-lt"/>
                <a:cs typeface="+mn-lt"/>
              </a:rPr>
              <a:t>gehen</a:t>
            </a:r>
            <a:r>
              <a:rPr lang="en-GB" sz="2000" dirty="0">
                <a:ea typeface="+mn-lt"/>
                <a:cs typeface="+mn-lt"/>
              </a:rPr>
              <a:t> Sie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Pfarrer A., </a:t>
            </a:r>
            <a:r>
              <a:rPr lang="en-GB" sz="2000" dirty="0" err="1">
                <a:ea typeface="+mn-lt"/>
                <a:cs typeface="+mn-lt"/>
              </a:rPr>
              <a:t>Doktor</a:t>
            </a:r>
            <a:r>
              <a:rPr lang="en-GB" sz="2000" dirty="0">
                <a:ea typeface="+mn-lt"/>
                <a:cs typeface="+mn-lt"/>
              </a:rPr>
              <a:t> der </a:t>
            </a:r>
            <a:r>
              <a:rPr lang="en-GB" sz="2000" dirty="0" err="1">
                <a:ea typeface="+mn-lt"/>
                <a:cs typeface="+mn-lt"/>
              </a:rPr>
              <a:t>Theologie</a:t>
            </a:r>
            <a:r>
              <a:rPr lang="en-GB" sz="2000" dirty="0">
                <a:ea typeface="+mn-lt"/>
                <a:cs typeface="+mn-lt"/>
              </a:rPr>
              <a:t>, er </a:t>
            </a:r>
            <a:r>
              <a:rPr lang="en-GB" sz="2000" dirty="0" err="1">
                <a:ea typeface="+mn-lt"/>
                <a:cs typeface="+mn-lt"/>
              </a:rPr>
              <a:t>wird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Ihren</a:t>
            </a:r>
            <a:r>
              <a:rPr lang="en-GB" sz="2000" dirty="0">
                <a:ea typeface="+mn-lt"/>
                <a:cs typeface="+mn-lt"/>
              </a:rPr>
              <a:t> Verstand in </a:t>
            </a:r>
            <a:r>
              <a:rPr lang="en-GB" sz="2000" dirty="0" err="1">
                <a:ea typeface="+mn-lt"/>
                <a:cs typeface="+mn-lt"/>
              </a:rPr>
              <a:t>dieser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Angelegenheit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erleuchten</a:t>
            </a:r>
            <a:r>
              <a:rPr lang="en-GB" sz="2000" dirty="0">
                <a:ea typeface="+mn-lt"/>
                <a:cs typeface="+mn-lt"/>
              </a:rPr>
              <a:t>.“ Der </a:t>
            </a:r>
            <a:r>
              <a:rPr lang="en-GB" sz="2000" dirty="0" err="1">
                <a:ea typeface="+mn-lt"/>
                <a:cs typeface="+mn-lt"/>
              </a:rPr>
              <a:t>zweite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sagt</a:t>
            </a:r>
            <a:r>
              <a:rPr lang="en-GB" sz="2000" dirty="0">
                <a:ea typeface="+mn-lt"/>
                <a:cs typeface="+mn-lt"/>
              </a:rPr>
              <a:t>: "A. </a:t>
            </a:r>
            <a:r>
              <a:rPr lang="en-GB" sz="2000" dirty="0" err="1">
                <a:ea typeface="+mn-lt"/>
                <a:cs typeface="+mn-lt"/>
              </a:rPr>
              <a:t>wird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euch</a:t>
            </a:r>
            <a:r>
              <a:rPr lang="en-GB" sz="2000" dirty="0">
                <a:ea typeface="+mn-lt"/>
                <a:cs typeface="+mn-lt"/>
              </a:rPr>
              <a:t> nicht </a:t>
            </a:r>
            <a:r>
              <a:rPr lang="en-GB" sz="2000" dirty="0" err="1">
                <a:ea typeface="+mn-lt"/>
                <a:cs typeface="+mn-lt"/>
              </a:rPr>
              <a:t>richtig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aufklären</a:t>
            </a:r>
            <a:r>
              <a:rPr lang="en-GB" sz="2000" dirty="0">
                <a:ea typeface="+mn-lt"/>
                <a:cs typeface="+mn-lt"/>
              </a:rPr>
              <a:t>; </a:t>
            </a:r>
            <a:r>
              <a:rPr lang="en-GB" sz="2000" dirty="0" err="1">
                <a:ea typeface="+mn-lt"/>
                <a:cs typeface="+mn-lt"/>
              </a:rPr>
              <a:t>ihr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müsst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einem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unserer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Theologen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gehen</a:t>
            </a:r>
            <a:r>
              <a:rPr lang="en-GB" sz="2000" dirty="0">
                <a:ea typeface="+mn-lt"/>
                <a:cs typeface="+mn-lt"/>
              </a:rPr>
              <a:t>", und so </a:t>
            </a:r>
            <a:r>
              <a:rPr lang="en-GB" sz="2000" dirty="0" err="1">
                <a:ea typeface="+mn-lt"/>
                <a:cs typeface="+mn-lt"/>
              </a:rPr>
              <a:t>lenken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sie</a:t>
            </a:r>
            <a:r>
              <a:rPr lang="en-GB" sz="2000" dirty="0">
                <a:ea typeface="+mn-lt"/>
                <a:cs typeface="+mn-lt"/>
              </a:rPr>
              <a:t> alle </a:t>
            </a:r>
            <a:r>
              <a:rPr lang="en-GB" sz="2000" dirty="0" err="1">
                <a:ea typeface="+mn-lt"/>
                <a:cs typeface="+mn-lt"/>
              </a:rPr>
              <a:t>unsere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Aufmerksamkeit</a:t>
            </a:r>
            <a:r>
              <a:rPr lang="en-GB" sz="2000" dirty="0">
                <a:ea typeface="+mn-lt"/>
                <a:cs typeface="+mn-lt"/>
              </a:rPr>
              <a:t> in </a:t>
            </a:r>
            <a:r>
              <a:rPr lang="en-GB" sz="2000" dirty="0" err="1">
                <a:ea typeface="+mn-lt"/>
                <a:cs typeface="+mn-lt"/>
              </a:rPr>
              <a:t>andere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Richtungen</a:t>
            </a:r>
            <a:r>
              <a:rPr lang="en-GB" sz="2000" dirty="0">
                <a:ea typeface="+mn-lt"/>
                <a:cs typeface="+mn-lt"/>
              </a:rPr>
              <a:t>, um das Wort </a:t>
            </a:r>
            <a:r>
              <a:rPr lang="en-GB" sz="2000" dirty="0" err="1">
                <a:ea typeface="+mn-lt"/>
                <a:cs typeface="+mn-lt"/>
              </a:rPr>
              <a:t>zu</a:t>
            </a:r>
            <a:r>
              <a:rPr lang="en-GB" sz="2000" dirty="0">
                <a:ea typeface="+mn-lt"/>
                <a:cs typeface="+mn-lt"/>
              </a:rPr>
              <a:t> verstehen. Sie </a:t>
            </a:r>
            <a:r>
              <a:rPr lang="en-GB" sz="2000" dirty="0" err="1">
                <a:ea typeface="+mn-lt"/>
                <a:cs typeface="+mn-lt"/>
              </a:rPr>
              <a:t>sind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sich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untereinander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uneinig</a:t>
            </a:r>
            <a:r>
              <a:rPr lang="en-GB" sz="2000" dirty="0">
                <a:ea typeface="+mn-lt"/>
                <a:cs typeface="+mn-lt"/>
              </a:rPr>
              <a:t>, und so </a:t>
            </a:r>
            <a:r>
              <a:rPr lang="en-GB" sz="2000" dirty="0" err="1">
                <a:ea typeface="+mn-lt"/>
                <a:cs typeface="+mn-lt"/>
              </a:rPr>
              <a:t>entstehen</a:t>
            </a:r>
            <a:r>
              <a:rPr lang="en-GB" sz="2000" dirty="0">
                <a:ea typeface="+mn-lt"/>
                <a:cs typeface="+mn-lt"/>
              </a:rPr>
              <a:t> in der </a:t>
            </a:r>
            <a:r>
              <a:rPr lang="en-GB" sz="2000" dirty="0" err="1">
                <a:ea typeface="+mn-lt"/>
                <a:cs typeface="+mn-lt"/>
              </a:rPr>
              <a:t>heutigen</a:t>
            </a:r>
            <a:r>
              <a:rPr lang="en-GB" sz="2000" dirty="0">
                <a:ea typeface="+mn-lt"/>
                <a:cs typeface="+mn-lt"/>
              </a:rPr>
              <a:t> Zeit </a:t>
            </a:r>
            <a:r>
              <a:rPr lang="en-GB" sz="2000" dirty="0" err="1">
                <a:ea typeface="+mn-lt"/>
                <a:cs typeface="+mn-lt"/>
              </a:rPr>
              <a:t>mehr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als</a:t>
            </a:r>
            <a:r>
              <a:rPr lang="en-GB" sz="2000" dirty="0">
                <a:ea typeface="+mn-lt"/>
                <a:cs typeface="+mn-lt"/>
              </a:rPr>
              <a:t> 600 </a:t>
            </a:r>
            <a:r>
              <a:rPr lang="en-GB" sz="2000" dirty="0" err="1">
                <a:ea typeface="+mn-lt"/>
                <a:cs typeface="+mn-lt"/>
              </a:rPr>
              <a:t>verschiedene</a:t>
            </a:r>
            <a:r>
              <a:rPr lang="en-GB" sz="2000" dirty="0">
                <a:ea typeface="+mn-lt"/>
                <a:cs typeface="+mn-lt"/>
              </a:rPr>
              <a:t> </a:t>
            </a:r>
            <a:r>
              <a:rPr lang="en-GB" sz="2000" dirty="0" err="1">
                <a:ea typeface="+mn-lt"/>
                <a:cs typeface="+mn-lt"/>
              </a:rPr>
              <a:t>Ansichten</a:t>
            </a:r>
            <a:r>
              <a:rPr lang="en-GB" sz="2000" dirty="0">
                <a:ea typeface="+mn-lt"/>
                <a:cs typeface="+mn-lt"/>
              </a:rPr>
              <a:t>. 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Folge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von der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Auffassung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Bibel nicht das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meint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was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sagt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sondern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dass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etwas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meint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unserem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Verstand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durch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das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wörtliche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Lesen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des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Textes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nicht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vermittelt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0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wird</a:t>
            </a:r>
            <a:r>
              <a:rPr lang="en-GB" sz="20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</a:t>
            </a:r>
          </a:p>
          <a:p>
            <a:pPr algn="just"/>
            <a:r>
              <a:rPr lang="en-GB">
                <a:ea typeface="+mn-lt"/>
                <a:cs typeface="+mn-lt"/>
              </a:rPr>
              <a:t>J.N Loughborough. Man’s Present Condition and His Future Reward or Punishment  (Advent Review Office, 1855) Page 7.</a:t>
            </a:r>
          </a:p>
        </p:txBody>
      </p:sp>
    </p:spTree>
    <p:extLst>
      <p:ext uri="{BB962C8B-B14F-4D97-AF65-F5344CB8AC3E}">
        <p14:creationId xmlns:p14="http://schemas.microsoft.com/office/powerpoint/2010/main" val="1024024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3C70D-EAAC-2B25-1B88-0FB5F47A9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07C598A-D9C3-5F7D-5A41-F1E315F9667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9142" y="269493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>
                <a:ea typeface="+mj-lt"/>
                <a:cs typeface="+mj-lt"/>
              </a:rPr>
              <a:t>Der Fall von Babylon</a:t>
            </a:r>
            <a:endParaRPr lang="de-DE" b="0">
              <a:ea typeface="+mj-lt"/>
              <a:cs typeface="+mj-lt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C8499709-EB3C-7755-5EC8-E80376569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37" y="1326030"/>
            <a:ext cx="10981926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Manche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bekennen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diesen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Wahrheiten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und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werden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so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vor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Täuschungen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letzten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Tage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bewahrt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bleiben</a:t>
            </a:r>
            <a:r>
              <a:rPr lang="en-GB" sz="2200" dirty="0">
                <a:ea typeface="+mn-lt"/>
                <a:cs typeface="+mn-lt"/>
              </a:rPr>
              <a:t>, die </a:t>
            </a:r>
            <a:r>
              <a:rPr lang="en-GB" sz="2200" dirty="0" err="1">
                <a:ea typeface="+mn-lt"/>
                <a:cs typeface="+mn-lt"/>
              </a:rPr>
              <a:t>durch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Jahrhunderte</a:t>
            </a:r>
            <a:r>
              <a:rPr lang="en-GB" sz="2200" dirty="0">
                <a:ea typeface="+mn-lt"/>
                <a:cs typeface="+mn-lt"/>
              </a:rPr>
              <a:t> des </a:t>
            </a:r>
            <a:r>
              <a:rPr lang="en-GB" sz="2200" dirty="0" err="1">
                <a:ea typeface="+mn-lt"/>
                <a:cs typeface="+mn-lt"/>
              </a:rPr>
              <a:t>Aberglaubens</a:t>
            </a:r>
            <a:r>
              <a:rPr lang="en-GB" sz="2200" dirty="0">
                <a:ea typeface="+mn-lt"/>
                <a:cs typeface="+mn-lt"/>
              </a:rPr>
              <a:t> und </a:t>
            </a:r>
            <a:r>
              <a:rPr lang="en-GB" sz="2200" dirty="0" err="1">
                <a:ea typeface="+mn-lt"/>
                <a:cs typeface="+mn-lt"/>
              </a:rPr>
              <a:t>Irrtums</a:t>
            </a:r>
            <a:r>
              <a:rPr lang="en-GB" sz="2200" dirty="0">
                <a:ea typeface="+mn-lt"/>
                <a:cs typeface="+mn-lt"/>
              </a:rPr>
              <a:t> so </a:t>
            </a:r>
            <a:r>
              <a:rPr lang="en-GB" sz="2200" dirty="0" err="1">
                <a:ea typeface="+mn-lt"/>
                <a:cs typeface="+mn-lt"/>
              </a:rPr>
              <a:t>geschickt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vorbereitet</a:t>
            </a:r>
            <a:r>
              <a:rPr lang="en-GB" sz="2200" dirty="0">
                <a:ea typeface="+mn-lt"/>
                <a:cs typeface="+mn-lt"/>
              </a:rPr>
              <a:t> </a:t>
            </a:r>
            <a:r>
              <a:rPr lang="en-GB" sz="2200" dirty="0" err="1">
                <a:ea typeface="+mn-lt"/>
                <a:cs typeface="+mn-lt"/>
              </a:rPr>
              <a:t>wurden</a:t>
            </a:r>
            <a:r>
              <a:rPr lang="en-GB" sz="2200" dirty="0">
                <a:ea typeface="+mn-lt"/>
                <a:cs typeface="+mn-lt"/>
              </a:rPr>
              <a:t>.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Jeder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an die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wörtliche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Regel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Auslegung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hält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muss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ihnen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stehen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;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denn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sind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wörtlich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in der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heiligen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Schrift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selbst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zu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lesen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Doch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die Kirchen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lehnen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diese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Regel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Allgemeinen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ab, oft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Bitterkeit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Spott und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Verachtung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, manche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sogar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mit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Verfolgung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 Und das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der Grund,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warum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Babylon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gefallen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GB" sz="2200" dirty="0" err="1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ist</a:t>
            </a:r>
            <a:r>
              <a:rPr lang="en-GB" sz="2200" dirty="0">
                <a:solidFill>
                  <a:schemeClr val="bg2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.</a:t>
            </a:r>
            <a:r>
              <a:rPr lang="en-GB" sz="2200" dirty="0">
                <a:ea typeface="+mn-lt"/>
                <a:cs typeface="+mn-lt"/>
              </a:rPr>
              <a:t> Uriah Smith. „Modern Spiritualism“, </a:t>
            </a:r>
            <a:r>
              <a:rPr lang="en-GB" sz="2200" dirty="0" err="1">
                <a:ea typeface="+mn-lt"/>
                <a:cs typeface="+mn-lt"/>
              </a:rPr>
              <a:t>Seite</a:t>
            </a:r>
            <a:r>
              <a:rPr lang="en-GB" sz="2200" dirty="0">
                <a:ea typeface="+mn-lt"/>
                <a:cs typeface="+mn-lt"/>
              </a:rPr>
              <a:t> 141, 142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509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3889C-D329-DBEF-AD60-08ED573FA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5E43D30-85F1-7577-7CE0-395FAE3CAD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84582" y="195065"/>
            <a:ext cx="9422836" cy="628459"/>
          </a:xfrm>
        </p:spPr>
        <p:txBody>
          <a:bodyPr>
            <a:normAutofit/>
          </a:bodyPr>
          <a:lstStyle/>
          <a:p>
            <a:pPr defTabSz="1036638"/>
            <a:r>
              <a:rPr lang="en-US" sz="3200" b="0" dirty="0" err="1">
                <a:ea typeface="+mj-lt"/>
                <a:cs typeface="+mj-lt"/>
              </a:rPr>
              <a:t>Wiederherstellung</a:t>
            </a:r>
            <a:endParaRPr lang="de-DE" dirty="0" err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20604CB8-E13B-A4FA-A9C6-D5AAC3692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74" y="1046807"/>
            <a:ext cx="10955452" cy="570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ursprünglichen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Bedeutung</a:t>
            </a:r>
            <a:r>
              <a:rPr lang="en-GB" sz="1900" dirty="0">
                <a:ea typeface="+mn-lt"/>
                <a:cs typeface="+mn-lt"/>
              </a:rPr>
              <a:t> von „Vater“ und „Sohn“</a:t>
            </a:r>
            <a:endParaRPr lang="de-DE" sz="1900" dirty="0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von Gottes Gesetz, </a:t>
            </a:r>
            <a:r>
              <a:rPr lang="en-GB" sz="1900" dirty="0" err="1">
                <a:ea typeface="+mn-lt"/>
                <a:cs typeface="+mn-lt"/>
              </a:rPr>
              <a:t>sodass</a:t>
            </a:r>
            <a:r>
              <a:rPr lang="en-GB" sz="1900" dirty="0">
                <a:ea typeface="+mn-lt"/>
                <a:cs typeface="+mn-lt"/>
              </a:rPr>
              <a:t> es alle </a:t>
            </a:r>
            <a:r>
              <a:rPr lang="en-GB" sz="1900" dirty="0" err="1">
                <a:ea typeface="+mn-lt"/>
                <a:cs typeface="+mn-lt"/>
              </a:rPr>
              <a:t>Gebote</a:t>
            </a:r>
            <a:r>
              <a:rPr lang="en-GB" sz="1900" dirty="0">
                <a:ea typeface="+mn-lt"/>
                <a:cs typeface="+mn-lt"/>
              </a:rPr>
              <a:t> Gottes </a:t>
            </a:r>
            <a:r>
              <a:rPr lang="en-GB" sz="1900" dirty="0" err="1">
                <a:ea typeface="+mn-lt"/>
                <a:cs typeface="+mn-lt"/>
              </a:rPr>
              <a:t>einschließlich</a:t>
            </a:r>
            <a:r>
              <a:rPr lang="en-GB" sz="1900" dirty="0">
                <a:ea typeface="+mn-lt"/>
                <a:cs typeface="+mn-lt"/>
              </a:rPr>
              <a:t> der Feste </a:t>
            </a:r>
            <a:r>
              <a:rPr lang="en-GB" sz="1900" dirty="0" err="1">
                <a:ea typeface="+mn-lt"/>
                <a:cs typeface="+mn-lt"/>
              </a:rPr>
              <a:t>umfasst</a:t>
            </a:r>
            <a:endParaRPr lang="en-GB" sz="1900" dirty="0" err="1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des </a:t>
            </a:r>
            <a:r>
              <a:rPr lang="en-GB" sz="1900" dirty="0" err="1">
                <a:ea typeface="+mn-lt"/>
                <a:cs typeface="+mn-lt"/>
              </a:rPr>
              <a:t>Charakters</a:t>
            </a:r>
            <a:r>
              <a:rPr lang="en-GB" sz="1900" dirty="0">
                <a:ea typeface="+mn-lt"/>
                <a:cs typeface="+mn-lt"/>
              </a:rPr>
              <a:t> Gottes, </a:t>
            </a:r>
            <a:r>
              <a:rPr lang="en-GB" sz="1900" dirty="0" err="1">
                <a:ea typeface="+mn-lt"/>
                <a:cs typeface="+mn-lt"/>
              </a:rPr>
              <a:t>indem</a:t>
            </a:r>
            <a:r>
              <a:rPr lang="en-GB" sz="1900" dirty="0">
                <a:ea typeface="+mn-lt"/>
                <a:cs typeface="+mn-lt"/>
              </a:rPr>
              <a:t> die </a:t>
            </a:r>
            <a:r>
              <a:rPr lang="en-GB" sz="1900" dirty="0" err="1">
                <a:ea typeface="+mn-lt"/>
                <a:cs typeface="+mn-lt"/>
              </a:rPr>
              <a:t>Worte</a:t>
            </a:r>
            <a:r>
              <a:rPr lang="en-GB" sz="1900" dirty="0">
                <a:ea typeface="+mn-lt"/>
                <a:cs typeface="+mn-lt"/>
              </a:rPr>
              <a:t> Christi nicht </a:t>
            </a:r>
            <a:r>
              <a:rPr lang="en-GB" sz="1900" dirty="0" err="1">
                <a:ea typeface="+mn-lt"/>
                <a:cs typeface="+mn-lt"/>
              </a:rPr>
              <a:t>vergeistigt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werden</a:t>
            </a:r>
            <a:r>
              <a:rPr lang="en-GB" sz="1900" dirty="0">
                <a:ea typeface="+mn-lt"/>
                <a:cs typeface="+mn-lt"/>
              </a:rPr>
              <a:t>: „</a:t>
            </a:r>
            <a:r>
              <a:rPr lang="en-GB" sz="1900" dirty="0" err="1">
                <a:ea typeface="+mn-lt"/>
                <a:cs typeface="+mn-lt"/>
              </a:rPr>
              <a:t>Wer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mich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gesehen</a:t>
            </a:r>
            <a:r>
              <a:rPr lang="en-GB" sz="1900" dirty="0">
                <a:ea typeface="+mn-lt"/>
                <a:cs typeface="+mn-lt"/>
              </a:rPr>
              <a:t> hat, hat den Vater </a:t>
            </a:r>
            <a:r>
              <a:rPr lang="en-GB" sz="1900" dirty="0" err="1">
                <a:ea typeface="+mn-lt"/>
                <a:cs typeface="+mn-lt"/>
              </a:rPr>
              <a:t>gesehen</a:t>
            </a:r>
            <a:r>
              <a:rPr lang="en-GB" sz="1900" dirty="0">
                <a:ea typeface="+mn-lt"/>
                <a:cs typeface="+mn-lt"/>
              </a:rPr>
              <a:t>“, und: Wenn die Bibel </a:t>
            </a:r>
            <a:r>
              <a:rPr lang="en-GB" sz="1900" dirty="0" err="1">
                <a:ea typeface="+mn-lt"/>
                <a:cs typeface="+mn-lt"/>
              </a:rPr>
              <a:t>sagt</a:t>
            </a:r>
            <a:r>
              <a:rPr lang="en-GB" sz="1900" dirty="0">
                <a:ea typeface="+mn-lt"/>
                <a:cs typeface="+mn-lt"/>
              </a:rPr>
              <a:t>: ‚Du </a:t>
            </a:r>
            <a:r>
              <a:rPr lang="en-GB" sz="1900" dirty="0" err="1">
                <a:ea typeface="+mn-lt"/>
                <a:cs typeface="+mn-lt"/>
              </a:rPr>
              <a:t>sollst</a:t>
            </a:r>
            <a:r>
              <a:rPr lang="en-GB" sz="1900" dirty="0">
                <a:ea typeface="+mn-lt"/>
                <a:cs typeface="+mn-lt"/>
              </a:rPr>
              <a:t> nicht </a:t>
            </a:r>
            <a:r>
              <a:rPr lang="en-GB" sz="1900" dirty="0" err="1">
                <a:ea typeface="+mn-lt"/>
                <a:cs typeface="+mn-lt"/>
              </a:rPr>
              <a:t>töten</a:t>
            </a:r>
            <a:r>
              <a:rPr lang="en-GB" sz="1900" dirty="0">
                <a:ea typeface="+mn-lt"/>
                <a:cs typeface="+mn-lt"/>
              </a:rPr>
              <a:t>‘, </a:t>
            </a:r>
            <a:r>
              <a:rPr lang="en-GB" sz="1900" dirty="0" err="1">
                <a:ea typeface="+mn-lt"/>
                <a:cs typeface="+mn-lt"/>
              </a:rPr>
              <a:t>dann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deshalb</a:t>
            </a:r>
            <a:r>
              <a:rPr lang="en-GB" sz="1900" dirty="0">
                <a:ea typeface="+mn-lt"/>
                <a:cs typeface="+mn-lt"/>
              </a:rPr>
              <a:t>, </a:t>
            </a:r>
            <a:r>
              <a:rPr lang="en-GB" sz="1900" dirty="0" err="1">
                <a:ea typeface="+mn-lt"/>
                <a:cs typeface="+mn-lt"/>
              </a:rPr>
              <a:t>weil</a:t>
            </a:r>
            <a:r>
              <a:rPr lang="en-GB" sz="1900" dirty="0">
                <a:ea typeface="+mn-lt"/>
                <a:cs typeface="+mn-lt"/>
              </a:rPr>
              <a:t> dies </a:t>
            </a:r>
            <a:r>
              <a:rPr lang="en-GB" sz="1900" dirty="0" err="1">
                <a:ea typeface="+mn-lt"/>
                <a:cs typeface="+mn-lt"/>
              </a:rPr>
              <a:t>ein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Abbild</a:t>
            </a:r>
            <a:r>
              <a:rPr lang="en-GB" sz="1900" dirty="0">
                <a:ea typeface="+mn-lt"/>
                <a:cs typeface="+mn-lt"/>
              </a:rPr>
              <a:t> des </a:t>
            </a:r>
            <a:r>
              <a:rPr lang="en-GB" sz="1900" dirty="0" err="1">
                <a:ea typeface="+mn-lt"/>
                <a:cs typeface="+mn-lt"/>
              </a:rPr>
              <a:t>Charakters</a:t>
            </a:r>
            <a:r>
              <a:rPr lang="en-GB" sz="1900" dirty="0">
                <a:ea typeface="+mn-lt"/>
                <a:cs typeface="+mn-lt"/>
              </a:rPr>
              <a:t> Gottes </a:t>
            </a:r>
            <a:r>
              <a:rPr lang="en-GB" sz="1900" dirty="0" err="1">
                <a:ea typeface="+mn-lt"/>
                <a:cs typeface="+mn-lt"/>
              </a:rPr>
              <a:t>ist</a:t>
            </a:r>
            <a:endParaRPr lang="en-GB" sz="1900" dirty="0" err="1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Schöpfung</a:t>
            </a:r>
            <a:r>
              <a:rPr lang="en-GB" sz="1900" dirty="0">
                <a:ea typeface="+mn-lt"/>
                <a:cs typeface="+mn-lt"/>
              </a:rPr>
              <a:t> – die Welt </a:t>
            </a:r>
            <a:r>
              <a:rPr lang="en-GB" sz="1900" dirty="0" err="1">
                <a:ea typeface="+mn-lt"/>
                <a:cs typeface="+mn-lt"/>
              </a:rPr>
              <a:t>wurde</a:t>
            </a:r>
            <a:r>
              <a:rPr lang="en-GB" sz="1900" dirty="0">
                <a:ea typeface="+mn-lt"/>
                <a:cs typeface="+mn-lt"/>
              </a:rPr>
              <a:t> in </a:t>
            </a:r>
            <a:r>
              <a:rPr lang="en-GB" sz="1900" dirty="0" err="1">
                <a:ea typeface="+mn-lt"/>
                <a:cs typeface="+mn-lt"/>
              </a:rPr>
              <a:t>sechs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buchstäblichen</a:t>
            </a:r>
            <a:r>
              <a:rPr lang="en-GB" sz="1900" dirty="0">
                <a:ea typeface="+mn-lt"/>
                <a:cs typeface="+mn-lt"/>
              </a:rPr>
              <a:t> Tagen </a:t>
            </a:r>
            <a:r>
              <a:rPr lang="en-GB" sz="1900" dirty="0" err="1">
                <a:ea typeface="+mn-lt"/>
                <a:cs typeface="+mn-lt"/>
              </a:rPr>
              <a:t>erschaffen</a:t>
            </a:r>
            <a:endParaRPr lang="en-GB" sz="1900" dirty="0" err="1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des Alters der </a:t>
            </a:r>
            <a:r>
              <a:rPr lang="en-GB" sz="1900" dirty="0" err="1">
                <a:ea typeface="+mn-lt"/>
                <a:cs typeface="+mn-lt"/>
              </a:rPr>
              <a:t>Erde</a:t>
            </a:r>
            <a:r>
              <a:rPr lang="en-GB" sz="1900" dirty="0">
                <a:ea typeface="+mn-lt"/>
                <a:cs typeface="+mn-lt"/>
              </a:rPr>
              <a:t> – </a:t>
            </a:r>
            <a:r>
              <a:rPr lang="en-GB" sz="1900" dirty="0" err="1">
                <a:ea typeface="+mn-lt"/>
                <a:cs typeface="+mn-lt"/>
              </a:rPr>
              <a:t>etwa</a:t>
            </a:r>
            <a:r>
              <a:rPr lang="en-GB" sz="1900" dirty="0">
                <a:ea typeface="+mn-lt"/>
                <a:cs typeface="+mn-lt"/>
              </a:rPr>
              <a:t> 6000 Jahre</a:t>
            </a:r>
            <a:endParaRPr lang="en-GB" sz="1900" dirty="0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des Sabbats – Gott </a:t>
            </a:r>
            <a:r>
              <a:rPr lang="en-GB" sz="1900" dirty="0" err="1">
                <a:ea typeface="+mn-lt"/>
                <a:cs typeface="+mn-lt"/>
              </a:rPr>
              <a:t>ruhte</a:t>
            </a:r>
            <a:r>
              <a:rPr lang="en-GB" sz="1900" dirty="0">
                <a:ea typeface="+mn-lt"/>
                <a:cs typeface="+mn-lt"/>
              </a:rPr>
              <a:t> am </a:t>
            </a:r>
            <a:r>
              <a:rPr lang="en-GB" sz="1900" dirty="0" err="1">
                <a:ea typeface="+mn-lt"/>
                <a:cs typeface="+mn-lt"/>
              </a:rPr>
              <a:t>siebten</a:t>
            </a:r>
            <a:r>
              <a:rPr lang="en-GB" sz="1900" dirty="0">
                <a:ea typeface="+mn-lt"/>
                <a:cs typeface="+mn-lt"/>
              </a:rPr>
              <a:t> Tag, so </a:t>
            </a:r>
            <a:r>
              <a:rPr lang="en-GB" sz="1900" dirty="0" err="1">
                <a:ea typeface="+mn-lt"/>
                <a:cs typeface="+mn-lt"/>
              </a:rPr>
              <a:t>wie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wir</a:t>
            </a:r>
            <a:r>
              <a:rPr lang="en-GB" sz="1900" dirty="0">
                <a:ea typeface="+mn-lt"/>
                <a:cs typeface="+mn-lt"/>
              </a:rPr>
              <a:t> es </a:t>
            </a:r>
            <a:r>
              <a:rPr lang="en-GB" sz="1900" dirty="0" err="1">
                <a:ea typeface="+mn-lt"/>
                <a:cs typeface="+mn-lt"/>
              </a:rPr>
              <a:t>auch</a:t>
            </a:r>
            <a:r>
              <a:rPr lang="en-GB" sz="1900" dirty="0">
                <a:ea typeface="+mn-lt"/>
                <a:cs typeface="+mn-lt"/>
              </a:rPr>
              <a:t> tun </a:t>
            </a:r>
            <a:r>
              <a:rPr lang="en-GB" sz="1900" dirty="0" err="1">
                <a:ea typeface="+mn-lt"/>
                <a:cs typeface="+mn-lt"/>
              </a:rPr>
              <a:t>sollten</a:t>
            </a:r>
            <a:endParaRPr lang="en-GB" sz="1900" dirty="0" err="1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Natur</a:t>
            </a:r>
            <a:r>
              <a:rPr lang="en-GB" sz="1900" dirty="0">
                <a:ea typeface="+mn-lt"/>
                <a:cs typeface="+mn-lt"/>
              </a:rPr>
              <a:t> des Menschen. Der Mensch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sterblich</a:t>
            </a:r>
            <a:r>
              <a:rPr lang="en-GB" sz="1900" dirty="0">
                <a:ea typeface="+mn-lt"/>
                <a:cs typeface="+mn-lt"/>
              </a:rPr>
              <a:t>, und der Tod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ein</a:t>
            </a:r>
            <a:r>
              <a:rPr lang="en-GB" sz="1900" dirty="0">
                <a:ea typeface="+mn-lt"/>
                <a:cs typeface="+mn-lt"/>
              </a:rPr>
              <a:t> Schlaf.</a:t>
            </a: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Natur</a:t>
            </a:r>
            <a:r>
              <a:rPr lang="en-GB" sz="1900" dirty="0">
                <a:ea typeface="+mn-lt"/>
                <a:cs typeface="+mn-lt"/>
              </a:rPr>
              <a:t> Christi. Christus </a:t>
            </a:r>
            <a:r>
              <a:rPr lang="en-GB" sz="1900" dirty="0" err="1">
                <a:ea typeface="+mn-lt"/>
                <a:cs typeface="+mn-lt"/>
              </a:rPr>
              <a:t>nahm</a:t>
            </a:r>
            <a:r>
              <a:rPr lang="en-GB" sz="1900" dirty="0">
                <a:ea typeface="+mn-lt"/>
                <a:cs typeface="+mn-lt"/>
              </a:rPr>
              <a:t> die </a:t>
            </a:r>
            <a:r>
              <a:rPr lang="en-GB" sz="1900" dirty="0" err="1">
                <a:ea typeface="+mn-lt"/>
                <a:cs typeface="+mn-lt"/>
              </a:rPr>
              <a:t>Natur</a:t>
            </a:r>
            <a:r>
              <a:rPr lang="en-GB" sz="1900" dirty="0">
                <a:ea typeface="+mn-lt"/>
                <a:cs typeface="+mn-lt"/>
              </a:rPr>
              <a:t> Abrahams an, nicht die Natur Adams </a:t>
            </a:r>
            <a:r>
              <a:rPr lang="en-GB" sz="1900" dirty="0" err="1">
                <a:ea typeface="+mn-lt"/>
                <a:cs typeface="+mn-lt"/>
              </a:rPr>
              <a:t>vor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dem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Sündenfall</a:t>
            </a:r>
            <a:r>
              <a:rPr lang="en-GB" sz="1900" dirty="0">
                <a:ea typeface="+mn-lt"/>
                <a:cs typeface="+mn-lt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des </a:t>
            </a:r>
            <a:r>
              <a:rPr lang="en-GB" sz="2000" dirty="0">
                <a:ea typeface="+mn-lt"/>
                <a:cs typeface="+mn-lt"/>
              </a:rPr>
              <a:t>„</a:t>
            </a:r>
            <a:r>
              <a:rPr lang="en-GB" sz="1900" dirty="0" err="1">
                <a:ea typeface="+mn-lt"/>
                <a:cs typeface="+mn-lt"/>
              </a:rPr>
              <a:t>Täglichen</a:t>
            </a:r>
            <a:r>
              <a:rPr lang="en-GB" sz="1900" dirty="0">
                <a:ea typeface="+mn-lt"/>
                <a:cs typeface="+mn-lt"/>
              </a:rPr>
              <a:t>” </a:t>
            </a:r>
            <a:r>
              <a:rPr lang="en-GB" sz="1900" dirty="0" err="1">
                <a:ea typeface="+mn-lt"/>
                <a:cs typeface="+mn-lt"/>
              </a:rPr>
              <a:t>aus</a:t>
            </a:r>
            <a:r>
              <a:rPr lang="en-GB" sz="1900" dirty="0">
                <a:ea typeface="+mn-lt"/>
                <a:cs typeface="+mn-lt"/>
              </a:rPr>
              <a:t> Daniel 8. Der Sturz des </a:t>
            </a:r>
            <a:r>
              <a:rPr lang="en-GB" sz="1900" dirty="0" err="1">
                <a:ea typeface="+mn-lt"/>
                <a:cs typeface="+mn-lt"/>
              </a:rPr>
              <a:t>Heiligtums</a:t>
            </a:r>
            <a:r>
              <a:rPr lang="en-GB" sz="1900" dirty="0">
                <a:ea typeface="+mn-lt"/>
                <a:cs typeface="+mn-lt"/>
              </a:rPr>
              <a:t> in Daniel 8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wörtlich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zu</a:t>
            </a:r>
            <a:r>
              <a:rPr lang="en-GB" sz="1900" dirty="0">
                <a:ea typeface="+mn-lt"/>
                <a:cs typeface="+mn-lt"/>
              </a:rPr>
              <a:t> verstehen, und </a:t>
            </a:r>
            <a:r>
              <a:rPr lang="en-GB" sz="1900" dirty="0" err="1">
                <a:ea typeface="+mn-lt"/>
                <a:cs typeface="+mn-lt"/>
              </a:rPr>
              <a:t>somit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das </a:t>
            </a:r>
            <a:r>
              <a:rPr lang="en-GB" sz="1900" dirty="0" err="1">
                <a:ea typeface="+mn-lt"/>
                <a:cs typeface="+mn-lt"/>
              </a:rPr>
              <a:t>kleine</a:t>
            </a:r>
            <a:r>
              <a:rPr lang="en-GB" sz="1900" dirty="0">
                <a:ea typeface="+mn-lt"/>
                <a:cs typeface="+mn-lt"/>
              </a:rPr>
              <a:t> Horn das </a:t>
            </a:r>
            <a:r>
              <a:rPr lang="en-GB" sz="1900" dirty="0" err="1">
                <a:ea typeface="+mn-lt"/>
                <a:cs typeface="+mn-lt"/>
              </a:rPr>
              <a:t>Heidentum</a:t>
            </a:r>
            <a:r>
              <a:rPr lang="en-GB" sz="1900" dirty="0">
                <a:ea typeface="+mn-lt"/>
                <a:cs typeface="+mn-lt"/>
              </a:rPr>
              <a:t> und nicht der Dienst Christi.</a:t>
            </a: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Ein </a:t>
            </a:r>
            <a:r>
              <a:rPr lang="en-GB" sz="1900" dirty="0" err="1">
                <a:ea typeface="+mn-lt"/>
                <a:cs typeface="+mn-lt"/>
              </a:rPr>
              <a:t>Ältester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männliche</a:t>
            </a:r>
            <a:r>
              <a:rPr lang="en-GB" sz="1900" dirty="0">
                <a:ea typeface="+mn-lt"/>
                <a:cs typeface="+mn-lt"/>
              </a:rPr>
              <a:t> Ehemann </a:t>
            </a:r>
            <a:r>
              <a:rPr lang="en-GB" sz="1900" dirty="0" err="1">
                <a:ea typeface="+mn-lt"/>
                <a:cs typeface="+mn-lt"/>
              </a:rPr>
              <a:t>einer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einzigen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Ehefrau</a:t>
            </a:r>
            <a:r>
              <a:rPr lang="en-GB" sz="1900" dirty="0">
                <a:ea typeface="+mn-lt"/>
                <a:cs typeface="+mn-lt"/>
              </a:rPr>
              <a:t>, nicht </a:t>
            </a:r>
            <a:r>
              <a:rPr lang="en-GB" sz="1900" dirty="0" err="1">
                <a:ea typeface="+mn-lt"/>
                <a:cs typeface="+mn-lt"/>
              </a:rPr>
              <a:t>einer</a:t>
            </a:r>
            <a:r>
              <a:rPr lang="en-GB" sz="1900" dirty="0">
                <a:ea typeface="+mn-lt"/>
                <a:cs typeface="+mn-lt"/>
              </a:rPr>
              <a:t> von </a:t>
            </a:r>
            <a:r>
              <a:rPr lang="en-GB" sz="1900" dirty="0" err="1">
                <a:ea typeface="+mn-lt"/>
                <a:cs typeface="+mn-lt"/>
              </a:rPr>
              <a:t>mehreren</a:t>
            </a:r>
            <a:r>
              <a:rPr lang="en-GB" sz="1900" dirty="0">
                <a:ea typeface="+mn-lt"/>
                <a:cs typeface="+mn-lt"/>
              </a:rPr>
              <a:t> Ehefrauen </a:t>
            </a:r>
            <a:r>
              <a:rPr lang="en-GB" sz="1900" dirty="0" err="1">
                <a:ea typeface="+mn-lt"/>
                <a:cs typeface="+mn-lt"/>
              </a:rPr>
              <a:t>nacheinander</a:t>
            </a:r>
            <a:r>
              <a:rPr lang="en-GB" sz="1900" dirty="0">
                <a:ea typeface="+mn-lt"/>
                <a:cs typeface="+mn-lt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GB" sz="1900" dirty="0">
                <a:ea typeface="+mn-lt"/>
                <a:cs typeface="+mn-lt"/>
              </a:rPr>
              <a:t>Die </a:t>
            </a:r>
            <a:r>
              <a:rPr lang="en-GB" sz="1900" dirty="0" err="1">
                <a:ea typeface="+mn-lt"/>
                <a:cs typeface="+mn-lt"/>
              </a:rPr>
              <a:t>Wiederherstellung</a:t>
            </a:r>
            <a:r>
              <a:rPr lang="en-GB" sz="1900" dirty="0">
                <a:ea typeface="+mn-lt"/>
                <a:cs typeface="+mn-lt"/>
              </a:rPr>
              <a:t> der </a:t>
            </a:r>
            <a:r>
              <a:rPr lang="en-GB" sz="1900" dirty="0" err="1">
                <a:ea typeface="+mn-lt"/>
                <a:cs typeface="+mn-lt"/>
              </a:rPr>
              <a:t>Ehe</a:t>
            </a:r>
            <a:r>
              <a:rPr lang="en-GB" sz="1900" dirty="0">
                <a:ea typeface="+mn-lt"/>
                <a:cs typeface="+mn-lt"/>
              </a:rPr>
              <a:t>. Eine Frau </a:t>
            </a:r>
            <a:r>
              <a:rPr lang="en-GB" sz="1900" dirty="0" err="1">
                <a:ea typeface="+mn-lt"/>
                <a:cs typeface="+mn-lt"/>
              </a:rPr>
              <a:t>ist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mit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ihrem</a:t>
            </a:r>
            <a:r>
              <a:rPr lang="en-GB" sz="1900" dirty="0">
                <a:ea typeface="+mn-lt"/>
                <a:cs typeface="+mn-lt"/>
              </a:rPr>
              <a:t> Ehemann </a:t>
            </a:r>
            <a:r>
              <a:rPr lang="en-GB" sz="1900" dirty="0" err="1">
                <a:ea typeface="+mn-lt"/>
                <a:cs typeface="+mn-lt"/>
              </a:rPr>
              <a:t>verbunden</a:t>
            </a:r>
            <a:r>
              <a:rPr lang="en-GB" sz="1900" dirty="0">
                <a:ea typeface="+mn-lt"/>
                <a:cs typeface="+mn-lt"/>
              </a:rPr>
              <a:t>, </a:t>
            </a:r>
            <a:r>
              <a:rPr lang="en-GB" sz="1900" dirty="0" err="1">
                <a:ea typeface="+mn-lt"/>
                <a:cs typeface="+mn-lt"/>
              </a:rPr>
              <a:t>solange</a:t>
            </a:r>
            <a:r>
              <a:rPr lang="en-GB" sz="1900" dirty="0">
                <a:ea typeface="+mn-lt"/>
                <a:cs typeface="+mn-lt"/>
              </a:rPr>
              <a:t> er </a:t>
            </a:r>
            <a:r>
              <a:rPr lang="en-GB" sz="1900" dirty="0" err="1">
                <a:ea typeface="+mn-lt"/>
                <a:cs typeface="+mn-lt"/>
              </a:rPr>
              <a:t>lebt</a:t>
            </a:r>
            <a:r>
              <a:rPr lang="en-GB" sz="1900" dirty="0">
                <a:ea typeface="+mn-lt"/>
                <a:cs typeface="+mn-lt"/>
              </a:rPr>
              <a:t>.</a:t>
            </a:r>
            <a:endParaRPr lang="en-GB" sz="1900" dirty="0">
              <a:ea typeface="Cambria"/>
            </a:endParaRPr>
          </a:p>
          <a:p>
            <a:pPr marL="457200" indent="-457200" algn="just">
              <a:buAutoNum type="arabicPeriod"/>
            </a:pPr>
            <a:r>
              <a:rPr lang="en-GB" sz="1900" dirty="0" err="1">
                <a:ea typeface="+mn-lt"/>
                <a:cs typeface="+mn-lt"/>
              </a:rPr>
              <a:t>Biblische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Aussagen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über</a:t>
            </a:r>
            <a:r>
              <a:rPr lang="en-GB" sz="1900" dirty="0">
                <a:ea typeface="+mn-lt"/>
                <a:cs typeface="+mn-lt"/>
              </a:rPr>
              <a:t> die </a:t>
            </a:r>
            <a:r>
              <a:rPr lang="en-GB" sz="1900" dirty="0" err="1">
                <a:ea typeface="+mn-lt"/>
                <a:cs typeface="+mn-lt"/>
              </a:rPr>
              <a:t>Erde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sind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wörtlich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zu</a:t>
            </a:r>
            <a:r>
              <a:rPr lang="en-GB" sz="1900" dirty="0">
                <a:ea typeface="+mn-lt"/>
                <a:cs typeface="+mn-lt"/>
              </a:rPr>
              <a:t> verstehen und </a:t>
            </a:r>
            <a:r>
              <a:rPr lang="en-GB" sz="1900" dirty="0" err="1">
                <a:ea typeface="+mn-lt"/>
                <a:cs typeface="+mn-lt"/>
              </a:rPr>
              <a:t>dürfen</a:t>
            </a:r>
            <a:r>
              <a:rPr lang="en-GB" sz="1900" dirty="0">
                <a:ea typeface="+mn-lt"/>
                <a:cs typeface="+mn-lt"/>
              </a:rPr>
              <a:t> nicht </a:t>
            </a:r>
            <a:r>
              <a:rPr lang="en-GB" sz="1900" dirty="0" err="1">
                <a:ea typeface="+mn-lt"/>
                <a:cs typeface="+mn-lt"/>
              </a:rPr>
              <a:t>durch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menschliche</a:t>
            </a:r>
            <a:r>
              <a:rPr lang="en-GB" sz="1900" dirty="0">
                <a:ea typeface="+mn-lt"/>
                <a:cs typeface="+mn-lt"/>
              </a:rPr>
              <a:t> Wissenschaft </a:t>
            </a:r>
            <a:r>
              <a:rPr lang="en-GB" sz="1900" dirty="0" err="1">
                <a:ea typeface="+mn-lt"/>
                <a:cs typeface="+mn-lt"/>
              </a:rPr>
              <a:t>vergeistlicht</a:t>
            </a:r>
            <a:r>
              <a:rPr lang="en-GB" sz="1900" dirty="0">
                <a:ea typeface="+mn-lt"/>
                <a:cs typeface="+mn-lt"/>
              </a:rPr>
              <a:t> </a:t>
            </a:r>
            <a:r>
              <a:rPr lang="en-GB" sz="1900" dirty="0" err="1">
                <a:ea typeface="+mn-lt"/>
                <a:cs typeface="+mn-lt"/>
              </a:rPr>
              <a:t>werden</a:t>
            </a:r>
            <a:r>
              <a:rPr lang="en-GB" sz="1900" dirty="0">
                <a:ea typeface="+mn-lt"/>
                <a:cs typeface="+mn-lt"/>
              </a:rPr>
              <a:t>. </a:t>
            </a:r>
            <a:r>
              <a:rPr lang="en-GB" sz="1900" dirty="0">
                <a:latin typeface="Palatino Linotype"/>
              </a:rPr>
              <a:t> </a:t>
            </a:r>
            <a:endParaRPr lang="en-GB" sz="1900" dirty="0"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634722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A9E22-A5B6-0F79-63D2-4ADE4EF3B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12D2745-A273-131E-6C5A-3DC0CD229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202" y="1799281"/>
            <a:ext cx="3621596" cy="325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616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0</TotalTime>
  <Words>3492</Words>
  <Application>Microsoft Office PowerPoint</Application>
  <PresentationFormat>Breitbild</PresentationFormat>
  <Paragraphs>141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3" baseType="lpstr">
      <vt:lpstr>Arial</vt:lpstr>
      <vt:lpstr>Calibri</vt:lpstr>
      <vt:lpstr>Cambria</vt:lpstr>
      <vt:lpstr>Palatino Linotype</vt:lpstr>
      <vt:lpstr>Damask</vt:lpstr>
      <vt:lpstr>Die solide Plattform</vt:lpstr>
      <vt:lpstr>Wie sollen wir leben?</vt:lpstr>
      <vt:lpstr>Die Einführung in den Spiritualismus</vt:lpstr>
      <vt:lpstr>Zweifel verursacht Wechsel zu empirischen Beweisen</vt:lpstr>
      <vt:lpstr>Menschliche Wissenschaft</vt:lpstr>
      <vt:lpstr>Wahre Wissenschaft</vt:lpstr>
      <vt:lpstr>Menschliche Wissenschaft ist begrenzt</vt:lpstr>
      <vt:lpstr>Wahre Wissenschaft widerspricht der Bibel nicht</vt:lpstr>
      <vt:lpstr>Die Beziehung zwischen der Bibel und der Wissenschaft</vt:lpstr>
      <vt:lpstr>Der Vater und der Sohn</vt:lpstr>
      <vt:lpstr>Das göttliche Muster</vt:lpstr>
      <vt:lpstr>Beispiele des göttlichen Musters</vt:lpstr>
      <vt:lpstr>Das göttliche Muster</vt:lpstr>
      <vt:lpstr>Entscheidender Punkt</vt:lpstr>
      <vt:lpstr>Vermischen</vt:lpstr>
      <vt:lpstr>Das göttliche Muster</vt:lpstr>
      <vt:lpstr>Das Vermischen</vt:lpstr>
      <vt:lpstr>Das Beispiel Christi</vt:lpstr>
      <vt:lpstr>Die Auswirkungen</vt:lpstr>
      <vt:lpstr>Das Corona-Ereignis</vt:lpstr>
      <vt:lpstr>Spiritualismus</vt:lpstr>
      <vt:lpstr>Zusammenfassung meiner Einwände gegen die Trinität</vt:lpstr>
      <vt:lpstr>Ein Meisterwerk der Täuschung</vt:lpstr>
      <vt:lpstr>Wie werden wir vor Spiritualismus geschützt?</vt:lpstr>
      <vt:lpstr>Wie werden wir vor Spiritualismus geschützt?</vt:lpstr>
      <vt:lpstr>Der Fall von Babylon</vt:lpstr>
      <vt:lpstr>Wiederherstellung</vt:lpstr>
      <vt:lpstr>PowerPoint-Präsentation</vt:lpstr>
    </vt:vector>
  </TitlesOfParts>
  <Company>Maranatha Media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 and the Rise of Worthlessness</dc:title>
  <dc:creator>Adrian Ebens</dc:creator>
  <cp:lastModifiedBy>Jutta Deichsel</cp:lastModifiedBy>
  <cp:revision>895</cp:revision>
  <dcterms:created xsi:type="dcterms:W3CDTF">2006-05-23T07:55:33Z</dcterms:created>
  <dcterms:modified xsi:type="dcterms:W3CDTF">2026-11-02T10:20:21Z</dcterms:modified>
</cp:coreProperties>
</file>