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84" autoAdjust="0"/>
  </p:normalViewPr>
  <p:slideViewPr>
    <p:cSldViewPr>
      <p:cViewPr varScale="1">
        <p:scale>
          <a:sx n="79" d="100"/>
          <a:sy n="79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6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9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5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3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3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7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1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2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CE71-D3D6-416F-8255-7AF50BD669E8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2A3D0-FF8A-4658-8A07-4000CCEB7C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28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96"/>
            <a:ext cx="9178528" cy="70120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latin typeface="Lucida Calligraphy" panose="03010101010101010101" pitchFamily="66" charset="0"/>
              </a:rPr>
              <a:t>Willkommen zum </a:t>
            </a:r>
            <a:r>
              <a:rPr lang="de-DE" sz="2800" b="1" smtClean="0">
                <a:latin typeface="Lucida Calligraphy" panose="03010101010101010101" pitchFamily="66" charset="0"/>
              </a:rPr>
              <a:t>Zehn-Minuten-Bibelstudium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1916832"/>
            <a:ext cx="91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 </a:t>
            </a:r>
            <a:r>
              <a:rPr lang="de-DE" sz="2400" b="1" smtClean="0">
                <a:latin typeface="Lucida Calligraphy" panose="03010101010101010101" pitchFamily="66" charset="0"/>
              </a:rPr>
              <a:t>Teil 1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2609329"/>
            <a:ext cx="917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Wer ist Jesus Christus?</a:t>
            </a:r>
            <a:endParaRPr lang="de-DE" sz="32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522183"/>
            <a:ext cx="349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Lucida Calligraphy" panose="03010101010101010101" pitchFamily="66" charset="0"/>
              </a:rPr>
              <a:t>   </a:t>
            </a:r>
            <a:r>
              <a:rPr lang="de-DE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anose="03010101010101010101" pitchFamily="66" charset="0"/>
              </a:rPr>
              <a:t>Foto Cornerstone / pixelio</a:t>
            </a:r>
            <a:endParaRPr lang="de-DE" sz="1000">
              <a:solidFill>
                <a:schemeClr val="tx1">
                  <a:lumMod val="85000"/>
                  <a:lumOff val="1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:wipe/>
      </p:transition>
    </mc:Choice>
    <mc:Fallback xmlns="">
      <p:transition spd="slow" advClick="0" advTm="1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8" presetClass="emph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feld 4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Noch mehr von Paulus: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7664" y="836712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„Und </a:t>
            </a:r>
            <a:r>
              <a:rPr lang="de-DE" sz="2400" b="1">
                <a:latin typeface="Lucida Calligraphy" panose="03010101010101010101" pitchFamily="66" charset="0"/>
              </a:rPr>
              <a:t>nicht mehr lebe ich, sondern Christus lebt in mir; was ich aber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jetzt </a:t>
            </a:r>
            <a:r>
              <a:rPr lang="de-DE" sz="2400" b="1">
                <a:latin typeface="Lucida Calligraphy" panose="03010101010101010101" pitchFamily="66" charset="0"/>
              </a:rPr>
              <a:t>im Fleische lebe, das lebe ich im Glauben an den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</a:t>
            </a:r>
            <a:r>
              <a:rPr lang="de-DE" sz="2400" b="1">
                <a:latin typeface="Lucida Calligraphy" panose="03010101010101010101" pitchFamily="66" charset="0"/>
              </a:rPr>
              <a:t>, der mich geliebt und sich selbst für mich hingegeben hat</a:t>
            </a:r>
            <a:r>
              <a:rPr lang="de-DE" sz="2400" b="1" smtClean="0">
                <a:latin typeface="Lucida Calligraphy" panose="03010101010101010101" pitchFamily="66" charset="0"/>
              </a:rPr>
              <a:t>.“ 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Galater 2, 20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8144" y="658095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Foto Nikola „“Ephesos“  www.piqs.de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580950"/>
            <a:ext cx="356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51720" y="37890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9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251520" y="3261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Sogar der römische Hauptmann bekannte: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0765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</a:t>
            </a:r>
            <a:r>
              <a:rPr lang="de-DE" sz="2400" b="1">
                <a:latin typeface="Lucida Calligraphy" panose="03010101010101010101" pitchFamily="66" charset="0"/>
              </a:rPr>
              <a:t>Aber der Hauptmann und die bei ihm waren und bewahrten Jesus, da sie sahen das Erdbeben und was da geschah, erschraken sie sehr und sprachen:</a:t>
            </a:r>
            <a:endParaRPr lang="de-DE" sz="2400" b="1" smtClean="0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55368" y="235820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>
                <a:latin typeface="Lucida Calligraphy" panose="03010101010101010101" pitchFamily="66" charset="0"/>
              </a:rPr>
              <a:t>Wahrlich, dieser Mensch ist</a:t>
            </a:r>
          </a:p>
          <a:p>
            <a:r>
              <a:rPr lang="de-DE" sz="2400" b="1">
                <a:latin typeface="Lucida Calligraphy" panose="03010101010101010101" pitchFamily="66" charset="0"/>
              </a:rPr>
              <a:t> </a:t>
            </a:r>
            <a:r>
              <a:rPr lang="de-DE" sz="2400" b="1" smtClean="0">
                <a:latin typeface="Lucida Calligraphy" panose="03010101010101010101" pitchFamily="66" charset="0"/>
              </a:rPr>
              <a:t>                 </a:t>
            </a:r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Gottes Sohn </a:t>
            </a:r>
            <a:r>
              <a:rPr lang="de-DE" sz="2400" b="1" smtClean="0">
                <a:latin typeface="Lucida Calligraphy" panose="03010101010101010101" pitchFamily="66" charset="0"/>
              </a:rPr>
              <a:t>gewesen!“</a:t>
            </a:r>
          </a:p>
          <a:p>
            <a:r>
              <a:rPr lang="de-DE" smtClean="0">
                <a:latin typeface="Lucida Calligraphy" panose="03010101010101010101" pitchFamily="66" charset="0"/>
              </a:rPr>
              <a:t>                                    Matthäus 27, 54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16224" y="6611779"/>
            <a:ext cx="356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Foto </a:t>
            </a:r>
            <a:r>
              <a:rPr lang="de-DE" sz="100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Petra Dirscherl  / pixelio.de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611778"/>
            <a:ext cx="1907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2"/>
                </a:solidFill>
                <a:latin typeface="Lucida Calligraphy" panose="03010101010101010101" pitchFamily="66" charset="0"/>
              </a:rPr>
              <a:t>maranathamedia.de</a:t>
            </a:r>
            <a:endParaRPr lang="de-DE" sz="100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Noch einige Aussagen von Jesu Jünger Johannes, </a:t>
            </a:r>
          </a:p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dem Verfasser der Offenbarung: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412776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„Dazu </a:t>
            </a:r>
            <a:r>
              <a:rPr lang="de-DE" sz="2400" b="1">
                <a:latin typeface="Lucida Calligraphy" panose="03010101010101010101" pitchFamily="66" charset="0"/>
              </a:rPr>
              <a:t>ist 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 </a:t>
            </a:r>
            <a:r>
              <a:rPr lang="de-DE" sz="2400" b="1">
                <a:latin typeface="Lucida Calligraphy" panose="03010101010101010101" pitchFamily="66" charset="0"/>
              </a:rPr>
              <a:t>erschienen, daß er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die </a:t>
            </a:r>
            <a:r>
              <a:rPr lang="de-DE" sz="2400" b="1">
                <a:latin typeface="Lucida Calligraphy" panose="03010101010101010101" pitchFamily="66" charset="0"/>
              </a:rPr>
              <a:t>Werke des Teufels </a:t>
            </a:r>
            <a:r>
              <a:rPr lang="de-DE" sz="2400" b="1" smtClean="0">
                <a:latin typeface="Lucida Calligraphy" panose="03010101010101010101" pitchFamily="66" charset="0"/>
              </a:rPr>
              <a:t>zerstöre.“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1. Johannes 3, 8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52077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„Wir </a:t>
            </a:r>
            <a:r>
              <a:rPr lang="de-DE" sz="2400" b="1">
                <a:latin typeface="Lucida Calligraphy" panose="03010101010101010101" pitchFamily="66" charset="0"/>
              </a:rPr>
              <a:t>wissen aber, daß 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 </a:t>
            </a:r>
            <a:r>
              <a:rPr lang="de-DE" sz="2400" b="1">
                <a:latin typeface="Lucida Calligraphy" panose="03010101010101010101" pitchFamily="66" charset="0"/>
              </a:rPr>
              <a:t>gekommen ist und uns einen Sinn gegeben hat, daß wir den Wahrhaftigen erkennen. Und wir sind in dem Wahrhaftigen, in seinem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Sohne Jesus </a:t>
            </a:r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Christus</a:t>
            </a:r>
            <a:r>
              <a:rPr lang="de-DE" sz="2400" b="1" smtClean="0">
                <a:latin typeface="Lucida Calligraphy" panose="03010101010101010101" pitchFamily="66" charset="0"/>
              </a:rPr>
              <a:t>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1. Johannes 5, 20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604" y="524391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/>
              <a:t>„</a:t>
            </a:r>
            <a:r>
              <a:rPr lang="de-DE" sz="2400" b="1" smtClean="0">
                <a:latin typeface="Lucida Calligraphy" panose="03010101010101010101" pitchFamily="66" charset="0"/>
              </a:rPr>
              <a:t>Darin </a:t>
            </a:r>
            <a:r>
              <a:rPr lang="de-DE" sz="2400" b="1">
                <a:latin typeface="Lucida Calligraphy" panose="03010101010101010101" pitchFamily="66" charset="0"/>
              </a:rPr>
              <a:t>ist die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Liebe Gottes </a:t>
            </a:r>
            <a:r>
              <a:rPr lang="de-DE" sz="2400" b="1">
                <a:latin typeface="Lucida Calligraphy" panose="03010101010101010101" pitchFamily="66" charset="0"/>
              </a:rPr>
              <a:t>zu uns geoffenbart worden, daß Gott seinen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eingeborenen Sohn </a:t>
            </a:r>
            <a:r>
              <a:rPr lang="de-DE" sz="2400" b="1">
                <a:latin typeface="Lucida Calligraphy" panose="03010101010101010101" pitchFamily="66" charset="0"/>
              </a:rPr>
              <a:t>in die Welt gesandt hat, damit wir durch ihn leben </a:t>
            </a:r>
            <a:r>
              <a:rPr lang="de-DE" sz="2400" b="1" smtClean="0">
                <a:latin typeface="Lucida Calligraphy" panose="03010101010101010101" pitchFamily="66" charset="0"/>
              </a:rPr>
              <a:t>möchten.“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1. Johannes 4, 9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54552" y="6598138"/>
            <a:ext cx="356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Foto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Joujou  / pixelio.d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598137"/>
            <a:ext cx="27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1">
                  <a:lumMod val="6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</p:spPr>
      </p:pic>
      <p:sp>
        <p:nvSpPr>
          <p:cNvPr id="5" name="Textfeld 4"/>
          <p:cNvSpPr txBox="1"/>
          <p:nvPr/>
        </p:nvSpPr>
        <p:spPr>
          <a:xfrm>
            <a:off x="14412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Ist es wichtig , an den Sohn Gottes zu glauben?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24" y="958776"/>
            <a:ext cx="912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„Wer </a:t>
            </a:r>
            <a:r>
              <a:rPr lang="de-DE" sz="2400" b="1">
                <a:latin typeface="Lucida Calligraphy" panose="03010101010101010101" pitchFamily="66" charset="0"/>
              </a:rPr>
              <a:t>an den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</a:t>
            </a:r>
            <a:r>
              <a:rPr lang="de-DE" sz="2400" b="1">
                <a:latin typeface="Lucida Calligraphy" panose="03010101010101010101" pitchFamily="66" charset="0"/>
              </a:rPr>
              <a:t> glaubt, der hat ewiges Leben; wer aber dem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Sohne</a:t>
            </a:r>
            <a:r>
              <a:rPr lang="de-DE" sz="2400" b="1">
                <a:latin typeface="Lucida Calligraphy" panose="03010101010101010101" pitchFamily="66" charset="0"/>
              </a:rPr>
              <a:t> nicht glaubt, der wird das Leben nicht sehen, sondern der Zorn Gottes bleibt auf ihm</a:t>
            </a:r>
            <a:r>
              <a:rPr lang="de-DE" sz="2400" b="1" smtClean="0">
                <a:latin typeface="Lucida Calligraphy" panose="03010101010101010101" pitchFamily="66" charset="0"/>
              </a:rPr>
              <a:t>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Johannes 3, 36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647724"/>
            <a:ext cx="9129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564904"/>
            <a:ext cx="912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„Wer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den Sohn hat</a:t>
            </a:r>
            <a:r>
              <a:rPr lang="de-DE" sz="2400" b="1">
                <a:latin typeface="Lucida Calligraphy" panose="03010101010101010101" pitchFamily="66" charset="0"/>
              </a:rPr>
              <a:t>, der hat das Leben; wer den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Sohn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Gottes</a:t>
            </a:r>
            <a:r>
              <a:rPr lang="de-DE" sz="2400" b="1">
                <a:latin typeface="Lucida Calligraphy" panose="03010101010101010101" pitchFamily="66" charset="0"/>
              </a:rPr>
              <a:t> nicht hat, der hat das Leben nicht</a:t>
            </a:r>
            <a:r>
              <a:rPr lang="de-DE" sz="2400" b="1" smtClean="0">
                <a:latin typeface="Lucida Calligraphy" panose="03010101010101010101" pitchFamily="66" charset="0"/>
              </a:rPr>
              <a:t>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1. Johannes 5, 12 </a:t>
            </a:r>
            <a:endParaRPr lang="de-DE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8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0" y="386104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Und wie ist es mit Dir?</a:t>
            </a:r>
            <a:endParaRPr lang="de-DE" sz="28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48691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Glaubst Du an den Sohn Gottes?</a:t>
            </a:r>
            <a:endParaRPr lang="de-DE" sz="36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558825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  <a:t>Foto Dean.Hormann „Meine Wenigkeit“ www.piqs.de</a:t>
            </a:r>
            <a:endParaRPr lang="de-DE" sz="1000">
              <a:solidFill>
                <a:schemeClr val="tx2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117624" y="62068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Sag doch einfach auch</a:t>
            </a:r>
            <a:r>
              <a:rPr lang="de-DE" smtClean="0"/>
              <a:t>:</a:t>
            </a:r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: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920" y="14847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„Ja</a:t>
            </a:r>
            <a:r>
              <a:rPr lang="de-DE" sz="2800" b="1">
                <a:solidFill>
                  <a:srgbClr val="FF0000"/>
                </a:solidFill>
                <a:latin typeface="Lucida Calligraphy" panose="03010101010101010101" pitchFamily="66" charset="0"/>
              </a:rPr>
              <a:t>, Herr, ich glaube, daß du der Christus bist, der Sohn Gottes, der in die Welt kommen soll</a:t>
            </a:r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.“</a:t>
            </a:r>
            <a:endParaRPr lang="de-DE" sz="28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0736" y="6611779"/>
            <a:ext cx="442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alligraphy" panose="03010101010101010101" pitchFamily="66" charset="0"/>
              </a:rPr>
              <a:t>Foto: </a:t>
            </a:r>
            <a:r>
              <a:rPr lang="de-DE" sz="1000" b="1">
                <a:solidFill>
                  <a:schemeClr val="tx1">
                    <a:lumMod val="65000"/>
                    <a:lumOff val="35000"/>
                  </a:schemeClr>
                </a:solidFill>
                <a:latin typeface="Lucida Calligraphy" panose="03010101010101010101" pitchFamily="66" charset="0"/>
              </a:rPr>
              <a:t>eckwe  / pixelio.de</a:t>
            </a:r>
            <a:endParaRPr lang="de-DE" sz="1000">
              <a:solidFill>
                <a:schemeClr val="tx1">
                  <a:lumMod val="65000"/>
                  <a:lumOff val="3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0272" y="6471870"/>
            <a:ext cx="21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www.maranathamedia.d</a:t>
            </a:r>
            <a:r>
              <a:rPr lang="de-DE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493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Textfeld 7"/>
          <p:cNvSpPr txBox="1"/>
          <p:nvPr/>
        </p:nvSpPr>
        <p:spPr>
          <a:xfrm>
            <a:off x="23421" y="4900519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„</a:t>
            </a:r>
            <a:r>
              <a:rPr lang="de-DE" sz="2800" b="1">
                <a:solidFill>
                  <a:srgbClr val="FF0000"/>
                </a:solidFill>
                <a:latin typeface="Lucida Calligraphy" panose="03010101010101010101" pitchFamily="66" charset="0"/>
              </a:rPr>
              <a:t>Wie viele ihn aber aufnahmen, denen </a:t>
            </a:r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gab</a:t>
            </a:r>
          </a:p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 er Macht</a:t>
            </a:r>
            <a:r>
              <a:rPr lang="de-DE" sz="2800" b="1">
                <a:solidFill>
                  <a:srgbClr val="FF0000"/>
                </a:solidFill>
                <a:latin typeface="Lucida Calligraphy" panose="03010101010101010101" pitchFamily="66" charset="0"/>
              </a:rPr>
              <a:t>, Kinder Gottes zu werden, </a:t>
            </a:r>
            <a:endParaRPr lang="de-DE" sz="28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die </a:t>
            </a:r>
            <a:r>
              <a:rPr lang="de-DE" sz="2800" b="1">
                <a:solidFill>
                  <a:srgbClr val="FF0000"/>
                </a:solidFill>
                <a:latin typeface="Lucida Calligraphy" panose="03010101010101010101" pitchFamily="66" charset="0"/>
              </a:rPr>
              <a:t>an seinen </a:t>
            </a:r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Namen glauben.“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 </a:t>
            </a:r>
            <a:r>
              <a:rPr lang="de-DE" smtClean="0">
                <a:solidFill>
                  <a:srgbClr val="FF0000"/>
                </a:solidFill>
                <a:latin typeface="Lucida Calligraphy" panose="03010101010101010101" pitchFamily="66" charset="0"/>
              </a:rPr>
              <a:t>1. Johannes 1, 12</a:t>
            </a:r>
            <a:r>
              <a:rPr lang="de-DE" smtClean="0">
                <a:latin typeface="Lucida Calligraphy" panose="03010101010101010101" pitchFamily="66" charset="0"/>
              </a:rPr>
              <a:t>, 12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6562512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Lucida Calligraphy" panose="03010101010101010101" pitchFamily="66" charset="0"/>
              </a:rPr>
              <a:t>www.maranathamedia.de</a:t>
            </a:r>
            <a:endParaRPr lang="de-DE" sz="100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wipe/>
      </p:transition>
    </mc:Choice>
    <mc:Fallback xmlns=""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22558" y="295636"/>
            <a:ext cx="9166557" cy="65880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9807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Vielen Dank fürs Anschauen. Gott segne Dich!</a:t>
            </a:r>
            <a:endParaRPr lang="de-DE" sz="200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9592" y="2564904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chemeClr val="bg1"/>
                </a:solidFill>
                <a:latin typeface="Lucida Calligraphy" panose="03010101010101010101" pitchFamily="66" charset="0"/>
              </a:rPr>
              <a:t>Erstellung: Jutta Deichsel</a:t>
            </a:r>
          </a:p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311788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chemeClr val="bg1"/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200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494116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>
                <a:solidFill>
                  <a:schemeClr val="bg1"/>
                </a:solidFill>
                <a:latin typeface="Lucida Calligraphy" panose="03010101010101010101" pitchFamily="66" charset="0"/>
              </a:rPr>
              <a:t>Musik: </a:t>
            </a:r>
            <a:r>
              <a:rPr lang="de-DE" sz="200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aus „An Offering“ von Kimberly Floyd-Miles</a:t>
            </a:r>
            <a:endParaRPr lang="de-DE" sz="200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1561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Maranathamedia.de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1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467544" y="908720"/>
            <a:ext cx="8496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Fotos in der Reihenfolge des Erscheinens: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Cornerstone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2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Gabriele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Planhaber 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3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Joujou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4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Awaw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5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Klaus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Steves 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6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Singa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„Patagonien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“ Some rights reserved /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7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Kleiner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Kopf „Wolkenvogel“ 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Some rights reserved /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8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Wou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Sparky „Pattiently wainting“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Some rights reserved /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9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 Nikola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„Pergamon II“ Some rights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reserved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10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Nikola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„Ephesus“ Some rights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reserved /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11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Petra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Dirscherl 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12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Joujou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13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Johanna Deichsel / privat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14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Dean.Hormann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„Meine Wenigkeit“ Some rights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reserved /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Quelle piqs.de</a:t>
            </a: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15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Eckwe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16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. Katharina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Wieland Müller / </a:t>
            </a:r>
            <a:r>
              <a:rPr lang="de-DE" sz="16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pixelio.de</a:t>
            </a:r>
            <a:endParaRPr lang="de-DE" sz="16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609329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Lucida Calligraphy" panose="03010101010101010101" pitchFamily="66" charset="0"/>
              </a:rPr>
              <a:t>www.maranathamedia.de</a:t>
            </a:r>
            <a:endParaRPr lang="de-DE" sz="160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66"/>
            <a:ext cx="9180003" cy="6938666"/>
          </a:xfrm>
        </p:spPr>
      </p:pic>
      <p:sp>
        <p:nvSpPr>
          <p:cNvPr id="6" name="Textfeld 5"/>
          <p:cNvSpPr txBox="1"/>
          <p:nvPr/>
        </p:nvSpPr>
        <p:spPr>
          <a:xfrm>
            <a:off x="0" y="6555541"/>
            <a:ext cx="4067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Lucida Calligraphy" panose="03010101010101010101" pitchFamily="66" charset="0"/>
              </a:rPr>
              <a:t>Foto Gabriele  Plant haber / pixelio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de-DE" sz="28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Wer ist Jesus Christus?</a:t>
            </a:r>
            <a:endParaRPr lang="de-DE" sz="32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9026" y="123672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Mythos?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29762" y="1783125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Guter Mensch?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86174" y="13285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Prophet?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64088" y="2266136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Betrüger?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6958" y="2842619"/>
            <a:ext cx="57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Zweite Person der Gottheit?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54534" y="3365839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    oder … </a:t>
            </a:r>
            <a:endParaRPr lang="de-DE" sz="2800" b="1">
              <a:latin typeface="Lucida Calligraphy" panose="03010101010101010101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62899" y="4077072"/>
            <a:ext cx="34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latin typeface="Lucida Calligraphy" panose="03010101010101010101" pitchFamily="66" charset="0"/>
              </a:rPr>
              <a:t> </a:t>
            </a:r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der Sohn Gottes?</a:t>
            </a:r>
            <a:endParaRPr lang="de-DE" sz="28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20272" y="6486488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www.maranathamedia.d</a:t>
            </a:r>
            <a:r>
              <a:rPr lang="de-DE" sz="1000" smtClean="0">
                <a:latin typeface="Lucida Calligraphy" panose="03010101010101010101" pitchFamily="66" charset="0"/>
              </a:rPr>
              <a:t>e</a:t>
            </a:r>
            <a:endParaRPr lang="de-DE" sz="100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 Was hat Jesus über sich selbst gesagt?</a:t>
            </a:r>
          </a:p>
          <a:p>
            <a:endParaRPr lang="de-DE" sz="28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32240" y="6609469"/>
            <a:ext cx="2555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Foto JouJou / pixelio.de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90872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smtClean="0">
                <a:latin typeface="Lucida Calligraphy" panose="03010101010101010101" pitchFamily="66" charset="0"/>
              </a:rPr>
              <a:t>„</a:t>
            </a:r>
            <a:r>
              <a:rPr lang="de-DE" sz="2400" b="1" smtClean="0">
                <a:latin typeface="Lucida Calligraphy" panose="03010101010101010101" pitchFamily="66" charset="0"/>
              </a:rPr>
              <a:t>wie </a:t>
            </a:r>
            <a:r>
              <a:rPr lang="de-DE" sz="2400" b="1">
                <a:latin typeface="Lucida Calligraphy" panose="03010101010101010101" pitchFamily="66" charset="0"/>
              </a:rPr>
              <a:t>sprechet ihr denn zu dem, den der </a:t>
            </a:r>
            <a:r>
              <a:rPr lang="de-DE" sz="2400" b="1" smtClean="0">
                <a:latin typeface="Lucida Calligraphy" panose="03010101010101010101" pitchFamily="66" charset="0"/>
              </a:rPr>
              <a:t>Vater </a:t>
            </a: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geheiligt </a:t>
            </a:r>
            <a:r>
              <a:rPr lang="de-DE" sz="2400" b="1">
                <a:latin typeface="Lucida Calligraphy" panose="03010101010101010101" pitchFamily="66" charset="0"/>
              </a:rPr>
              <a:t>und in die Welt gesandt hat: Du lästerst!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weil </a:t>
            </a:r>
            <a:r>
              <a:rPr lang="de-DE" sz="2400" b="1">
                <a:latin typeface="Lucida Calligraphy" panose="03010101010101010101" pitchFamily="66" charset="0"/>
              </a:rPr>
              <a:t>ich gesagt habe: Ich bin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Gottes Sohn</a:t>
            </a:r>
            <a:r>
              <a:rPr lang="de-DE" sz="2400" b="1">
                <a:latin typeface="Lucida Calligraphy" panose="03010101010101010101" pitchFamily="66" charset="0"/>
              </a:rPr>
              <a:t>?“ </a:t>
            </a:r>
            <a:r>
              <a:rPr lang="de-DE" sz="2400">
                <a:latin typeface="Lucida Calligraphy" panose="03010101010101010101" pitchFamily="66" charset="0"/>
              </a:rPr>
              <a:t> </a:t>
            </a:r>
          </a:p>
          <a:p>
            <a:pPr algn="ctr"/>
            <a:r>
              <a:rPr lang="de-DE">
                <a:latin typeface="Lucida Calligraphy" panose="03010101010101010101" pitchFamily="66" charset="0"/>
              </a:rPr>
              <a:t>Johannes 10, 36</a:t>
            </a:r>
          </a:p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24208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Lucida Calligraphy" panose="03010101010101010101" pitchFamily="66" charset="0"/>
              </a:rPr>
              <a:t>„Da sprachen sie alle: Bist du denn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Gottes Sohn</a:t>
            </a:r>
            <a:r>
              <a:rPr lang="de-DE" sz="2400" b="1">
                <a:latin typeface="Lucida Calligraphy" panose="03010101010101010101" pitchFamily="66" charset="0"/>
              </a:rPr>
              <a:t>? Er aber sprach zu ihnen: Ihr sagt es, denn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ich bin's</a:t>
            </a:r>
            <a:r>
              <a:rPr lang="de-DE" sz="2400" b="1">
                <a:latin typeface="Lucida Calligraphy" panose="03010101010101010101" pitchFamily="66" charset="0"/>
              </a:rPr>
              <a:t>.“</a:t>
            </a:r>
          </a:p>
          <a:p>
            <a:pPr algn="ctr"/>
            <a:r>
              <a:rPr lang="de-DE">
                <a:latin typeface="Lucida Calligraphy" panose="03010101010101010101" pitchFamily="66" charset="0"/>
              </a:rPr>
              <a:t>Lukas 22, 70</a:t>
            </a:r>
          </a:p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7504" y="3661867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Lucida Calligraphy" panose="03010101010101010101" pitchFamily="66" charset="0"/>
              </a:rPr>
              <a:t>„Es kam vor Jesus, daß sie ihn ausgestoßen hatten. Und da er ihn fand, sprach er zu ihm: Glaubst du an den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</a:t>
            </a:r>
            <a:r>
              <a:rPr lang="de-DE" sz="2400" b="1" smtClean="0">
                <a:latin typeface="Lucida Calligraphy" panose="03010101010101010101" pitchFamily="66" charset="0"/>
              </a:rPr>
              <a:t>?“</a:t>
            </a:r>
          </a:p>
          <a:p>
            <a:pPr algn="ctr"/>
            <a:r>
              <a:rPr lang="de-DE">
                <a:latin typeface="Lucida Calligraphy" panose="03010101010101010101" pitchFamily="66" charset="0"/>
              </a:rPr>
              <a:t>Johannes 9, 35</a:t>
            </a:r>
          </a:p>
          <a:p>
            <a:pPr algn="ctr"/>
            <a:endParaRPr lang="de-DE" sz="2400" b="1">
              <a:latin typeface="Lucida Calligraphy" panose="03010101010101010101" pitchFamily="66" charset="0"/>
            </a:endParaRPr>
          </a:p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05272" y="522920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Lucida Calligraphy" panose="03010101010101010101" pitchFamily="66" charset="0"/>
              </a:rPr>
              <a:t>„Da Jesus das hörte, sprach er: Die Krankheit ist nicht zum Tode, sondern zur Ehre Gottes, daß 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 </a:t>
            </a:r>
            <a:r>
              <a:rPr lang="de-DE" sz="2400" b="1">
                <a:latin typeface="Lucida Calligraphy" panose="03010101010101010101" pitchFamily="66" charset="0"/>
              </a:rPr>
              <a:t>dadurch geehrt werde.“</a:t>
            </a:r>
          </a:p>
          <a:p>
            <a:pPr algn="ctr"/>
            <a:r>
              <a:rPr lang="de-DE">
                <a:latin typeface="Lucida Calligraphy" panose="03010101010101010101" pitchFamily="66" charset="0"/>
              </a:rPr>
              <a:t>Johannes 11, 4</a:t>
            </a:r>
          </a:p>
          <a:p>
            <a:pPr algn="ctr"/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231" y="6576446"/>
            <a:ext cx="341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1">
                  <a:lumMod val="6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feld 4"/>
          <p:cNvSpPr txBox="1"/>
          <p:nvPr/>
        </p:nvSpPr>
        <p:spPr>
          <a:xfrm>
            <a:off x="151154" y="90872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Was hat der Vater im Himmel gesagt,  wer Jesus ist?</a:t>
            </a:r>
          </a:p>
          <a:p>
            <a:endParaRPr lang="de-DE" sz="24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de-DE" sz="24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20272" y="6574137"/>
            <a:ext cx="3572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2">
                    <a:lumMod val="75000"/>
                  </a:schemeClr>
                </a:solidFill>
                <a:latin typeface="Lucida Calligraphy" panose="03010101010101010101" pitchFamily="66" charset="0"/>
              </a:rPr>
              <a:t>Fptp awaw / pixelio</a:t>
            </a:r>
            <a:endParaRPr lang="de-DE" sz="1000">
              <a:solidFill>
                <a:schemeClr val="tx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19168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Lucida Calligraphy" panose="03010101010101010101" pitchFamily="66" charset="0"/>
              </a:rPr>
              <a:t>„Und eine Stimme erscholl aus dem Himmel: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Du </a:t>
            </a:r>
            <a:r>
              <a:rPr lang="de-DE" sz="2400" b="1">
                <a:latin typeface="Lucida Calligraphy" panose="03010101010101010101" pitchFamily="66" charset="0"/>
              </a:rPr>
              <a:t>bist mein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geliebter Sohn</a:t>
            </a:r>
            <a:r>
              <a:rPr lang="de-DE" sz="2400" b="1">
                <a:latin typeface="Lucida Calligraphy" panose="03010101010101010101" pitchFamily="66" charset="0"/>
              </a:rPr>
              <a:t>,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an </a:t>
            </a:r>
            <a:r>
              <a:rPr lang="de-DE" sz="2400" b="1">
                <a:latin typeface="Lucida Calligraphy" panose="03010101010101010101" pitchFamily="66" charset="0"/>
              </a:rPr>
              <a:t>dir habe ich Wohlgefallen gefunden!“</a:t>
            </a:r>
          </a:p>
          <a:p>
            <a:pPr algn="ctr"/>
            <a:r>
              <a:rPr lang="de-DE">
                <a:latin typeface="Lucida Calligraphy" panose="03010101010101010101" pitchFamily="66" charset="0"/>
              </a:rPr>
              <a:t>Markus 1, 11</a:t>
            </a:r>
          </a:p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9330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latin typeface="Lucida Calligraphy" panose="03010101010101010101" pitchFamily="66" charset="0"/>
              </a:rPr>
              <a:t>„</a:t>
            </a:r>
            <a:r>
              <a:rPr lang="de-DE" sz="2400" b="1">
                <a:latin typeface="Lucida Calligraphy" panose="03010101010101010101" pitchFamily="66" charset="0"/>
              </a:rPr>
              <a:t>Und eine Wolke kam, die überschattete sie, und eine Stimme kam aus der Wolke: Dies ist mein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geliebter</a:t>
            </a:r>
            <a:r>
              <a:rPr lang="de-DE" sz="2400">
                <a:solidFill>
                  <a:srgbClr val="FF0000"/>
                </a:solidFill>
                <a:latin typeface="Lucida Calligraphy" panose="03010101010101010101" pitchFamily="66" charset="0"/>
              </a:rPr>
              <a:t>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</a:t>
            </a:r>
            <a:r>
              <a:rPr lang="de-DE" sz="2400" b="1">
                <a:latin typeface="Lucida Calligraphy" panose="03010101010101010101" pitchFamily="66" charset="0"/>
              </a:rPr>
              <a:t>; auf ihn sollt ihr hören!“</a:t>
            </a:r>
            <a:endParaRPr lang="de-DE" sz="2400">
              <a:latin typeface="Lucida Calligraphy" panose="03010101010101010101" pitchFamily="66" charset="0"/>
            </a:endParaRPr>
          </a:p>
          <a:p>
            <a:pPr algn="ctr"/>
            <a:r>
              <a:rPr lang="de-DE">
                <a:latin typeface="Lucida Calligraphy" panose="03010101010101010101" pitchFamily="66" charset="0"/>
              </a:rPr>
              <a:t>Markus 9, 7</a:t>
            </a:r>
          </a:p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1154" y="6574137"/>
            <a:ext cx="341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0" y="40466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Was haben Petrus und die anderen Jünger erkannt?</a:t>
            </a:r>
          </a:p>
          <a:p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de-DE" sz="24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de-DE" sz="24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352" y="123809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„Da </a:t>
            </a:r>
            <a:r>
              <a:rPr lang="de-DE" sz="2400" b="1">
                <a:latin typeface="Lucida Calligraphy" panose="03010101010101010101" pitchFamily="66" charset="0"/>
              </a:rPr>
              <a:t>kamen, die in dem Schiffe waren, fielen vor ihm nieder und sprachen: Wahrhaftig, du bist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Gottes Sohn</a:t>
            </a:r>
            <a:r>
              <a:rPr lang="de-DE" sz="2400" b="1" smtClean="0">
                <a:latin typeface="Lucida Calligraphy" panose="03010101010101010101" pitchFamily="66" charset="0"/>
              </a:rPr>
              <a:t>!“</a:t>
            </a:r>
            <a:endParaRPr lang="de-DE" sz="2400">
              <a:latin typeface="Lucida Calligraphy" panose="03010101010101010101" pitchFamily="66" charset="0"/>
            </a:endParaRP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Matthäus 14, 33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564904"/>
            <a:ext cx="9126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„Da </a:t>
            </a:r>
            <a:r>
              <a:rPr lang="de-DE" sz="2400" b="1">
                <a:latin typeface="Lucida Calligraphy" panose="03010101010101010101" pitchFamily="66" charset="0"/>
              </a:rPr>
              <a:t>antwortete Simon Petrus und sprach: Du bist der Christus,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der Sohn des lebendigen Gottes</a:t>
            </a:r>
            <a:r>
              <a:rPr lang="de-DE" sz="2400" b="1" smtClean="0">
                <a:latin typeface="Lucida Calligraphy" panose="03010101010101010101" pitchFamily="66" charset="0"/>
              </a:rPr>
              <a:t>!“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Matthäus 16, 16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6453336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anose="03010101010101010101" pitchFamily="66" charset="0"/>
              </a:rPr>
              <a:t>Foto Klaus Steves / pixelio</a:t>
            </a:r>
            <a:endParaRPr lang="de-DE" sz="1000">
              <a:solidFill>
                <a:schemeClr val="tx1">
                  <a:lumMod val="85000"/>
                  <a:lumOff val="1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72200" y="6507394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Lucida Calligraphy" panose="03010101010101010101" pitchFamily="66" charset="0"/>
              </a:rPr>
              <a:t>www.maranathamedia.de</a:t>
            </a:r>
            <a:endParaRPr lang="de-DE" sz="100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715" cy="6868983"/>
          </a:xfrm>
        </p:spPr>
      </p:pic>
      <p:sp>
        <p:nvSpPr>
          <p:cNvPr id="5" name="Textfeld 4"/>
          <p:cNvSpPr txBox="1"/>
          <p:nvPr/>
        </p:nvSpPr>
        <p:spPr>
          <a:xfrm>
            <a:off x="74776" y="6596390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anose="03010101010101010101" pitchFamily="66" charset="0"/>
              </a:rPr>
              <a:t>Fotograf Singa „Patagonien“ . Some rights reserved. Quelle: www.piqs.de</a:t>
            </a:r>
          </a:p>
          <a:p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776" y="640346"/>
            <a:ext cx="906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Johannes der Täufer bezeugt: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8871" y="1522770"/>
            <a:ext cx="9069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„</a:t>
            </a:r>
            <a:r>
              <a:rPr lang="de-DE" sz="2400" b="1">
                <a:latin typeface="Lucida Calligraphy" panose="03010101010101010101" pitchFamily="66" charset="0"/>
              </a:rPr>
              <a:t>Und ich habe es gesehen und bezeuge,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daß dieser </a:t>
            </a:r>
            <a:r>
              <a:rPr lang="de-DE" sz="2400" b="1">
                <a:latin typeface="Lucida Calligraphy" panose="03010101010101010101" pitchFamily="66" charset="0"/>
              </a:rPr>
              <a:t>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 </a:t>
            </a:r>
            <a:r>
              <a:rPr lang="de-DE" sz="2400" b="1">
                <a:latin typeface="Lucida Calligraphy" panose="03010101010101010101" pitchFamily="66" charset="0"/>
              </a:rPr>
              <a:t>ist</a:t>
            </a:r>
            <a:r>
              <a:rPr lang="de-DE" smtClean="0"/>
              <a:t>.</a:t>
            </a:r>
            <a:r>
              <a:rPr lang="de-DE" smtClean="0">
                <a:latin typeface="Lucida Calligraphy" panose="03010101010101010101" pitchFamily="66" charset="0"/>
              </a:rPr>
              <a:t>“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Johannes 1, 34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32240" y="6556992"/>
            <a:ext cx="320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feld 2"/>
          <p:cNvSpPr txBox="1"/>
          <p:nvPr/>
        </p:nvSpPr>
        <p:spPr>
          <a:xfrm>
            <a:off x="5220072" y="657664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Calligraphy" panose="03010101010101010101" pitchFamily="66" charset="0"/>
              </a:rPr>
              <a:t>Fotograf: Kleiner Kopf  „Wolkenvogel“   www.piqs.de</a:t>
            </a:r>
            <a:endParaRPr lang="de-DE" sz="1000">
              <a:solidFill>
                <a:schemeClr val="tx1">
                  <a:lumMod val="75000"/>
                  <a:lumOff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9148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Was schrien die Dämonen, wenn sie Jesus sahen?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19675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„Es </a:t>
            </a:r>
            <a:r>
              <a:rPr lang="de-DE" sz="2400" b="1">
                <a:latin typeface="Lucida Calligraphy" panose="03010101010101010101" pitchFamily="66" charset="0"/>
              </a:rPr>
              <a:t>fuhren auch Dämonen aus von vielen, indem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sie </a:t>
            </a:r>
            <a:r>
              <a:rPr lang="de-DE" sz="2400" b="1">
                <a:latin typeface="Lucida Calligraphy" panose="03010101010101010101" pitchFamily="66" charset="0"/>
              </a:rPr>
              <a:t>schrieen und sprachen: Du bist 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</a:t>
            </a:r>
            <a:r>
              <a:rPr lang="de-DE" sz="2400" b="1">
                <a:latin typeface="Lucida Calligraphy" panose="03010101010101010101" pitchFamily="66" charset="0"/>
              </a:rPr>
              <a:t>!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Und </a:t>
            </a:r>
            <a:r>
              <a:rPr lang="de-DE" sz="2400" b="1">
                <a:latin typeface="Lucida Calligraphy" panose="03010101010101010101" pitchFamily="66" charset="0"/>
              </a:rPr>
              <a:t>er bedrohte sie und ließ sie nicht reden,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weil </a:t>
            </a:r>
            <a:r>
              <a:rPr lang="de-DE" sz="2400" b="1">
                <a:latin typeface="Lucida Calligraphy" panose="03010101010101010101" pitchFamily="66" charset="0"/>
              </a:rPr>
              <a:t>sie wußten, daß er der Christus sei</a:t>
            </a:r>
            <a:r>
              <a:rPr lang="de-DE" sz="2400" b="1" smtClean="0">
                <a:latin typeface="Lucida Calligraphy" panose="03010101010101010101" pitchFamily="66" charset="0"/>
              </a:rPr>
              <a:t>.“ 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Lukas 4, 41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304341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Lucida Calligraphy" panose="03010101010101010101" pitchFamily="66" charset="0"/>
              </a:rPr>
              <a:t>„Als er aber Jesus sah, schrie er, warf sich vor ihm nieder und sprach mit lauter Stimme: Was habe ich mit dir zu schaffen, Jesus, du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 Sohn Gottes, des Höchsten</a:t>
            </a:r>
            <a:r>
              <a:rPr lang="de-DE" sz="2400" b="1">
                <a:latin typeface="Lucida Calligraphy" panose="03010101010101010101" pitchFamily="66" charset="0"/>
              </a:rPr>
              <a:t>? Ich bitte dich, peinige mich nicht</a:t>
            </a:r>
            <a:r>
              <a:rPr lang="de-DE" sz="2400" b="1" smtClean="0">
                <a:latin typeface="Lucida Calligraphy" panose="03010101010101010101" pitchFamily="66" charset="0"/>
              </a:rPr>
              <a:t>!“</a:t>
            </a:r>
            <a:endParaRPr lang="de-DE" smtClean="0">
              <a:latin typeface="Lucida Calligraphy" panose="03010101010101010101" pitchFamily="66" charset="0"/>
            </a:endParaRP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Lukas 8, 28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01317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„Und </a:t>
            </a:r>
            <a:r>
              <a:rPr lang="de-DE" sz="2400" b="1">
                <a:latin typeface="Lucida Calligraphy" panose="03010101010101010101" pitchFamily="66" charset="0"/>
              </a:rPr>
              <a:t>wenn ihn die unreinen Geister erblickten, fielen sie vor ihm nieder, schrieen und sprachen: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Du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bist der Sohn Gottes</a:t>
            </a:r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!“ 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Markus 3, 11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490504"/>
            <a:ext cx="3275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tx1">
                  <a:lumMod val="65000"/>
                  <a:lumOff val="3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201859" y="43986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Was sagte Martha, die Schwester von Maria </a:t>
            </a:r>
          </a:p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und Lazarus, zu Jesus?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094" y="1556792"/>
            <a:ext cx="9103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„Sie </a:t>
            </a:r>
            <a:r>
              <a:rPr lang="de-DE" sz="2400" b="1">
                <a:latin typeface="Lucida Calligraphy" panose="03010101010101010101" pitchFamily="66" charset="0"/>
              </a:rPr>
              <a:t>spricht zu ihm: Ja, Herr, ich glaube, daß </a:t>
            </a:r>
            <a:endParaRPr lang="de-DE" sz="2400" b="1" smtClean="0"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du </a:t>
            </a:r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Christus bist, der Sohn Gottes, </a:t>
            </a:r>
            <a:endParaRPr lang="de-DE" sz="2400" b="1" smtClean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der </a:t>
            </a:r>
            <a:r>
              <a:rPr lang="de-DE" sz="2400" b="1">
                <a:latin typeface="Lucida Calligraphy" panose="03010101010101010101" pitchFamily="66" charset="0"/>
              </a:rPr>
              <a:t>in die Welt kommen soll</a:t>
            </a:r>
            <a:r>
              <a:rPr lang="de-DE" sz="2400" b="1" smtClean="0">
                <a:latin typeface="Lucida Calligraphy" panose="03010101010101010101" pitchFamily="66" charset="0"/>
              </a:rPr>
              <a:t>.“ 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Johannes 11, 27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1960" y="6546030"/>
            <a:ext cx="6300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Fotograf Wou Sparky „Patiently Waiting  www. Picq.de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94" y="6546030"/>
            <a:ext cx="3379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www.maranathamedia.de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feld 5"/>
          <p:cNvSpPr txBox="1"/>
          <p:nvPr/>
        </p:nvSpPr>
        <p:spPr>
          <a:xfrm>
            <a:off x="134818" y="3474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Was lehrte Paulus direkt nach seiner Bekehrung?</a:t>
            </a:r>
            <a:endParaRPr lang="de-DE" sz="2400" b="1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0527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Lucida Calligraphy" panose="03010101010101010101" pitchFamily="66" charset="0"/>
              </a:rPr>
              <a:t>„Und </a:t>
            </a:r>
            <a:r>
              <a:rPr lang="de-DE" sz="2400" b="1">
                <a:latin typeface="Lucida Calligraphy" panose="03010101010101010101" pitchFamily="66" charset="0"/>
              </a:rPr>
              <a:t>alsbald predigte er in den Synagogen Jesus, daß dieser der </a:t>
            </a:r>
            <a:r>
              <a:rPr lang="de-D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Sohn Gottes </a:t>
            </a:r>
            <a:r>
              <a:rPr lang="de-DE" sz="2400" b="1">
                <a:latin typeface="Lucida Calligraphy" panose="03010101010101010101" pitchFamily="66" charset="0"/>
              </a:rPr>
              <a:t>sei</a:t>
            </a:r>
            <a:r>
              <a:rPr lang="de-DE" sz="2400" b="1" smtClean="0">
                <a:latin typeface="Lucida Calligraphy" panose="03010101010101010101" pitchFamily="66" charset="0"/>
              </a:rPr>
              <a:t>.“ </a:t>
            </a:r>
          </a:p>
          <a:p>
            <a:pPr algn="ctr"/>
            <a:r>
              <a:rPr lang="de-DE" smtClean="0">
                <a:latin typeface="Lucida Calligraphy" panose="03010101010101010101" pitchFamily="66" charset="0"/>
              </a:rPr>
              <a:t>Apostelgeschichte 9, 20</a:t>
            </a:r>
            <a:endParaRPr lang="de-DE">
              <a:latin typeface="Lucida Calligraphy" panose="03010101010101010101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545" y="6594810"/>
            <a:ext cx="5004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bg2">
                    <a:lumMod val="25000"/>
                  </a:schemeClr>
                </a:solidFill>
                <a:latin typeface="Lucida Calligraphy" panose="03010101010101010101" pitchFamily="66" charset="0"/>
              </a:rPr>
              <a:t>Fotograf Nikola „Pergamon II  www.piqs.de</a:t>
            </a:r>
            <a:endParaRPr lang="de-DE" sz="1000">
              <a:solidFill>
                <a:schemeClr val="bg2">
                  <a:lumMod val="2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8184" y="6553257"/>
            <a:ext cx="3267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Lucida Calligraphy" panose="03010101010101010101" pitchFamily="66" charset="0"/>
              </a:rPr>
              <a:t>www.maranathamedia.de</a:t>
            </a:r>
            <a:endParaRPr lang="de-DE" sz="100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1175</Words>
  <Application>Microsoft Office PowerPoint</Application>
  <PresentationFormat>Bildschirmpräsentation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jutta</dc:creator>
  <cp:lastModifiedBy>jutta</cp:lastModifiedBy>
  <cp:revision>102</cp:revision>
  <dcterms:created xsi:type="dcterms:W3CDTF">2013-11-13T19:02:37Z</dcterms:created>
  <dcterms:modified xsi:type="dcterms:W3CDTF">2013-11-20T04:54:47Z</dcterms:modified>
</cp:coreProperties>
</file>