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75" r:id="rId3"/>
    <p:sldId id="276" r:id="rId4"/>
    <p:sldId id="277" r:id="rId5"/>
    <p:sldId id="280" r:id="rId6"/>
    <p:sldId id="281" r:id="rId7"/>
    <p:sldId id="282" r:id="rId8"/>
    <p:sldId id="283" r:id="rId9"/>
    <p:sldId id="284" r:id="rId10"/>
    <p:sldId id="298" r:id="rId11"/>
    <p:sldId id="299" r:id="rId12"/>
    <p:sldId id="300" r:id="rId13"/>
    <p:sldId id="279" r:id="rId14"/>
    <p:sldId id="302" r:id="rId15"/>
    <p:sldId id="303" r:id="rId16"/>
    <p:sldId id="292" r:id="rId17"/>
    <p:sldId id="297" r:id="rId18"/>
    <p:sldId id="293" r:id="rId19"/>
    <p:sldId id="294" r:id="rId20"/>
    <p:sldId id="301" r:id="rId21"/>
    <p:sldId id="304" r:id="rId22"/>
    <p:sldId id="289" r:id="rId23"/>
    <p:sldId id="291" r:id="rId24"/>
    <p:sldId id="305" r:id="rId25"/>
    <p:sldId id="286" r:id="rId26"/>
    <p:sldId id="288" r:id="rId27"/>
    <p:sldId id="290" r:id="rId28"/>
    <p:sldId id="306" r:id="rId29"/>
    <p:sldId id="269" r:id="rId30"/>
    <p:sldId id="270" r:id="rId31"/>
    <p:sldId id="274" r:id="rId32"/>
    <p:sldId id="272" r:id="rId33"/>
    <p:sldId id="273" r:id="rId3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86379" autoAdjust="0"/>
  </p:normalViewPr>
  <p:slideViewPr>
    <p:cSldViewPr>
      <p:cViewPr varScale="1">
        <p:scale>
          <a:sx n="79" d="100"/>
          <a:sy n="79" d="100"/>
        </p:scale>
        <p:origin x="-11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2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569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616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999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25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55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35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733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85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70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17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728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9CE71-D3D6-416F-8255-7AF50BD669E8}" type="datetimeFigureOut">
              <a:rPr lang="de-DE" smtClean="0"/>
              <a:t>18.05.2014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A3D0-FF8A-4658-8A07-4000CCEB7C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528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8528" cy="7012088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112474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Willkommen zum Zehn-Minuten-Bibelstudium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0" y="1916832"/>
            <a:ext cx="917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mtClean="0"/>
              <a:t> </a:t>
            </a:r>
            <a:r>
              <a:rPr lang="de-DE" sz="2400" b="1" smtClean="0">
                <a:latin typeface="Lucida Calligraphy" panose="03010101010101010101" pitchFamily="66" charset="0"/>
              </a:rPr>
              <a:t>Teil 2</a:t>
            </a:r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0" y="2609329"/>
            <a:ext cx="9178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Der Gott und Vater von Jesus Christus</a:t>
            </a:r>
            <a:endParaRPr lang="de-DE" sz="32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0" y="6522183"/>
            <a:ext cx="34918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latin typeface="Lucida Calligraphy" panose="03010101010101010101" pitchFamily="66" charset="0"/>
              </a:rPr>
              <a:t>   </a:t>
            </a:r>
            <a:r>
              <a:rPr lang="de-DE" sz="1000" smtClean="0">
                <a:solidFill>
                  <a:schemeClr val="tx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>Foto Cornerstone / pixelio</a:t>
            </a:r>
            <a:endParaRPr lang="de-DE" sz="1000">
              <a:solidFill>
                <a:schemeClr val="tx1">
                  <a:lumMod val="85000"/>
                  <a:lumOff val="1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02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wipe/>
      </p:transition>
    </mc:Choice>
    <mc:Fallback xmlns="">
      <p:transition spd="slow" advClick="0" advTm="1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8" presetClass="emph" presetSubtype="0" fill="hold" grpId="1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95536" y="188640"/>
            <a:ext cx="835292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latin typeface="Lucida Calligraphy" panose="03010101010101010101" pitchFamily="66" charset="0"/>
              </a:rPr>
              <a:t>„so haben wir doch nur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einen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Gott, den Vater</a:t>
            </a:r>
            <a:r>
              <a:rPr lang="de-DE" sz="2800" b="1">
                <a:latin typeface="Lucida Calligraphy" panose="03010101010101010101" pitchFamily="66" charset="0"/>
              </a:rPr>
              <a:t>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von </a:t>
            </a:r>
            <a:r>
              <a:rPr lang="de-DE" sz="2800" b="1">
                <a:latin typeface="Lucida Calligraphy" panose="03010101010101010101" pitchFamily="66" charset="0"/>
              </a:rPr>
              <a:t>welchem alle Dinge sind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und </a:t>
            </a:r>
            <a:r>
              <a:rPr lang="de-DE" sz="2800" b="1">
                <a:latin typeface="Lucida Calligraphy" panose="03010101010101010101" pitchFamily="66" charset="0"/>
              </a:rPr>
              <a:t>wir für ihn; </a:t>
            </a:r>
          </a:p>
          <a:p>
            <a:pPr algn="ctr"/>
            <a:r>
              <a:rPr lang="de-DE" sz="2800" b="1">
                <a:latin typeface="Lucida Calligraphy" panose="03010101010101010101" pitchFamily="66" charset="0"/>
              </a:rPr>
              <a:t>und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einen Herrn, Jesus Christus, </a:t>
            </a:r>
            <a:endParaRPr lang="de-DE" sz="28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durch </a:t>
            </a:r>
            <a:r>
              <a:rPr lang="de-DE" sz="2800" b="1">
                <a:latin typeface="Lucida Calligraphy" panose="03010101010101010101" pitchFamily="66" charset="0"/>
              </a:rPr>
              <a:t>welchen alle Dinge sind,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und </a:t>
            </a:r>
            <a:r>
              <a:rPr lang="de-DE" sz="2800" b="1">
                <a:latin typeface="Lucida Calligraphy" panose="03010101010101010101" pitchFamily="66" charset="0"/>
              </a:rPr>
              <a:t>wir </a:t>
            </a:r>
            <a:r>
              <a:rPr lang="de-DE" sz="2800" b="1" smtClean="0">
                <a:latin typeface="Lucida Calligraphy" panose="03010101010101010101" pitchFamily="66" charset="0"/>
              </a:rPr>
              <a:t>durch ihn</a:t>
            </a:r>
            <a:r>
              <a:rPr lang="de-DE" sz="2800" b="1">
                <a:latin typeface="Lucida Calligraphy" panose="03010101010101010101" pitchFamily="66" charset="0"/>
              </a:rPr>
              <a:t>.“    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1</a:t>
            </a:r>
            <a:r>
              <a:rPr lang="de-DE">
                <a:latin typeface="Lucida Calligraphy" panose="03010101010101010101" pitchFamily="66" charset="0"/>
              </a:rPr>
              <a:t>. Korinther 8, 6</a:t>
            </a:r>
            <a:endParaRPr lang="de-DE" b="1">
              <a:latin typeface="Lucida Calligraphy" panose="03010101010101010101" pitchFamily="66" charset="0"/>
            </a:endParaRPr>
          </a:p>
          <a:p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6012160" y="630932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                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629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23528" y="1700808"/>
            <a:ext cx="85689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latin typeface="Lucida Calligraphy" panose="03010101010101010101" pitchFamily="66" charset="0"/>
              </a:rPr>
              <a:t>„Denn es ist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ein Gott </a:t>
            </a:r>
            <a:r>
              <a:rPr lang="de-DE" sz="2800" b="1">
                <a:latin typeface="Lucida Calligraphy" panose="03010101010101010101" pitchFamily="66" charset="0"/>
              </a:rPr>
              <a:t>und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ein Mittler </a:t>
            </a:r>
            <a:r>
              <a:rPr lang="de-DE" sz="2800" b="1">
                <a:latin typeface="Lucida Calligraphy" panose="03010101010101010101" pitchFamily="66" charset="0"/>
              </a:rPr>
              <a:t>zwischen Gott und den Menschen, nämlich der Mensch Christus Jesus.“   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    </a:t>
            </a:r>
            <a:r>
              <a:rPr lang="de-DE">
                <a:latin typeface="Lucida Calligraphy" panose="03010101010101010101" pitchFamily="66" charset="0"/>
              </a:rPr>
              <a:t>1. Timotheus 2, 5</a:t>
            </a:r>
          </a:p>
          <a:p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7740352" y="609329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 </a:t>
            </a:r>
            <a:r>
              <a:rPr lang="de-DE" smtClean="0"/>
              <a:t>             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930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9144000" cy="685735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39552" y="260648"/>
            <a:ext cx="676875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latin typeface="Lucida Calligraphy" panose="03010101010101010101" pitchFamily="66" charset="0"/>
              </a:rPr>
              <a:t>„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Ein Gott und Vater unser aller</a:t>
            </a:r>
            <a:r>
              <a:rPr lang="de-DE" sz="2800" b="1">
                <a:latin typeface="Lucida Calligraphy" panose="03010101010101010101" pitchFamily="66" charset="0"/>
              </a:rPr>
              <a:t>, der da ist über euch allen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und </a:t>
            </a:r>
            <a:r>
              <a:rPr lang="de-DE" sz="2800" b="1">
                <a:latin typeface="Lucida Calligraphy" panose="03010101010101010101" pitchFamily="66" charset="0"/>
              </a:rPr>
              <a:t>durch euch alle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und </a:t>
            </a:r>
            <a:r>
              <a:rPr lang="de-DE" sz="2800" b="1">
                <a:latin typeface="Lucida Calligraphy" panose="03010101010101010101" pitchFamily="66" charset="0"/>
              </a:rPr>
              <a:t>in euch allen.“     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Epheser </a:t>
            </a:r>
            <a:r>
              <a:rPr lang="de-DE">
                <a:latin typeface="Lucida Calligraphy" panose="03010101010101010101" pitchFamily="66" charset="0"/>
              </a:rPr>
              <a:t>4, 6</a:t>
            </a:r>
          </a:p>
          <a:p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6228184" y="638132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de-DE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11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07504" y="1196752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Jesus sagt uns auch, dass er ohne seinen </a:t>
            </a: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Vater nichts tun kann:</a:t>
            </a:r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3283" y="4221088"/>
            <a:ext cx="914399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Wahrlich, wahrlich, ich sage euch,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der Sohn kann nichts von sich selbst tun</a:t>
            </a:r>
            <a:r>
              <a:rPr lang="de-DE" sz="2400" b="1">
                <a:latin typeface="Lucida Calligraphy" panose="03010101010101010101" pitchFamily="66" charset="0"/>
              </a:rPr>
              <a:t>, sondern nur,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was er den Vater tun sieht</a:t>
            </a:r>
            <a:r>
              <a:rPr lang="de-DE" sz="2400" b="1">
                <a:latin typeface="Lucida Calligraphy" panose="03010101010101010101" pitchFamily="66" charset="0"/>
              </a:rPr>
              <a:t>; denn was dieser tut, das tut gleicherweise auch der Sohn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5, 19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43507" y="6519695"/>
            <a:ext cx="32043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tx1">
                  <a:lumMod val="75000"/>
                  <a:lumOff val="2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13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95536" y="404664"/>
            <a:ext cx="842493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latin typeface="Lucida Calligraphy" panose="03010101010101010101" pitchFamily="66" charset="0"/>
              </a:rPr>
              <a:t>„Die Worte, die ich zu euch rede,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rede </a:t>
            </a:r>
            <a:r>
              <a:rPr lang="de-DE" sz="2800" b="1">
                <a:latin typeface="Lucida Calligraphy" panose="03010101010101010101" pitchFamily="66" charset="0"/>
              </a:rPr>
              <a:t>ich nicht </a:t>
            </a:r>
            <a:r>
              <a:rPr lang="de-DE" sz="2800" b="1" smtClean="0">
                <a:latin typeface="Lucida Calligraphy" panose="03010101010101010101" pitchFamily="66" charset="0"/>
              </a:rPr>
              <a:t>von </a:t>
            </a:r>
            <a:r>
              <a:rPr lang="de-DE" sz="2800" b="1">
                <a:latin typeface="Lucida Calligraphy" panose="03010101010101010101" pitchFamily="66" charset="0"/>
              </a:rPr>
              <a:t>mir selbst,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sondern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der Vater</a:t>
            </a:r>
            <a:r>
              <a:rPr lang="de-DE" sz="2800" b="1">
                <a:latin typeface="Lucida Calligraphy" panose="03010101010101010101" pitchFamily="66" charset="0"/>
              </a:rPr>
              <a:t>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der </a:t>
            </a:r>
            <a:r>
              <a:rPr lang="de-DE" sz="2800" b="1">
                <a:latin typeface="Lucida Calligraphy" panose="03010101010101010101" pitchFamily="66" charset="0"/>
              </a:rPr>
              <a:t>in mir </a:t>
            </a:r>
            <a:r>
              <a:rPr lang="de-DE" sz="2800" b="1" smtClean="0">
                <a:latin typeface="Lucida Calligraphy" panose="03010101010101010101" pitchFamily="66" charset="0"/>
              </a:rPr>
              <a:t>wohnt</a:t>
            </a:r>
            <a:r>
              <a:rPr lang="de-DE" sz="2800" b="1">
                <a:latin typeface="Lucida Calligraphy" panose="03010101010101010101" pitchFamily="66" charset="0"/>
              </a:rPr>
              <a:t>,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tut die Werke</a:t>
            </a:r>
            <a:r>
              <a:rPr lang="de-DE" sz="2800" b="1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14, 10</a:t>
            </a:r>
          </a:p>
          <a:p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2627784" y="515719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   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216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95536" y="836712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latin typeface="Lucida Calligraphy" panose="03010101010101010101" pitchFamily="66" charset="0"/>
              </a:rPr>
              <a:t>„doch ist das Wort, das ihr höret, nicht mein,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sondern des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Vaters</a:t>
            </a:r>
            <a:r>
              <a:rPr lang="de-DE" sz="2800" b="1" smtClean="0">
                <a:latin typeface="Lucida Calligraphy" panose="03010101010101010101" pitchFamily="66" charset="0"/>
              </a:rPr>
              <a:t>, </a:t>
            </a: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der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mich gesandt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hat</a:t>
            </a:r>
            <a:r>
              <a:rPr lang="de-DE" sz="2800" b="1" smtClean="0">
                <a:latin typeface="Lucida Calligraphy" panose="03010101010101010101" pitchFamily="66" charset="0"/>
              </a:rPr>
              <a:t>.“</a:t>
            </a:r>
            <a:endParaRPr lang="de-DE" sz="2800" b="1">
              <a:latin typeface="Lucida Calligraphy" panose="03010101010101010101" pitchFamily="66" charset="0"/>
            </a:endParaRP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14, 24</a:t>
            </a:r>
          </a:p>
          <a:p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7740352" y="522920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12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67544" y="692696"/>
            <a:ext cx="58326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„… und ich tue nichts von mir selbst aus,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sondern wie mich mein Vater gelehrt hat</a:t>
            </a:r>
            <a:r>
              <a:rPr lang="de-DE" sz="2800" b="1" smtClean="0">
                <a:latin typeface="Lucida Calligraphy" panose="03010101010101010101" pitchFamily="66" charset="0"/>
              </a:rPr>
              <a:t>, so rede ich.“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5, 30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055749" y="6390111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de-DE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19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51520" y="260648"/>
            <a:ext cx="86409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„</a:t>
            </a:r>
            <a:r>
              <a:rPr lang="de-DE" sz="2800" b="1">
                <a:latin typeface="Lucida Calligraphy" panose="03010101010101010101" pitchFamily="66" charset="0"/>
              </a:rPr>
              <a:t>Denn ich habe nicht aus mir selbst geredet, sondern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der Vater, der mich gesandt hat</a:t>
            </a:r>
            <a:r>
              <a:rPr lang="de-DE" sz="2800" b="1">
                <a:latin typeface="Lucida Calligraphy" panose="03010101010101010101" pitchFamily="66" charset="0"/>
              </a:rPr>
              <a:t>, er hat mir ein Gebot gegeben, was ich sagen und was ich reden soll</a:t>
            </a:r>
            <a:r>
              <a:rPr lang="de-DE" sz="28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12, 49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51520" y="2708920"/>
            <a:ext cx="84969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„… das Wort, das ihr hört, ist nicht mein, sondern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des Vaters, der mich gesandt hat</a:t>
            </a:r>
            <a:r>
              <a:rPr lang="de-DE" sz="28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14, 24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51520" y="4365104"/>
            <a:ext cx="864096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„…</a:t>
            </a:r>
            <a:r>
              <a:rPr lang="de-DE" sz="2800" b="1">
                <a:latin typeface="Lucida Calligraphy" panose="03010101010101010101" pitchFamily="66" charset="0"/>
              </a:rPr>
              <a:t>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ich bin von Gott ausgegangen </a:t>
            </a:r>
            <a:r>
              <a:rPr lang="de-DE" sz="2800" b="1">
                <a:latin typeface="Lucida Calligraphy" panose="03010101010101010101" pitchFamily="66" charset="0"/>
              </a:rPr>
              <a:t>und gekommen; denn nicht von mir selbst bin ich gekommen, sondern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er hat mich gesandt</a:t>
            </a:r>
            <a:r>
              <a:rPr lang="de-DE" sz="28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8, 42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596336" y="652534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de-DE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4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51520" y="64606"/>
            <a:ext cx="864096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„Ich kann nichts von mir selbst aus tun.</a:t>
            </a: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Wie ich höre, so richte ich; und mein Gericht ist gerecht, denn ich suche nicht meinen Willen, sondern den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Willen des Vaters, </a:t>
            </a: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der mich gesandt hat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5, 30</a:t>
            </a:r>
          </a:p>
          <a:p>
            <a:pPr algn="ctr"/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339280" y="6526887"/>
            <a:ext cx="58069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2">
                    <a:lumMod val="50000"/>
                  </a:schemeClr>
                </a:solidFill>
                <a:latin typeface="Lucida Calligraphy" panose="03010101010101010101" pitchFamily="66" charset="0"/>
              </a:rPr>
              <a:t>Foto </a:t>
            </a:r>
            <a:r>
              <a:rPr lang="de-DE" sz="1000">
                <a:solidFill>
                  <a:schemeClr val="tx2">
                    <a:lumMod val="50000"/>
                  </a:schemeClr>
                </a:solidFill>
                <a:latin typeface="Lucida Calligraphy" panose="03010101010101010101" pitchFamily="66" charset="0"/>
              </a:rPr>
              <a:t>Katharina Wieland Müller  / </a:t>
            </a:r>
            <a:r>
              <a:rPr lang="de-DE" sz="1000" smtClean="0">
                <a:solidFill>
                  <a:schemeClr val="tx2">
                    <a:lumMod val="50000"/>
                  </a:schemeClr>
                </a:solidFill>
                <a:latin typeface="Lucida Calligraphy" panose="03010101010101010101" pitchFamily="66" charset="0"/>
              </a:rPr>
              <a:t>pixelio.de / Bearbeitung Jutta Deichsel</a:t>
            </a:r>
            <a:endParaRPr lang="de-DE" sz="1000">
              <a:solidFill>
                <a:schemeClr val="tx2">
                  <a:lumMod val="50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31540" y="2367171"/>
            <a:ext cx="82809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„… denn die Werke, die </a:t>
            </a:r>
            <a:r>
              <a:rPr lang="de-DE" sz="2400" b="1" smtClean="0">
                <a:latin typeface="Lucida Calligraphy" panose="03010101010101010101" pitchFamily="66" charset="0"/>
              </a:rPr>
              <a:t>mir </a:t>
            </a:r>
            <a:r>
              <a:rPr lang="de-DE" sz="2400" b="1">
                <a:latin typeface="Lucida Calligraphy" panose="03010101010101010101" pitchFamily="66" charset="0"/>
              </a:rPr>
              <a:t>der Vater gab, daß ich sie vollbringe, eben die Werke, die ich tue, geben Zeugnis von mir,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daß der Vater mich gesandt hat</a:t>
            </a:r>
            <a:r>
              <a:rPr lang="de-DE" sz="2400" b="1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5, 38</a:t>
            </a:r>
          </a:p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7812360" y="508518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    .</a:t>
            </a:r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7452320" y="4941168"/>
            <a:ext cx="126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04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07504" y="116632"/>
            <a:ext cx="87484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Jesus spricht zu ihnen: Meine Speise ist die, daß ich den Willen dessen tue,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der mich gesandt hat</a:t>
            </a:r>
            <a:r>
              <a:rPr lang="de-DE" sz="2400" b="1">
                <a:latin typeface="Lucida Calligraphy" panose="03010101010101010101" pitchFamily="66" charset="0"/>
              </a:rPr>
              <a:t>, und sein Werk vollbringe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4, 34</a:t>
            </a:r>
          </a:p>
          <a:p>
            <a:pPr algn="ctr"/>
            <a:endParaRPr lang="de-DE">
              <a:latin typeface="Lucida Calligraphy" panose="03010101010101010101" pitchFamily="66" charset="0"/>
            </a:endParaRPr>
          </a:p>
          <a:p>
            <a:pPr algn="ctr"/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203848" y="6514311"/>
            <a:ext cx="61206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smtClean="0">
                <a:solidFill>
                  <a:schemeClr val="tx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>Foto </a:t>
            </a:r>
            <a:r>
              <a:rPr lang="de-DE" sz="1200" b="1">
                <a:solidFill>
                  <a:schemeClr val="tx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>Petra Dirscherl  / </a:t>
            </a:r>
            <a:r>
              <a:rPr lang="de-DE" sz="12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Lucida Calligraphy" panose="03010101010101010101" pitchFamily="66" charset="0"/>
              </a:rPr>
              <a:t>pixelio.de / Bearbeitung Jutta Deichsel</a:t>
            </a:r>
            <a:endParaRPr lang="de-DE" sz="1200">
              <a:solidFill>
                <a:schemeClr val="tx1">
                  <a:lumMod val="85000"/>
                  <a:lumOff val="1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33264" y="1772816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„Wie mich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der lebendige Vater gesandt hat </a:t>
            </a:r>
            <a:r>
              <a:rPr lang="de-DE" sz="2400" b="1">
                <a:latin typeface="Lucida Calligraphy" panose="03010101010101010101" pitchFamily="66" charset="0"/>
              </a:rPr>
              <a:t>und ich um des Vaters willen lebe, so wird auch der, welcher mich ißt, um meinetwillen leben.“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6, 57</a:t>
            </a:r>
          </a:p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6876256" y="623731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421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238511" cy="685799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07504" y="188640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Im ersten Teil hatten wir bereits festgestellt, dass Jesus der Sohn Gottes ist. Lasst uns nun die Aussagen Jesu über seinen Vater studieren: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07504" y="1772816"/>
            <a:ext cx="89289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„Alles </a:t>
            </a:r>
            <a:r>
              <a:rPr lang="de-DE" sz="2400" b="1">
                <a:latin typeface="Lucida Calligraphy" panose="03010101010101010101" pitchFamily="66" charset="0"/>
              </a:rPr>
              <a:t>ist mir von meinem Vater übergeben worden; und niemand weiß, wer der Sohn ist, als nur der Vater; und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wer der Vater ist, weiß niemand als nur der Sohn </a:t>
            </a:r>
            <a:r>
              <a:rPr lang="de-DE" sz="2400" b="1">
                <a:latin typeface="Lucida Calligraphy" panose="03010101010101010101" pitchFamily="66" charset="0"/>
              </a:rPr>
              <a:t>und wem der Sohn es offenbaren will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Lukas 10, 22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0" y="378904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 Nicht, daß jemand den Vater gesehen hätte;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nur </a:t>
            </a:r>
            <a:r>
              <a:rPr lang="de-DE" sz="2400" b="1">
                <a:latin typeface="Lucida Calligraphy" panose="03010101010101010101" pitchFamily="66" charset="0"/>
              </a:rPr>
              <a:t>der, welcher von Gott gekommen ist,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hat den Vater gesehen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6, 46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94511" y="5517232"/>
            <a:ext cx="914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„Ich </a:t>
            </a:r>
            <a:r>
              <a:rPr lang="de-DE" sz="2400" b="1">
                <a:latin typeface="Lucida Calligraphy" panose="03010101010101010101" pitchFamily="66" charset="0"/>
              </a:rPr>
              <a:t>rede, was ich bei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meinem Vater </a:t>
            </a:r>
            <a:r>
              <a:rPr lang="de-DE" sz="2400" b="1">
                <a:latin typeface="Lucida Calligraphy" panose="03010101010101010101" pitchFamily="66" charset="0"/>
              </a:rPr>
              <a:t>gesehen </a:t>
            </a:r>
            <a:r>
              <a:rPr lang="de-DE" sz="2400" b="1" smtClean="0">
                <a:latin typeface="Lucida Calligraphy" panose="03010101010101010101" pitchFamily="66" charset="0"/>
              </a:rPr>
              <a:t>habe.“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8, 38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148064" y="6611778"/>
            <a:ext cx="21504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2">
                    <a:lumMod val="40000"/>
                    <a:lumOff val="60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tx2">
                  <a:lumMod val="40000"/>
                  <a:lumOff val="60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7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43508" y="404664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Jesus offenbarte ebenfalls, dass sein Vater </a:t>
            </a: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der Gott des Volkes Israel ist:</a:t>
            </a:r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0" y="1844824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„</a:t>
            </a:r>
            <a:r>
              <a:rPr lang="de-DE" sz="2800" b="1">
                <a:latin typeface="Lucida Calligraphy" panose="03010101010101010101" pitchFamily="66" charset="0"/>
              </a:rPr>
              <a:t>Jesus antwortete: </a:t>
            </a:r>
            <a:r>
              <a:rPr lang="de-DE" sz="2800" b="1" smtClean="0">
                <a:latin typeface="Lucida Calligraphy" panose="03010101010101010101" pitchFamily="66" charset="0"/>
              </a:rPr>
              <a:t>Wenn </a:t>
            </a:r>
            <a:r>
              <a:rPr lang="de-DE" sz="2800" b="1">
                <a:latin typeface="Lucida Calligraphy" panose="03010101010101010101" pitchFamily="66" charset="0"/>
              </a:rPr>
              <a:t>ich mich selbst ehre, so ist meine Ehre nichts;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es </a:t>
            </a:r>
            <a:r>
              <a:rPr lang="de-DE" sz="2800" b="1">
                <a:latin typeface="Lucida Calligraphy" panose="03010101010101010101" pitchFamily="66" charset="0"/>
              </a:rPr>
              <a:t>ist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mein Vater</a:t>
            </a:r>
            <a:r>
              <a:rPr lang="de-DE" sz="2800" b="1">
                <a:latin typeface="Lucida Calligraphy" panose="03010101010101010101" pitchFamily="66" charset="0"/>
              </a:rPr>
              <a:t>, der mich ehrt,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von </a:t>
            </a:r>
            <a:r>
              <a:rPr lang="de-DE" sz="2800" b="1">
                <a:latin typeface="Lucida Calligraphy" panose="03010101010101010101" pitchFamily="66" charset="0"/>
              </a:rPr>
              <a:t>welchem ihr saget,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er sei euer Gott</a:t>
            </a:r>
            <a:r>
              <a:rPr lang="de-DE" sz="28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8, 54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7255" y="6559587"/>
            <a:ext cx="27965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tx1">
                  <a:lumMod val="75000"/>
                  <a:lumOff val="2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03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251520" y="332656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Jesus hat uns ebenfalls belehrt, wen wir anbeten sollen, und in welcher </a:t>
            </a:r>
          </a:p>
          <a:p>
            <a:pPr algn="ctr"/>
            <a:r>
              <a:rPr lang="de-DE" sz="32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Art und Weise</a:t>
            </a:r>
            <a:endParaRPr lang="de-DE" sz="32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51520" y="2132856"/>
            <a:ext cx="85689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latin typeface="Lucida Calligraphy" panose="03010101010101010101" pitchFamily="66" charset="0"/>
              </a:rPr>
              <a:t>„Da sprach er zu ihnen: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Wenn </a:t>
            </a:r>
            <a:r>
              <a:rPr lang="de-DE" sz="2800" b="1">
                <a:latin typeface="Lucida Calligraphy" panose="03010101010101010101" pitchFamily="66" charset="0"/>
              </a:rPr>
              <a:t>ihr betet, </a:t>
            </a:r>
            <a:r>
              <a:rPr lang="de-DE" sz="2800" b="1" smtClean="0">
                <a:latin typeface="Lucida Calligraphy" panose="03010101010101010101" pitchFamily="66" charset="0"/>
              </a:rPr>
              <a:t>so </a:t>
            </a:r>
            <a:r>
              <a:rPr lang="de-DE" sz="2800" b="1">
                <a:latin typeface="Lucida Calligraphy" panose="03010101010101010101" pitchFamily="66" charset="0"/>
              </a:rPr>
              <a:t>sprechet: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Vater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, </a:t>
            </a:r>
            <a:r>
              <a:rPr lang="de-DE" sz="2800" b="1">
                <a:latin typeface="Lucida Calligraphy" panose="03010101010101010101" pitchFamily="66" charset="0"/>
              </a:rPr>
              <a:t>geheiligt werde dein Name!“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Lukas 11, 2</a:t>
            </a:r>
          </a:p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395536" y="4071848"/>
            <a:ext cx="842493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latin typeface="Lucida Calligraphy" panose="03010101010101010101" pitchFamily="66" charset="0"/>
              </a:rPr>
              <a:t>„Aber die Stunde kommt und ist schon da, wo die wahren Anbeter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den Vater im Geist und in der Wahrheit </a:t>
            </a:r>
            <a:r>
              <a:rPr lang="de-DE" sz="2800" b="1">
                <a:latin typeface="Lucida Calligraphy" panose="03010101010101010101" pitchFamily="66" charset="0"/>
              </a:rPr>
              <a:t>anbeten werden; denn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der Vater </a:t>
            </a:r>
            <a:r>
              <a:rPr lang="de-DE" sz="2800" b="1">
                <a:latin typeface="Lucida Calligraphy" panose="03010101010101010101" pitchFamily="66" charset="0"/>
              </a:rPr>
              <a:t>sucht solche Anbeter.“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4, 23</a:t>
            </a:r>
          </a:p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7452320" y="65973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de-DE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31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23528" y="260648"/>
            <a:ext cx="856895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„Der</a:t>
            </a:r>
            <a:r>
              <a:rPr lang="de-DE" sz="2800" b="1">
                <a:latin typeface="Lucida Calligraphy" panose="03010101010101010101" pitchFamily="66" charset="0"/>
              </a:rPr>
              <a:t>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welcher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mich gesandt hat, ist wahrhaftig</a:t>
            </a:r>
            <a:r>
              <a:rPr lang="de-DE" sz="2800" b="1">
                <a:latin typeface="Lucida Calligraphy" panose="03010101010101010101" pitchFamily="66" charset="0"/>
              </a:rPr>
              <a:t>; und was ich von ihm gehört habe,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das </a:t>
            </a:r>
            <a:r>
              <a:rPr lang="de-DE" sz="2800" b="1">
                <a:latin typeface="Lucida Calligraphy" panose="03010101010101010101" pitchFamily="66" charset="0"/>
              </a:rPr>
              <a:t>rede ich zu der Welt.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             Sie </a:t>
            </a:r>
            <a:r>
              <a:rPr lang="de-DE" sz="2800" b="1">
                <a:latin typeface="Lucida Calligraphy" panose="03010101010101010101" pitchFamily="66" charset="0"/>
              </a:rPr>
              <a:t>verstanden aber nicht,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          daß </a:t>
            </a:r>
            <a:r>
              <a:rPr lang="de-DE" sz="2800" b="1">
                <a:latin typeface="Lucida Calligraphy" panose="03010101010101010101" pitchFamily="66" charset="0"/>
              </a:rPr>
              <a:t>er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vom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Vater </a:t>
            </a:r>
            <a:endParaRPr lang="de-DE" sz="28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                </a:t>
            </a:r>
            <a:r>
              <a:rPr lang="de-DE" sz="2800" b="1" smtClean="0">
                <a:latin typeface="Lucida Calligraphy" panose="03010101010101010101" pitchFamily="66" charset="0"/>
              </a:rPr>
              <a:t>zu </a:t>
            </a:r>
            <a:r>
              <a:rPr lang="de-DE" sz="2800" b="1">
                <a:latin typeface="Lucida Calligraphy" panose="03010101010101010101" pitchFamily="66" charset="0"/>
              </a:rPr>
              <a:t>ihnen redete</a:t>
            </a:r>
            <a:r>
              <a:rPr lang="de-DE" sz="2800" b="1" smtClean="0">
                <a:latin typeface="Lucida Calligraphy" panose="03010101010101010101" pitchFamily="66" charset="0"/>
              </a:rPr>
              <a:t>.“       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                      Johannes 8, 26.27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812360" y="652534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de-DE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49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44" y="0"/>
            <a:ext cx="9159843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79512" y="404664"/>
            <a:ext cx="878497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smtClean="0">
                <a:latin typeface="Lucida Calligraphy" panose="03010101010101010101" pitchFamily="66" charset="0"/>
              </a:rPr>
              <a:t>„</a:t>
            </a:r>
            <a:r>
              <a:rPr lang="de-DE" sz="2800" b="1" smtClean="0">
                <a:latin typeface="Lucida Calligraphy" panose="03010101010101010101" pitchFamily="66" charset="0"/>
              </a:rPr>
              <a:t>W</a:t>
            </a:r>
            <a:r>
              <a:rPr lang="de-DE" sz="2800" b="1">
                <a:latin typeface="Lucida Calligraphy" panose="03010101010101010101" pitchFamily="66" charset="0"/>
              </a:rPr>
              <a:t>ir wissen aber, daß der Sohn Gottes gekommen ist und uns einen Sinn gegeben hat, daß wir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denWahrhaftigen</a:t>
            </a:r>
            <a:r>
              <a:rPr lang="de-DE" sz="2800" b="1" smtClean="0">
                <a:latin typeface="Lucida Calligraphy" panose="03010101010101010101" pitchFamily="66" charset="0"/>
              </a:rPr>
              <a:t> erkennen. </a:t>
            </a: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   Und wir sind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in dem Wahrhaftigen</a:t>
            </a:r>
            <a:r>
              <a:rPr lang="de-DE" sz="2800" b="1" smtClean="0">
                <a:latin typeface="Lucida Calligraphy" panose="03010101010101010101" pitchFamily="66" charset="0"/>
              </a:rPr>
              <a:t>, </a:t>
            </a: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     in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seinem Sohne Jesus Christus</a:t>
            </a:r>
            <a:r>
              <a:rPr lang="de-DE" sz="2800" b="1" smtClean="0">
                <a:latin typeface="Lucida Calligraphy" panose="03010101010101010101" pitchFamily="66" charset="0"/>
              </a:rPr>
              <a:t>.“</a:t>
            </a:r>
            <a:r>
              <a:rPr lang="de-DE" sz="2800" smtClean="0">
                <a:latin typeface="Lucida Calligraphy" panose="03010101010101010101" pitchFamily="66" charset="0"/>
              </a:rPr>
              <a:t> 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1. Johannes 5, 20</a:t>
            </a:r>
          </a:p>
          <a:p>
            <a:pPr algn="ctr"/>
            <a:endParaRPr lang="de-DE" sz="2800"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779912" y="6519827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Foto Andreas Agne, pixelio.de  / BearbeitungJutta Deichsel</a:t>
            </a:r>
            <a:endParaRPr lang="de-DE" sz="1200">
              <a:solidFill>
                <a:schemeClr val="bg2">
                  <a:lumMod val="2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987824" y="573325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65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534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15516" y="476672"/>
            <a:ext cx="87129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Mit diesen Informationen ist es jetzt ganz einfach, denjenigen zu identifizieren, der auf dem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Thron des Universums sitzt</a:t>
            </a:r>
            <a:r>
              <a:rPr lang="de-DE" sz="2800" b="1" smtClean="0">
                <a:latin typeface="Lucida Calligraphy" panose="03010101010101010101" pitchFamily="66" charset="0"/>
              </a:rPr>
              <a:t>, und den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Hochbetagten</a:t>
            </a:r>
            <a:r>
              <a:rPr lang="de-DE" sz="2800" b="1" smtClean="0">
                <a:latin typeface="Lucida Calligraphy" panose="03010101010101010101" pitchFamily="66" charset="0"/>
              </a:rPr>
              <a:t> aus dem biblischen Buch des Propheten Daniel: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372200" y="544522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endParaRPr lang="de-DE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93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07504" y="260648"/>
            <a:ext cx="892899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„Und </a:t>
            </a:r>
            <a:r>
              <a:rPr lang="de-DE" sz="2800" b="1">
                <a:latin typeface="Lucida Calligraphy" panose="03010101010101010101" pitchFamily="66" charset="0"/>
              </a:rPr>
              <a:t>siehe, ein Stuhl war gesetzt im Himmel, und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auf dem Stuhl saß </a:t>
            </a:r>
            <a:r>
              <a:rPr lang="de-DE" sz="2800" b="1" u="sng">
                <a:solidFill>
                  <a:srgbClr val="FF0000"/>
                </a:solidFill>
                <a:latin typeface="Lucida Calligraphy" panose="03010101010101010101" pitchFamily="66" charset="0"/>
              </a:rPr>
              <a:t>einer</a:t>
            </a:r>
            <a:r>
              <a:rPr lang="de-DE" sz="2800" b="1">
                <a:latin typeface="Lucida Calligraphy" panose="03010101010101010101" pitchFamily="66" charset="0"/>
              </a:rPr>
              <a:t>;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>
                <a:latin typeface="Lucida Calligraphy" panose="03010101010101010101" pitchFamily="66" charset="0"/>
              </a:rPr>
              <a:t>und der dasaß, war gleich anzusehen wie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der </a:t>
            </a:r>
            <a:r>
              <a:rPr lang="de-DE" sz="2800" b="1">
                <a:latin typeface="Lucida Calligraphy" panose="03010101010101010101" pitchFamily="66" charset="0"/>
              </a:rPr>
              <a:t>Stein Jaspis und Sarder;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und </a:t>
            </a:r>
            <a:r>
              <a:rPr lang="de-DE" sz="2800" b="1">
                <a:latin typeface="Lucida Calligraphy" panose="03010101010101010101" pitchFamily="66" charset="0"/>
              </a:rPr>
              <a:t>ein Regenbogen war um den Stuhl,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gleich </a:t>
            </a:r>
            <a:r>
              <a:rPr lang="de-DE" sz="2800" b="1">
                <a:latin typeface="Lucida Calligraphy" panose="03010101010101010101" pitchFamily="66" charset="0"/>
              </a:rPr>
              <a:t>anzusehen wie ein Smaragd</a:t>
            </a:r>
            <a:r>
              <a:rPr lang="de-DE" sz="2800" b="1" smtClean="0">
                <a:latin typeface="Lucida Calligraphy" panose="03010101010101010101" pitchFamily="66" charset="0"/>
              </a:rPr>
              <a:t>.“ 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Offenbarung 4, 5.6  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804248" y="566124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8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51520" y="260648"/>
            <a:ext cx="871296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„</a:t>
            </a:r>
            <a:r>
              <a:rPr lang="de-DE" sz="2800" b="1">
                <a:latin typeface="Lucida Calligraphy" panose="03010101010101010101" pitchFamily="66" charset="0"/>
              </a:rPr>
              <a:t>Solches sah ich, bis Throne aufgestellt wurden und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ein</a:t>
            </a:r>
            <a:r>
              <a:rPr lang="de-DE" sz="2800" b="1">
                <a:latin typeface="Lucida Calligraphy" panose="03010101010101010101" pitchFamily="66" charset="0"/>
              </a:rPr>
              <a:t>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Hochbetagter sich setzte</a:t>
            </a:r>
            <a:r>
              <a:rPr lang="de-DE" sz="2800" b="1">
                <a:latin typeface="Lucida Calligraphy" panose="03010101010101010101" pitchFamily="66" charset="0"/>
              </a:rPr>
              <a:t>.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Sein Kleid war schneeweiß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und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das Haar seines Hauptes wie reine Wolle;</a:t>
            </a:r>
            <a:r>
              <a:rPr lang="de-DE" sz="2800" b="1">
                <a:latin typeface="Lucida Calligraphy" panose="03010101010101010101" pitchFamily="66" charset="0"/>
              </a:rPr>
              <a:t>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sein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Thron waren Feuerflammen und </a:t>
            </a:r>
            <a:endParaRPr lang="de-DE" sz="28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seine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Räder ein brennendes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Feuer</a:t>
            </a:r>
            <a:r>
              <a:rPr lang="de-DE" sz="2800" b="1" smtClean="0">
                <a:latin typeface="Lucida Calligraphy" panose="03010101010101010101" pitchFamily="66" charset="0"/>
              </a:rPr>
              <a:t>. </a:t>
            </a: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Ein </a:t>
            </a:r>
            <a:r>
              <a:rPr lang="de-DE" sz="2800" b="1">
                <a:latin typeface="Lucida Calligraphy" panose="03010101010101010101" pitchFamily="66" charset="0"/>
              </a:rPr>
              <a:t>Feuerstrom ergoß sich und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ging </a:t>
            </a:r>
            <a:r>
              <a:rPr lang="de-DE" sz="2800" b="1">
                <a:latin typeface="Lucida Calligraphy" panose="03010101010101010101" pitchFamily="66" charset="0"/>
              </a:rPr>
              <a:t>von ihm aus.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Tausendmal </a:t>
            </a:r>
            <a:r>
              <a:rPr lang="de-DE" sz="2800" b="1">
                <a:latin typeface="Lucida Calligraphy" panose="03010101010101010101" pitchFamily="66" charset="0"/>
              </a:rPr>
              <a:t>Tausende dienten ihm emsiglich, und zehntausendmal Zehntausende standen vor </a:t>
            </a:r>
            <a:r>
              <a:rPr lang="de-DE" sz="2800" b="1" smtClean="0">
                <a:latin typeface="Lucida Calligraphy" panose="03010101010101010101" pitchFamily="66" charset="0"/>
              </a:rPr>
              <a:t>ihm …“      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Daniel 7, 9.10</a:t>
            </a:r>
          </a:p>
          <a:p>
            <a:pPr algn="ctr"/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07504" y="5661248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Hier wird uns der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Vater </a:t>
            </a:r>
            <a:r>
              <a:rPr lang="de-DE" sz="2800" b="1" smtClean="0">
                <a:latin typeface="Lucida Calligraphy" panose="03010101010101010101" pitchFamily="66" charset="0"/>
              </a:rPr>
              <a:t>vorgestellt und in den Versen 13 und 14 sehen wir den 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Sohn</a:t>
            </a:r>
            <a:r>
              <a:rPr lang="de-DE" sz="2800" b="1" smtClean="0">
                <a:latin typeface="Lucida Calligraphy" panose="03010101010101010101" pitchFamily="66" charset="0"/>
              </a:rPr>
              <a:t>: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164288" y="659735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bg1">
                    <a:lumMod val="75000"/>
                  </a:schemeClr>
                </a:solidFill>
              </a:rPr>
              <a:t>.</a:t>
            </a:r>
            <a:endParaRPr lang="de-DE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90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15516" y="548680"/>
            <a:ext cx="87129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latin typeface="Lucida Calligraphy" panose="03010101010101010101" pitchFamily="66" charset="0"/>
              </a:rPr>
              <a:t>Ich sah in den Nachtgesichten und siehe,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es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kam einer mit den Wolken des Himmels, gleich einem Menschensohn</a:t>
            </a:r>
            <a:r>
              <a:rPr lang="de-DE" sz="2800" b="1">
                <a:latin typeface="Lucida Calligraphy" panose="03010101010101010101" pitchFamily="66" charset="0"/>
              </a:rPr>
              <a:t>;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der </a:t>
            </a:r>
            <a:r>
              <a:rPr lang="de-DE" sz="2800" b="1">
                <a:latin typeface="Lucida Calligraphy" panose="03010101010101010101" pitchFamily="66" charset="0"/>
              </a:rPr>
              <a:t>gelangte bis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zu dem Hochbetagten </a:t>
            </a:r>
            <a:endParaRPr lang="de-DE" sz="28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und </a:t>
            </a:r>
            <a:r>
              <a:rPr lang="de-DE" sz="2800" b="1">
                <a:latin typeface="Lucida Calligraphy" panose="03010101010101010101" pitchFamily="66" charset="0"/>
              </a:rPr>
              <a:t>wurde vor ihn gebracht.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Und ihm wurde Gewalt, Ehre und </a:t>
            </a:r>
            <a:endParaRPr lang="de-DE" sz="28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königliche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Würde verliehen</a:t>
            </a:r>
            <a:r>
              <a:rPr lang="de-DE" sz="2800" b="1">
                <a:latin typeface="Lucida Calligraphy" panose="03010101010101010101" pitchFamily="66" charset="0"/>
              </a:rPr>
              <a:t>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daß </a:t>
            </a:r>
            <a:r>
              <a:rPr lang="de-DE" sz="2800" b="1">
                <a:latin typeface="Lucida Calligraphy" panose="03010101010101010101" pitchFamily="66" charset="0"/>
              </a:rPr>
              <a:t>ihm alle Völker, Stämme und Zungen dienen sollten; seine Gewalt ist eine ewige Gewalt, die nicht vergeht, </a:t>
            </a:r>
            <a:endParaRPr lang="de-DE" sz="28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und 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sein Königtum wird nie untergehen</a:t>
            </a:r>
            <a:r>
              <a:rPr lang="de-DE" sz="2800" b="1" smtClean="0">
                <a:latin typeface="Lucida Calligraphy" panose="03010101010101010101" pitchFamily="66" charset="0"/>
              </a:rPr>
              <a:t>.</a:t>
            </a:r>
          </a:p>
          <a:p>
            <a:pPr algn="ctr"/>
            <a:r>
              <a:rPr lang="de-DE" sz="2000" smtClean="0">
                <a:latin typeface="Lucida Calligraphy" panose="03010101010101010101" pitchFamily="66" charset="0"/>
              </a:rPr>
              <a:t>Daniel 7, 13.14</a:t>
            </a:r>
            <a:endParaRPr lang="de-DE" sz="2000"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8244408" y="6453336"/>
            <a:ext cx="684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tx2"/>
                </a:solidFill>
              </a:rPr>
              <a:t>.</a:t>
            </a:r>
            <a:endParaRPr lang="de-DE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27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wipe/>
      </p:transition>
    </mc:Choice>
    <mc:Fallback xmlns="">
      <p:transition spd="slow" advClick="0" advTm="1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345450" y="476672"/>
            <a:ext cx="83529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Wunderbar! </a:t>
            </a: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Der Vater, der  Gott des Universums, </a:t>
            </a: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wird seinem Sohn </a:t>
            </a:r>
          </a:p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das Königreich übergeben.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79512" y="2882950"/>
            <a:ext cx="8712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latin typeface="Lucida Calligraphy" panose="03010101010101010101" pitchFamily="66" charset="0"/>
              </a:rPr>
              <a:t>Seinem Sohn, der durch sein Leben und Sterben hier auf dieser Erde den Charakter des Vaters dem ganzen Universum kundgetan hat.</a:t>
            </a:r>
            <a:endParaRPr lang="de-DE" sz="2800" b="1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79512" y="5301208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Wohl dem, der ein Bürger dieses ewigen Königreiches der Liebe sein wird!</a:t>
            </a:r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804248" y="659735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de-DE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92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18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0" y="3861048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W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ie ist es mit Dir?</a:t>
            </a:r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0" y="486916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Gehörst du auch schon zum Königreich des Sohnes Gottes?</a:t>
            </a:r>
            <a:endParaRPr lang="de-DE" sz="36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6558825"/>
            <a:ext cx="58326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2">
                    <a:lumMod val="50000"/>
                  </a:schemeClr>
                </a:solidFill>
                <a:latin typeface="Lucida Calligraphy" panose="03010101010101010101" pitchFamily="66" charset="0"/>
              </a:rPr>
              <a:t>Foto Dean.Hormann „Meine Wenigkeit“ www.piqs.de</a:t>
            </a:r>
            <a:endParaRPr lang="de-DE" sz="1000">
              <a:solidFill>
                <a:schemeClr val="tx2">
                  <a:lumMod val="50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37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93887" cy="6858000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3752" y="260648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Jesus, der Sohn Gottes, ist vom Himmel gekommen, um uns den Vater zu offenbaren. </a:t>
            </a: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Johannes bestätigt das in seinem Evangelium: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9887" y="1854116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„Niemand </a:t>
            </a:r>
            <a:r>
              <a:rPr lang="de-DE" sz="2400" b="1">
                <a:latin typeface="Lucida Calligraphy" panose="03010101010101010101" pitchFamily="66" charset="0"/>
              </a:rPr>
              <a:t>hat Gott je gesehen;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eingeborene Sohn</a:t>
            </a:r>
            <a:r>
              <a:rPr lang="de-DE" sz="2400" b="1">
                <a:latin typeface="Lucida Calligraphy" panose="03010101010101010101" pitchFamily="66" charset="0"/>
              </a:rPr>
              <a:t>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in des Vaters Schoß </a:t>
            </a:r>
            <a:r>
              <a:rPr lang="de-DE" sz="2400" b="1">
                <a:latin typeface="Lucida Calligraphy" panose="03010101010101010101" pitchFamily="66" charset="0"/>
              </a:rPr>
              <a:t>ist,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der </a:t>
            </a:r>
            <a:r>
              <a:rPr lang="de-DE" sz="2400" b="1">
                <a:latin typeface="Lucida Calligraphy" panose="03010101010101010101" pitchFamily="66" charset="0"/>
              </a:rPr>
              <a:t>hat </a:t>
            </a:r>
            <a:r>
              <a:rPr lang="de-DE" sz="2400" b="1" smtClean="0">
                <a:latin typeface="Lucida Calligraphy" panose="03010101010101010101" pitchFamily="66" charset="0"/>
              </a:rPr>
              <a:t>ihn </a:t>
            </a:r>
            <a:r>
              <a:rPr lang="de-DE" sz="2400" b="1">
                <a:latin typeface="Lucida Calligraphy" panose="03010101010101010101" pitchFamily="66" charset="0"/>
              </a:rPr>
              <a:t>uns verkündigt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1, 18 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51520" y="6381328"/>
            <a:ext cx="38884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2">
                  <a:lumMod val="10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41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117624" y="620688"/>
            <a:ext cx="885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Sag doch einfach auch</a:t>
            </a:r>
            <a:r>
              <a:rPr lang="de-DE" smtClean="0"/>
              <a:t>: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2920" y="148478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„Ja</a:t>
            </a:r>
            <a:r>
              <a:rPr lang="de-DE" sz="2800" b="1">
                <a:solidFill>
                  <a:srgbClr val="FF0000"/>
                </a:solidFill>
                <a:latin typeface="Lucida Calligraphy" panose="03010101010101010101" pitchFamily="66" charset="0"/>
              </a:rPr>
              <a:t>, Herr, ich glaube, daß du der Christus bist, der Sohn Gottes, der in die Welt kommen soll</a:t>
            </a:r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.“</a:t>
            </a:r>
            <a:endParaRPr lang="de-DE" sz="28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90736" y="6611779"/>
            <a:ext cx="44284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Lucida Calligraphy" panose="03010101010101010101" pitchFamily="66" charset="0"/>
              </a:rPr>
              <a:t>Foto: </a:t>
            </a:r>
            <a:r>
              <a:rPr lang="de-DE" sz="1000" b="1">
                <a:solidFill>
                  <a:schemeClr val="tx1">
                    <a:lumMod val="65000"/>
                    <a:lumOff val="35000"/>
                  </a:schemeClr>
                </a:solidFill>
                <a:latin typeface="Lucida Calligraphy" panose="03010101010101010101" pitchFamily="66" charset="0"/>
              </a:rPr>
              <a:t>eckwe  / pixelio.de</a:t>
            </a:r>
            <a:endParaRPr lang="de-DE" sz="1000">
              <a:solidFill>
                <a:schemeClr val="tx1">
                  <a:lumMod val="65000"/>
                  <a:lumOff val="3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020272" y="6471870"/>
            <a:ext cx="214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www.maranathamedia.d</a:t>
            </a:r>
            <a:r>
              <a:rPr lang="de-DE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34930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7421" cy="6858000"/>
          </a:xfrm>
        </p:spPr>
      </p:pic>
      <p:sp>
        <p:nvSpPr>
          <p:cNvPr id="8" name="Textfeld 7"/>
          <p:cNvSpPr txBox="1"/>
          <p:nvPr/>
        </p:nvSpPr>
        <p:spPr>
          <a:xfrm>
            <a:off x="-1422" y="2060848"/>
            <a:ext cx="9144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>
                <a:solidFill>
                  <a:srgbClr val="FF0000"/>
                </a:solidFill>
                <a:latin typeface="Lucida Calligraphy" panose="03010101010101010101" pitchFamily="66" charset="0"/>
              </a:rPr>
              <a:t>Denn Gott hat die Welt so geliebt, daß er seinen eingeborenen Sohn gab, </a:t>
            </a:r>
            <a:endParaRPr lang="de-DE" sz="40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40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damit </a:t>
            </a:r>
            <a:r>
              <a:rPr lang="de-DE" sz="4000" b="1">
                <a:solidFill>
                  <a:srgbClr val="FF0000"/>
                </a:solidFill>
                <a:latin typeface="Lucida Calligraphy" panose="03010101010101010101" pitchFamily="66" charset="0"/>
              </a:rPr>
              <a:t>jeder, der an ihn glaubt, nicht verloren gehe, </a:t>
            </a:r>
            <a:endParaRPr lang="de-DE" sz="40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40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sondern </a:t>
            </a:r>
            <a:r>
              <a:rPr lang="de-DE" sz="4000" b="1">
                <a:solidFill>
                  <a:srgbClr val="FF0000"/>
                </a:solidFill>
                <a:latin typeface="Lucida Calligraphy" panose="03010101010101010101" pitchFamily="66" charset="0"/>
              </a:rPr>
              <a:t>ewiges Leben </a:t>
            </a:r>
            <a:r>
              <a:rPr lang="de-DE" sz="40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habe.</a:t>
            </a:r>
            <a:endParaRPr lang="de-DE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Johannes 1, 12</a:t>
            </a:r>
            <a:r>
              <a:rPr lang="de-DE" smtClean="0">
                <a:latin typeface="Lucida Calligraphy" panose="03010101010101010101" pitchFamily="66" charset="0"/>
              </a:rPr>
              <a:t>, 12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084168" y="6562512"/>
            <a:ext cx="29523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latin typeface="Lucida Calligraphy" panose="03010101010101010101" pitchFamily="66" charset="0"/>
              </a:rPr>
              <a:t>www.maranathamedia.de</a:t>
            </a:r>
            <a:endParaRPr lang="de-DE" sz="100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1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000">
        <p:wipe/>
      </p:transition>
    </mc:Choice>
    <mc:Fallback xmlns="">
      <p:transition spd="slow" advClick="0" advTm="2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-22558" y="295636"/>
            <a:ext cx="9166557" cy="658806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755576" y="98072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Vielen Dank fürs Anschauen. Gott segne Dich!</a:t>
            </a:r>
            <a:endParaRPr lang="de-DE" sz="200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899592" y="2564904"/>
            <a:ext cx="72728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Erstellung: Jutta Deichsel</a:t>
            </a:r>
          </a:p>
          <a:p>
            <a:endParaRPr lang="de-DE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899592" y="3117887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200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861084" y="4941168"/>
            <a:ext cx="810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Musik</a:t>
            </a:r>
            <a:r>
              <a:rPr lang="de-DE" sz="2000">
                <a:solidFill>
                  <a:schemeClr val="bg1"/>
                </a:solidFill>
                <a:latin typeface="Lucida Calligraphy" panose="03010101010101010101" pitchFamily="66" charset="0"/>
              </a:rPr>
              <a:t> </a:t>
            </a:r>
            <a:r>
              <a:rPr lang="de-DE" sz="2000" smtClean="0">
                <a:solidFill>
                  <a:schemeClr val="bg1"/>
                </a:solidFill>
                <a:latin typeface="Lucida Calligraphy" panose="03010101010101010101" pitchFamily="66" charset="0"/>
              </a:rPr>
              <a:t>aus „An Offering“ von Kimberly Floyd-Miles</a:t>
            </a:r>
            <a:endParaRPr lang="de-DE" sz="2000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115616" y="62373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Maranathamedia.de</a:t>
            </a:r>
            <a:endParaRPr lang="de-DE"/>
          </a:p>
        </p:txBody>
      </p:sp>
      <p:sp>
        <p:nvSpPr>
          <p:cNvPr id="12" name="Textfeld 11"/>
          <p:cNvSpPr txBox="1"/>
          <p:nvPr/>
        </p:nvSpPr>
        <p:spPr>
          <a:xfrm>
            <a:off x="791071" y="5802993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smtClean="0">
                <a:solidFill>
                  <a:schemeClr val="bg1"/>
                </a:solidFill>
                <a:latin typeface="Lucida Calligraphy" panose="03010101010101010101" pitchFamily="66" charset="0"/>
              </a:rPr>
              <a:t>Besuche uns auch auf www.du-bist-wertvoll-und-geliebt.de</a:t>
            </a:r>
            <a:endParaRPr lang="de-DE" sz="2000" b="1">
              <a:solidFill>
                <a:schemeClr val="bg1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308304" y="65253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/>
              <a:t>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17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B</a:t>
            </a:r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Textfeld 4"/>
          <p:cNvSpPr txBox="1"/>
          <p:nvPr/>
        </p:nvSpPr>
        <p:spPr>
          <a:xfrm>
            <a:off x="647056" y="404664"/>
            <a:ext cx="8496944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Fotos in der Reihenfolge des Erscheinens</a:t>
            </a:r>
            <a:r>
              <a:rPr lang="de-DE" sz="16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:</a:t>
            </a:r>
          </a:p>
          <a:p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Cornerstone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./ 7. / 24. / 26. Joujou/ pixelio.de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3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/ 18. / 31.  Katharina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Wieland Müller / 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4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Marica Herre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5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b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y chinese / Quelle piqs.de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6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/ 12.  Berggeist007 / pixelio.de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8.  Sven Klöpping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9.  by tululli „Beach clouds“ /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Quelle piqs.de</a:t>
            </a: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10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Jürgen Treiber / pixelio.de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11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 by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tululli „Beach clouds“ / Quelle 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piqs.de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13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Luis Argerich / Quelle piqs.de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14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Johanna Deichsel / privat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15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Gabriele Planthaber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16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. Peter Freitag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/ 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17. Norbert Flotzinger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19. Petra Dirscherl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20. Ulrich Antas, Minden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21. Siegfried Baier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22. Zaubervogel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23. Andreas Agne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25. R.K. by Herla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27. Hannes Tier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28. Claudia Hautumm / pixelio.de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29. </a:t>
            </a:r>
            <a:r>
              <a:rPr lang="de-DE" sz="140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Dean.Hormann „Meine Wenigkeit“ Some rights reserved / Quelle </a:t>
            </a:r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piqs.de</a:t>
            </a:r>
          </a:p>
          <a:p>
            <a:r>
              <a:rPr lang="de-DE" sz="1400" smtClean="0">
                <a:solidFill>
                  <a:schemeClr val="bg1">
                    <a:lumMod val="50000"/>
                  </a:schemeClr>
                </a:solidFill>
                <a:latin typeface="Lucida Calligraphy" panose="03010101010101010101" pitchFamily="66" charset="0"/>
              </a:rPr>
              <a:t>30. R.K. by ekwe / pixelio.de</a:t>
            </a:r>
            <a:endParaRPr lang="de-DE" sz="14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endParaRPr lang="de-DE" sz="1600" smtClean="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endParaRPr lang="de-DE" sz="1600" smtClean="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endParaRPr lang="de-DE" sz="1600">
              <a:solidFill>
                <a:schemeClr val="bg1">
                  <a:lumMod val="50000"/>
                </a:schemeClr>
              </a:solidFill>
              <a:latin typeface="Lucida Calligraphy" panose="03010101010101010101" pitchFamily="66" charset="0"/>
            </a:endParaRPr>
          </a:p>
          <a:p>
            <a:endParaRPr lang="de-DE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99592" y="6093296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smtClean="0">
                <a:latin typeface="Lucida Calligraphy" panose="03010101010101010101" pitchFamily="66" charset="0"/>
              </a:rPr>
              <a:t>www.maranathamedia.de</a:t>
            </a:r>
            <a:endParaRPr lang="de-DE" sz="160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65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wipe/>
      </p:transition>
    </mc:Choice>
    <mc:Fallback xmlns="">
      <p:transition spd="slow" advClick="0" advTm="1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6202" y="293747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In seinem hohenpriesterlichen Gebet offenbart uns Jesus die Identitä t seines Vaters: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07504" y="1412776"/>
            <a:ext cx="89391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Das ist aber das ewige Leben, daß sie dich, der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du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allein wahrer Gott bist</a:t>
            </a:r>
            <a:r>
              <a:rPr lang="de-DE" sz="2400" b="1">
                <a:latin typeface="Lucida Calligraphy" panose="03010101010101010101" pitchFamily="66" charset="0"/>
              </a:rPr>
              <a:t>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und </a:t>
            </a:r>
            <a:r>
              <a:rPr lang="de-DE" sz="2400" b="1">
                <a:latin typeface="Lucida Calligraphy" panose="03010101010101010101" pitchFamily="66" charset="0"/>
              </a:rPr>
              <a:t>den du gesandt hast, Jesum Christum, erkennen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17, 3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07504" y="6381328"/>
            <a:ext cx="3456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6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1">
                  <a:lumMod val="6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41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6566" y="1166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Jesus nennt seinen Vater den allein wahren Gott. </a:t>
            </a: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Er sagt auch zu seinen Jüngern, dass sein </a:t>
            </a: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Vater sein Gott ist: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6566" y="1527671"/>
            <a:ext cx="91207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Jesus spricht zu ihr: Rühre mich nicht an, denn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ich </a:t>
            </a:r>
            <a:r>
              <a:rPr lang="de-DE" sz="2400" b="1">
                <a:latin typeface="Lucida Calligraphy" panose="03010101010101010101" pitchFamily="66" charset="0"/>
              </a:rPr>
              <a:t>bin noch nicht aufgefahren zu meinem Vater.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Gehe </a:t>
            </a:r>
            <a:r>
              <a:rPr lang="de-DE" sz="2400" b="1">
                <a:latin typeface="Lucida Calligraphy" panose="03010101010101010101" pitchFamily="66" charset="0"/>
              </a:rPr>
              <a:t>aber zu meinen Brüdern und sage ihnen: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Ich </a:t>
            </a:r>
            <a:r>
              <a:rPr lang="de-DE" sz="2400" b="1">
                <a:latin typeface="Lucida Calligraphy" panose="03010101010101010101" pitchFamily="66" charset="0"/>
              </a:rPr>
              <a:t>fahre auf zu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meinem Vater </a:t>
            </a:r>
            <a:r>
              <a:rPr lang="de-DE" sz="2400" b="1">
                <a:latin typeface="Lucida Calligraphy" panose="03010101010101010101" pitchFamily="66" charset="0"/>
              </a:rPr>
              <a:t>und eurem Vater,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zu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meinem Gott </a:t>
            </a:r>
            <a:r>
              <a:rPr lang="de-DE" sz="2400" b="1">
                <a:latin typeface="Lucida Calligraphy" panose="03010101010101010101" pitchFamily="66" charset="0"/>
              </a:rPr>
              <a:t>und eurem Gott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Johannes 20, 17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516216" y="6569059"/>
            <a:ext cx="24899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www.maranathamedia.dex</a:t>
            </a:r>
            <a:endParaRPr lang="de-DE" sz="1000">
              <a:solidFill>
                <a:schemeClr val="bg2">
                  <a:lumMod val="10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0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07504" y="260648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Auch Paulus erwähnt immer wieder den Gott und Vater unseres Herrn Jesus Christus: 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0" y="1268760"/>
            <a:ext cx="90364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Gelobt sei der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Gott</a:t>
            </a:r>
            <a:r>
              <a:rPr lang="de-DE" sz="2400" b="1">
                <a:latin typeface="Lucida Calligraphy" panose="03010101010101010101" pitchFamily="66" charset="0"/>
              </a:rPr>
              <a:t>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und Vater unsres Herrn Jesus Christus, </a:t>
            </a:r>
            <a:r>
              <a:rPr lang="de-DE" sz="2400" b="1">
                <a:latin typeface="Lucida Calligraphy" panose="03010101010101010101" pitchFamily="66" charset="0"/>
              </a:rPr>
              <a:t>der Vater der Barmherzigkeit und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Gott </a:t>
            </a:r>
            <a:r>
              <a:rPr lang="de-DE" sz="2400" b="1">
                <a:latin typeface="Lucida Calligraphy" panose="03010101010101010101" pitchFamily="66" charset="0"/>
              </a:rPr>
              <a:t>alles Trostes</a:t>
            </a:r>
            <a:r>
              <a:rPr lang="de-DE" sz="2400" b="1" smtClean="0">
                <a:latin typeface="Lucida Calligraphy" panose="03010101010101010101" pitchFamily="66" charset="0"/>
              </a:rPr>
              <a:t>,“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2. Korinther 1, 3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0" y="2815768"/>
            <a:ext cx="73803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Gepriesen sei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der Gott und Vater unsres Herrn Jesus Christus</a:t>
            </a:r>
            <a:r>
              <a:rPr lang="de-DE" sz="2400" b="1">
                <a:latin typeface="Lucida Calligraphy" panose="03010101010101010101" pitchFamily="66" charset="0"/>
              </a:rPr>
              <a:t>, der uns mit jedem geistlichen Segen gesegnet hat in den himmlischen Regionen durch Christus</a:t>
            </a:r>
            <a:r>
              <a:rPr lang="de-DE" sz="2400" b="1" smtClean="0">
                <a:latin typeface="Lucida Calligraphy" panose="03010101010101010101" pitchFamily="66" charset="0"/>
              </a:rPr>
              <a:t>;“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Epheser 1, 3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0" y="4869160"/>
            <a:ext cx="7164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Wir danken dem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Gott und Vater unsres Herrn Jesus Christus, </a:t>
            </a:r>
            <a:r>
              <a:rPr lang="de-DE" sz="2400" b="1">
                <a:latin typeface="Lucida Calligraphy" panose="03010101010101010101" pitchFamily="66" charset="0"/>
              </a:rPr>
              <a:t>so oft wir für euch beten</a:t>
            </a:r>
            <a:r>
              <a:rPr lang="de-DE" sz="2400" b="1" smtClean="0">
                <a:latin typeface="Lucida Calligraphy" panose="03010101010101010101" pitchFamily="66" charset="0"/>
              </a:rPr>
              <a:t>,“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Kolosser 1, 23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851920" y="6597351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6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1">
                  <a:lumMod val="6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5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Jesu Aussagen über seinen Gott und Vater </a:t>
            </a: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sind eindeutig:</a:t>
            </a:r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3283" y="112474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„Mein Vater, der sie mir gegeben hat, </a:t>
            </a:r>
          </a:p>
          <a:p>
            <a:pPr algn="ctr"/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ist größer als alle</a:t>
            </a:r>
            <a:r>
              <a:rPr lang="de-DE" sz="2400" b="1">
                <a:latin typeface="Lucida Calligraphy" panose="03010101010101010101" pitchFamily="66" charset="0"/>
              </a:rPr>
              <a:t>, und niemand kann sie aus meines Vaters Hand reißen.“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10, 29</a:t>
            </a:r>
          </a:p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0" y="2791397"/>
            <a:ext cx="91693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>
                <a:latin typeface="Lucida Calligraphy" panose="03010101010101010101" pitchFamily="66" charset="0"/>
              </a:rPr>
              <a:t>„Hättet ihr mich lieb, so würdet ihr euch freuen, daß ich zum Vater gehe; denn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der Vater ist größer als ich</a:t>
            </a:r>
            <a:r>
              <a:rPr lang="de-DE" sz="2400" b="1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>
                <a:latin typeface="Lucida Calligraphy" panose="03010101010101010101" pitchFamily="66" charset="0"/>
              </a:rPr>
              <a:t>Johannes 14, 28</a:t>
            </a:r>
          </a:p>
          <a:p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6289014" y="6549824"/>
            <a:ext cx="2880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2">
                    <a:lumMod val="2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2">
                  <a:lumMod val="2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68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79512" y="419472"/>
            <a:ext cx="878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Der Vater ist auch das Haupt von Jesus Christus</a:t>
            </a:r>
            <a:r>
              <a:rPr lang="de-DE" smtClean="0"/>
              <a:t>:</a:t>
            </a:r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0" y="1484784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„Ich </a:t>
            </a:r>
            <a:r>
              <a:rPr lang="de-DE" sz="2400" b="1">
                <a:latin typeface="Lucida Calligraphy" panose="03010101010101010101" pitchFamily="66" charset="0"/>
              </a:rPr>
              <a:t>lasse euch aber wissen, daß Christus ist eines jeglichen Mannes Haupt; der Mann aber ist des Weibes Haupt;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Gott aber ist Christi Haupt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1. Korinther 11, 3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0" y="3284984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„</a:t>
            </a:r>
            <a:r>
              <a:rPr lang="de-DE" sz="2400" b="1">
                <a:latin typeface="Lucida Calligraphy" panose="03010101010101010101" pitchFamily="66" charset="0"/>
              </a:rPr>
              <a:t>Wenn ihm aber alles unterworfen sein wird,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dann </a:t>
            </a:r>
            <a:r>
              <a:rPr lang="de-DE" sz="2400" b="1">
                <a:latin typeface="Lucida Calligraphy" panose="03010101010101010101" pitchFamily="66" charset="0"/>
              </a:rPr>
              <a:t>wird 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auch der Sohn selbst sich dem </a:t>
            </a:r>
            <a:endParaRPr lang="de-DE" sz="24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unterwerfen</a:t>
            </a:r>
            <a:r>
              <a:rPr lang="de-DE" sz="2400" b="1">
                <a:solidFill>
                  <a:srgbClr val="FF0000"/>
                </a:solidFill>
                <a:latin typeface="Lucida Calligraphy" panose="03010101010101010101" pitchFamily="66" charset="0"/>
              </a:rPr>
              <a:t>, der ihm alles unterworfen hat</a:t>
            </a:r>
            <a:r>
              <a:rPr lang="de-DE" sz="2400" b="1">
                <a:latin typeface="Lucida Calligraphy" panose="03010101010101010101" pitchFamily="66" charset="0"/>
              </a:rPr>
              <a:t>, </a:t>
            </a:r>
            <a:endParaRPr lang="de-DE" sz="2400" b="1" smtClean="0">
              <a:latin typeface="Lucida Calligraphy" panose="03010101010101010101" pitchFamily="66" charset="0"/>
            </a:endParaRPr>
          </a:p>
          <a:p>
            <a:pPr algn="ctr"/>
            <a:r>
              <a:rPr lang="de-DE" sz="2400" b="1" smtClean="0">
                <a:latin typeface="Lucida Calligraphy" panose="03010101010101010101" pitchFamily="66" charset="0"/>
              </a:rPr>
              <a:t>auf </a:t>
            </a:r>
            <a:r>
              <a:rPr lang="de-DE" sz="2400" b="1">
                <a:latin typeface="Lucida Calligraphy" panose="03010101010101010101" pitchFamily="66" charset="0"/>
              </a:rPr>
              <a:t>daß Gott sei alles in allen</a:t>
            </a:r>
            <a:r>
              <a:rPr lang="de-DE" sz="2400" b="1" smtClean="0">
                <a:latin typeface="Lucida Calligraphy" panose="03010101010101010101" pitchFamily="66" charset="0"/>
              </a:rPr>
              <a:t>.“</a:t>
            </a:r>
          </a:p>
          <a:p>
            <a:pPr algn="ctr"/>
            <a:r>
              <a:rPr lang="de-DE" smtClean="0">
                <a:latin typeface="Lucida Calligraphy" panose="03010101010101010101" pitchFamily="66" charset="0"/>
              </a:rPr>
              <a:t>1. Korinther 15, 28</a:t>
            </a:r>
            <a:endParaRPr lang="de-DE"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028311" y="6535524"/>
            <a:ext cx="20162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smtClean="0">
                <a:solidFill>
                  <a:schemeClr val="bg1">
                    <a:lumMod val="65000"/>
                  </a:schemeClr>
                </a:solidFill>
                <a:latin typeface="Lucida Calligraphy" panose="03010101010101010101" pitchFamily="66" charset="0"/>
              </a:rPr>
              <a:t>www.maranathamedia.de</a:t>
            </a:r>
            <a:endParaRPr lang="de-DE" sz="1000">
              <a:solidFill>
                <a:schemeClr val="bg1">
                  <a:lumMod val="65000"/>
                </a:schemeClr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21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51520" y="469121"/>
            <a:ext cx="8784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Wir sehen, dass derVater:</a:t>
            </a:r>
          </a:p>
          <a:p>
            <a:endParaRPr lang="de-DE" sz="2400" b="1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57609" y="946174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smtClean="0">
              <a:solidFill>
                <a:srgbClr val="FF0000"/>
              </a:solidFill>
              <a:latin typeface="Lucida Calligraphy" panose="03010101010101010101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smtClean="0">
                <a:latin typeface="Lucida Calligraphy" panose="03010101010101010101" pitchFamily="66" charset="0"/>
              </a:rPr>
              <a:t>der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einzig wahre Gott </a:t>
            </a:r>
            <a:r>
              <a:rPr lang="de-DE" sz="2400" b="1" smtClean="0">
                <a:latin typeface="Lucida Calligraphy" panose="03010101010101010101" pitchFamily="66" charset="0"/>
              </a:rPr>
              <a:t>ist,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62227" y="3413925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smtClean="0">
                <a:latin typeface="Lucida Calligraphy" panose="03010101010101010101" pitchFamily="66" charset="0"/>
              </a:rPr>
              <a:t>Können wir hierfür noch weitere Beweise in der Heiligen Schrift finden?</a:t>
            </a:r>
            <a:endParaRPr lang="de-DE" sz="2400" b="1">
              <a:latin typeface="Lucida Calligraphy" panose="03010101010101010101" pitchFamily="66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2195736" y="38444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7609" y="1777171"/>
            <a:ext cx="7596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smtClean="0">
                <a:latin typeface="Lucida Calligraphy" panose="03010101010101010101" pitchFamily="66" charset="0"/>
              </a:rPr>
              <a:t>der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Gott und Vater </a:t>
            </a:r>
            <a:r>
              <a:rPr lang="de-DE" sz="2400" b="1" smtClean="0">
                <a:latin typeface="Lucida Calligraphy" panose="03010101010101010101" pitchFamily="66" charset="0"/>
              </a:rPr>
              <a:t>von Jesus Christus ist,</a:t>
            </a:r>
            <a:endParaRPr lang="de-DE" sz="2400" b="1">
              <a:latin typeface="Lucida Calligraphy" panose="03010101010101010101" pitchFamily="66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86109" y="330689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-96307" y="2238836"/>
            <a:ext cx="6444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400" b="1" smtClean="0">
                <a:latin typeface="Lucida Calligraphy" panose="03010101010101010101" pitchFamily="66" charset="0"/>
              </a:rPr>
              <a:t>das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Haupt</a:t>
            </a:r>
            <a:r>
              <a:rPr lang="de-DE" sz="2400" b="1" smtClean="0">
                <a:latin typeface="Lucida Calligraphy" panose="03010101010101010101" pitchFamily="66" charset="0"/>
              </a:rPr>
              <a:t> von Jesus Christus ist</a:t>
            </a:r>
            <a:r>
              <a:rPr lang="de-DE" smtClean="0"/>
              <a:t>,</a:t>
            </a:r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359532" y="2700501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smtClean="0">
                <a:latin typeface="Lucida Calligraphy" panose="03010101010101010101" pitchFamily="66" charset="0"/>
              </a:rPr>
              <a:t>und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größer als Jesus </a:t>
            </a:r>
            <a:r>
              <a:rPr lang="de-DE" sz="2400" b="1" smtClean="0">
                <a:latin typeface="Lucida Calligraphy" panose="03010101010101010101" pitchFamily="66" charset="0"/>
              </a:rPr>
              <a:t>und </a:t>
            </a:r>
            <a:r>
              <a:rPr lang="de-DE" sz="2400" b="1" smtClean="0">
                <a:solidFill>
                  <a:srgbClr val="FF0000"/>
                </a:solidFill>
                <a:latin typeface="Lucida Calligraphy" panose="03010101010101010101" pitchFamily="66" charset="0"/>
              </a:rPr>
              <a:t>größer als alle </a:t>
            </a:r>
            <a:r>
              <a:rPr lang="de-DE" sz="2400" b="1" smtClean="0">
                <a:latin typeface="Lucida Calligraphy" panose="03010101010101010101" pitchFamily="66" charset="0"/>
              </a:rPr>
              <a:t>ist</a:t>
            </a:r>
            <a:r>
              <a:rPr lang="de-DE" smtClean="0"/>
              <a:t>.</a:t>
            </a:r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5220072" y="638132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 </a:t>
            </a:r>
            <a:r>
              <a:rPr lang="de-DE" smtClean="0"/>
              <a:t>    .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414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:wipe/>
      </p:transition>
    </mc:Choice>
    <mc:Fallback xmlns="">
      <p:transition spd="slow" advClick="0" advTm="12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7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1988</Words>
  <Application>Microsoft Office PowerPoint</Application>
  <PresentationFormat>Bildschirmpräsentation (4:3)</PresentationFormat>
  <Paragraphs>244</Paragraphs>
  <Slides>33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4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jutta</dc:creator>
  <cp:lastModifiedBy>jutta</cp:lastModifiedBy>
  <cp:revision>257</cp:revision>
  <dcterms:created xsi:type="dcterms:W3CDTF">2013-11-13T19:02:37Z</dcterms:created>
  <dcterms:modified xsi:type="dcterms:W3CDTF">2014-05-18T09:18:53Z</dcterms:modified>
</cp:coreProperties>
</file>